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571" r:id="rId2"/>
    <p:sldId id="573" r:id="rId3"/>
    <p:sldId id="563" r:id="rId4"/>
    <p:sldId id="574" r:id="rId5"/>
    <p:sldId id="564" r:id="rId6"/>
    <p:sldId id="565" r:id="rId7"/>
    <p:sldId id="586" r:id="rId8"/>
    <p:sldId id="575" r:id="rId9"/>
    <p:sldId id="576" r:id="rId10"/>
    <p:sldId id="577" r:id="rId11"/>
    <p:sldId id="581" r:id="rId12"/>
    <p:sldId id="560" r:id="rId13"/>
    <p:sldId id="582" r:id="rId14"/>
    <p:sldId id="584" r:id="rId15"/>
    <p:sldId id="567" r:id="rId16"/>
    <p:sldId id="58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8163E6-9646-4A6A-98B2-517FFAAD9AB3}" v="237" dt="2025-09-03T05:28:23.2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39" autoAdjust="0"/>
    <p:restoredTop sz="88557" autoAdjust="0"/>
  </p:normalViewPr>
  <p:slideViewPr>
    <p:cSldViewPr>
      <p:cViewPr varScale="1">
        <p:scale>
          <a:sx n="80" d="100"/>
          <a:sy n="80" d="100"/>
        </p:scale>
        <p:origin x="255" y="5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6789ACE-9C8B-434B-894E-5A86F9D6F4CB}"/>
    <pc:docChg chg="modSld">
      <pc:chgData name="Stewart Gale" userId="3647ddd2-6040-41ae-a96d-232c23482af8" providerId="ADAL" clId="{06789ACE-9C8B-434B-894E-5A86F9D6F4CB}" dt="2025-09-03T05:28:55.963" v="11" actId="14100"/>
      <pc:docMkLst>
        <pc:docMk/>
      </pc:docMkLst>
      <pc:sldChg chg="addSp modSp mod">
        <pc:chgData name="Stewart Gale" userId="3647ddd2-6040-41ae-a96d-232c23482af8" providerId="ADAL" clId="{06789ACE-9C8B-434B-894E-5A86F9D6F4CB}" dt="2025-09-03T05:28:55.963" v="11" actId="14100"/>
        <pc:sldMkLst>
          <pc:docMk/>
          <pc:sldMk cId="327688226" sldId="584"/>
        </pc:sldMkLst>
        <pc:picChg chg="add mod modCrop">
          <ac:chgData name="Stewart Gale" userId="3647ddd2-6040-41ae-a96d-232c23482af8" providerId="ADAL" clId="{06789ACE-9C8B-434B-894E-5A86F9D6F4CB}" dt="2025-09-03T05:28:55.963" v="11" actId="14100"/>
          <ac:picMkLst>
            <pc:docMk/>
            <pc:sldMk cId="327688226" sldId="584"/>
            <ac:picMk id="3" creationId="{0ACC8E0A-5ED4-DD8B-93E1-D59479A335C0}"/>
          </ac:picMkLst>
        </pc:picChg>
      </pc:sldChg>
    </pc:docChg>
  </pc:docChgLst>
  <pc:docChgLst>
    <pc:chgData name="Stewart Gale" userId="3647ddd2-6040-41ae-a96d-232c23482af8" providerId="ADAL" clId="{4A8163E6-9646-4A6A-98B2-517FFAAD9AB3}"/>
    <pc:docChg chg="undo custSel addSld delSld modSld sldOrd">
      <pc:chgData name="Stewart Gale" userId="3647ddd2-6040-41ae-a96d-232c23482af8" providerId="ADAL" clId="{4A8163E6-9646-4A6A-98B2-517FFAAD9AB3}" dt="2023-09-11T14:12:14.904" v="612" actId="1076"/>
      <pc:docMkLst>
        <pc:docMk/>
      </pc:docMkLst>
      <pc:sldChg chg="add">
        <pc:chgData name="Stewart Gale" userId="3647ddd2-6040-41ae-a96d-232c23482af8" providerId="ADAL" clId="{4A8163E6-9646-4A6A-98B2-517FFAAD9AB3}" dt="2023-09-08T07:34:15.317" v="238"/>
        <pc:sldMkLst>
          <pc:docMk/>
          <pc:sldMk cId="2661140895" sldId="560"/>
        </pc:sldMkLst>
      </pc:sldChg>
      <pc:sldChg chg="modSp mod">
        <pc:chgData name="Stewart Gale" userId="3647ddd2-6040-41ae-a96d-232c23482af8" providerId="ADAL" clId="{4A8163E6-9646-4A6A-98B2-517FFAAD9AB3}" dt="2023-09-11T14:09:36.379" v="545" actId="14100"/>
        <pc:sldMkLst>
          <pc:docMk/>
          <pc:sldMk cId="2721398014" sldId="564"/>
        </pc:sldMkLst>
      </pc:sldChg>
      <pc:sldChg chg="modSp mod">
        <pc:chgData name="Stewart Gale" userId="3647ddd2-6040-41ae-a96d-232c23482af8" providerId="ADAL" clId="{4A8163E6-9646-4A6A-98B2-517FFAAD9AB3}" dt="2023-09-11T14:09:48.190" v="548" actId="20577"/>
        <pc:sldMkLst>
          <pc:docMk/>
          <pc:sldMk cId="2982545178" sldId="565"/>
        </pc:sldMkLst>
      </pc:sldChg>
      <pc:sldChg chg="addSp delSp modSp add mod modAnim">
        <pc:chgData name="Stewart Gale" userId="3647ddd2-6040-41ae-a96d-232c23482af8" providerId="ADAL" clId="{4A8163E6-9646-4A6A-98B2-517FFAAD9AB3}" dt="2023-09-08T07:48:31.854" v="491" actId="113"/>
        <pc:sldMkLst>
          <pc:docMk/>
          <pc:sldMk cId="3940556524" sldId="567"/>
        </pc:sldMkLst>
      </pc:sldChg>
      <pc:sldChg chg="modSp mod">
        <pc:chgData name="Stewart Gale" userId="3647ddd2-6040-41ae-a96d-232c23482af8" providerId="ADAL" clId="{4A8163E6-9646-4A6A-98B2-517FFAAD9AB3}" dt="2023-08-15T06:52:17.330" v="227" actId="403"/>
        <pc:sldMkLst>
          <pc:docMk/>
          <pc:sldMk cId="24203780" sldId="571"/>
        </pc:sldMkLst>
      </pc:sldChg>
      <pc:sldChg chg="modSp mod">
        <pc:chgData name="Stewart Gale" userId="3647ddd2-6040-41ae-a96d-232c23482af8" providerId="ADAL" clId="{4A8163E6-9646-4A6A-98B2-517FFAAD9AB3}" dt="2023-09-11T14:07:21.323" v="500" actId="14100"/>
        <pc:sldMkLst>
          <pc:docMk/>
          <pc:sldMk cId="1985275934" sldId="573"/>
        </pc:sldMkLst>
      </pc:sldChg>
      <pc:sldChg chg="delSp modSp mod delAnim">
        <pc:chgData name="Stewart Gale" userId="3647ddd2-6040-41ae-a96d-232c23482af8" providerId="ADAL" clId="{4A8163E6-9646-4A6A-98B2-517FFAAD9AB3}" dt="2023-09-11T14:09:09.541" v="535" actId="1076"/>
        <pc:sldMkLst>
          <pc:docMk/>
          <pc:sldMk cId="2469802041" sldId="574"/>
        </pc:sldMkLst>
      </pc:sldChg>
      <pc:sldChg chg="addSp delSp modSp new mod modAnim">
        <pc:chgData name="Stewart Gale" userId="3647ddd2-6040-41ae-a96d-232c23482af8" providerId="ADAL" clId="{4A8163E6-9646-4A6A-98B2-517FFAAD9AB3}" dt="2023-09-11T14:10:08.391" v="550" actId="1076"/>
        <pc:sldMkLst>
          <pc:docMk/>
          <pc:sldMk cId="2090322681" sldId="575"/>
        </pc:sldMkLst>
      </pc:sldChg>
      <pc:sldChg chg="addSp delSp modSp add mod delAnim modAnim">
        <pc:chgData name="Stewart Gale" userId="3647ddd2-6040-41ae-a96d-232c23482af8" providerId="ADAL" clId="{4A8163E6-9646-4A6A-98B2-517FFAAD9AB3}" dt="2023-07-17T15:00:23.098" v="157" actId="1076"/>
        <pc:sldMkLst>
          <pc:docMk/>
          <pc:sldMk cId="4002304428" sldId="576"/>
        </pc:sldMkLst>
      </pc:sldChg>
      <pc:sldChg chg="addSp delSp modSp add mod delAnim modAnim">
        <pc:chgData name="Stewart Gale" userId="3647ddd2-6040-41ae-a96d-232c23482af8" providerId="ADAL" clId="{4A8163E6-9646-4A6A-98B2-517FFAAD9AB3}" dt="2023-07-17T15:00:13.732" v="154"/>
        <pc:sldMkLst>
          <pc:docMk/>
          <pc:sldMk cId="3887833561" sldId="577"/>
        </pc:sldMkLst>
      </pc:sldChg>
      <pc:sldChg chg="addSp modSp new del mod">
        <pc:chgData name="Stewart Gale" userId="3647ddd2-6040-41ae-a96d-232c23482af8" providerId="ADAL" clId="{4A8163E6-9646-4A6A-98B2-517FFAAD9AB3}" dt="2023-09-08T07:34:20.525" v="241" actId="47"/>
        <pc:sldMkLst>
          <pc:docMk/>
          <pc:sldMk cId="2535989343" sldId="578"/>
        </pc:sldMkLst>
      </pc:sldChg>
      <pc:sldChg chg="addSp modSp new del mod modAnim">
        <pc:chgData name="Stewart Gale" userId="3647ddd2-6040-41ae-a96d-232c23482af8" providerId="ADAL" clId="{4A8163E6-9646-4A6A-98B2-517FFAAD9AB3}" dt="2023-09-08T07:34:19.387" v="240" actId="47"/>
        <pc:sldMkLst>
          <pc:docMk/>
          <pc:sldMk cId="1965493051" sldId="579"/>
        </pc:sldMkLst>
      </pc:sldChg>
      <pc:sldChg chg="addSp delSp modSp add del mod modAnim">
        <pc:chgData name="Stewart Gale" userId="3647ddd2-6040-41ae-a96d-232c23482af8" providerId="ADAL" clId="{4A8163E6-9646-4A6A-98B2-517FFAAD9AB3}" dt="2023-09-08T07:34:18.483" v="239" actId="47"/>
        <pc:sldMkLst>
          <pc:docMk/>
          <pc:sldMk cId="2943815189" sldId="580"/>
        </pc:sldMkLst>
      </pc:sldChg>
      <pc:sldChg chg="addSp modSp new del mod">
        <pc:chgData name="Stewart Gale" userId="3647ddd2-6040-41ae-a96d-232c23482af8" providerId="ADAL" clId="{4A8163E6-9646-4A6A-98B2-517FFAAD9AB3}" dt="2023-07-17T15:08:03.953" v="225" actId="47"/>
        <pc:sldMkLst>
          <pc:docMk/>
          <pc:sldMk cId="130640642" sldId="581"/>
        </pc:sldMkLst>
      </pc:sldChg>
      <pc:sldChg chg="add">
        <pc:chgData name="Stewart Gale" userId="3647ddd2-6040-41ae-a96d-232c23482af8" providerId="ADAL" clId="{4A8163E6-9646-4A6A-98B2-517FFAAD9AB3}" dt="2023-09-08T07:34:15.317" v="238"/>
        <pc:sldMkLst>
          <pc:docMk/>
          <pc:sldMk cId="1061955881" sldId="581"/>
        </pc:sldMkLst>
      </pc:sldChg>
      <pc:sldChg chg="add">
        <pc:chgData name="Stewart Gale" userId="3647ddd2-6040-41ae-a96d-232c23482af8" providerId="ADAL" clId="{4A8163E6-9646-4A6A-98B2-517FFAAD9AB3}" dt="2023-09-08T07:34:15.317" v="238"/>
        <pc:sldMkLst>
          <pc:docMk/>
          <pc:sldMk cId="1036631015" sldId="582"/>
        </pc:sldMkLst>
      </pc:sldChg>
      <pc:sldChg chg="new del ord">
        <pc:chgData name="Stewart Gale" userId="3647ddd2-6040-41ae-a96d-232c23482af8" providerId="ADAL" clId="{4A8163E6-9646-4A6A-98B2-517FFAAD9AB3}" dt="2023-09-08T07:37:57.372" v="256" actId="47"/>
        <pc:sldMkLst>
          <pc:docMk/>
          <pc:sldMk cId="1440986452" sldId="583"/>
        </pc:sldMkLst>
      </pc:sldChg>
      <pc:sldChg chg="delSp modSp add mod ord">
        <pc:chgData name="Stewart Gale" userId="3647ddd2-6040-41ae-a96d-232c23482af8" providerId="ADAL" clId="{4A8163E6-9646-4A6A-98B2-517FFAAD9AB3}" dt="2023-09-08T07:38:17.516" v="261" actId="1076"/>
        <pc:sldMkLst>
          <pc:docMk/>
          <pc:sldMk cId="327688226" sldId="584"/>
        </pc:sldMkLst>
      </pc:sldChg>
      <pc:sldChg chg="addSp delSp modSp add mod delAnim modAnim">
        <pc:chgData name="Stewart Gale" userId="3647ddd2-6040-41ae-a96d-232c23482af8" providerId="ADAL" clId="{4A8163E6-9646-4A6A-98B2-517FFAAD9AB3}" dt="2023-09-08T07:48:15.682" v="490" actId="1076"/>
        <pc:sldMkLst>
          <pc:docMk/>
          <pc:sldMk cId="2321921733" sldId="585"/>
        </pc:sldMkLst>
      </pc:sldChg>
      <pc:sldChg chg="addSp modSp new mod">
        <pc:chgData name="Stewart Gale" userId="3647ddd2-6040-41ae-a96d-232c23482af8" providerId="ADAL" clId="{4A8163E6-9646-4A6A-98B2-517FFAAD9AB3}" dt="2023-09-11T14:12:14.904" v="612" actId="1076"/>
        <pc:sldMkLst>
          <pc:docMk/>
          <pc:sldMk cId="101197216" sldId="586"/>
        </pc:sldMkLst>
      </pc:sldChg>
    </pc:docChg>
  </pc:docChgLst>
  <pc:docChgLst>
    <pc:chgData name="Stewart Gale" userId="3647ddd2-6040-41ae-a96d-232c23482af8" providerId="ADAL" clId="{6527EE2A-B495-410F-8065-1E5A2601008D}"/>
    <pc:docChg chg="modSld">
      <pc:chgData name="Stewart Gale" userId="3647ddd2-6040-41ae-a96d-232c23482af8" providerId="ADAL" clId="{6527EE2A-B495-410F-8065-1E5A2601008D}" dt="2022-09-02T05:46:37.596" v="1" actId="20577"/>
      <pc:docMkLst>
        <pc:docMk/>
      </pc:docMkLst>
      <pc:sldChg chg="modSp mod">
        <pc:chgData name="Stewart Gale" userId="3647ddd2-6040-41ae-a96d-232c23482af8" providerId="ADAL" clId="{6527EE2A-B495-410F-8065-1E5A2601008D}" dt="2022-09-02T05:46:37.596" v="1" actId="20577"/>
        <pc:sldMkLst>
          <pc:docMk/>
          <pc:sldMk cId="24203780" sldId="57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03/09/2025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0.png"/><Relationship Id="rId13" Type="http://schemas.openxmlformats.org/officeDocument/2006/relationships/image" Target="../media/image55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5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0.png"/><Relationship Id="rId11" Type="http://schemas.openxmlformats.org/officeDocument/2006/relationships/image" Target="../media/image53.png"/><Relationship Id="rId5" Type="http://schemas.openxmlformats.org/officeDocument/2006/relationships/image" Target="../media/image290.png"/><Relationship Id="rId15" Type="http://schemas.openxmlformats.org/officeDocument/2006/relationships/image" Target="../media/image57.png"/><Relationship Id="rId10" Type="http://schemas.openxmlformats.org/officeDocument/2006/relationships/image" Target="../media/image52.png"/><Relationship Id="rId4" Type="http://schemas.openxmlformats.org/officeDocument/2006/relationships/image" Target="../media/image28.png"/><Relationship Id="rId9" Type="http://schemas.openxmlformats.org/officeDocument/2006/relationships/image" Target="../media/image51.png"/><Relationship Id="rId14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image" Target="../media/image100.png"/><Relationship Id="rId7" Type="http://schemas.openxmlformats.org/officeDocument/2006/relationships/image" Target="../media/image18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0.png"/><Relationship Id="rId5" Type="http://schemas.openxmlformats.org/officeDocument/2006/relationships/image" Target="../media/image120.png"/><Relationship Id="rId4" Type="http://schemas.openxmlformats.org/officeDocument/2006/relationships/image" Target="../media/image1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4.png"/><Relationship Id="rId13" Type="http://schemas.openxmlformats.org/officeDocument/2006/relationships/image" Target="../media/image23.png"/><Relationship Id="rId3" Type="http://schemas.openxmlformats.org/officeDocument/2006/relationships/image" Target="../media/image170.png"/><Relationship Id="rId7" Type="http://schemas.openxmlformats.org/officeDocument/2006/relationships/image" Target="../media/image180.png"/><Relationship Id="rId12" Type="http://schemas.openxmlformats.org/officeDocument/2006/relationships/image" Target="../media/image22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2.png"/><Relationship Id="rId11" Type="http://schemas.openxmlformats.org/officeDocument/2006/relationships/image" Target="../media/image21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0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image" Target="../media/image33.png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0.png"/><Relationship Id="rId11" Type="http://schemas.openxmlformats.org/officeDocument/2006/relationships/image" Target="../media/image35.png"/><Relationship Id="rId5" Type="http://schemas.openxmlformats.org/officeDocument/2006/relationships/image" Target="../media/image290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0.png"/><Relationship Id="rId1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0.png"/><Relationship Id="rId13" Type="http://schemas.openxmlformats.org/officeDocument/2006/relationships/image" Target="../media/image4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4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0.png"/><Relationship Id="rId11" Type="http://schemas.openxmlformats.org/officeDocument/2006/relationships/image" Target="../media/image45.png"/><Relationship Id="rId5" Type="http://schemas.openxmlformats.org/officeDocument/2006/relationships/image" Target="../media/image290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4" Type="http://schemas.openxmlformats.org/officeDocument/2006/relationships/image" Target="../media/image2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9356" y="404664"/>
            <a:ext cx="11593288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Functions and Graphs</a:t>
            </a:r>
          </a:p>
          <a:p>
            <a:pPr algn="ctr"/>
            <a:r>
              <a:rPr lang="en-GB" sz="8000" dirty="0"/>
              <a:t>Combining Transformations</a:t>
            </a:r>
          </a:p>
          <a:p>
            <a:pPr algn="ctr"/>
            <a:endParaRPr lang="en-GB" sz="4400" dirty="0"/>
          </a:p>
          <a:p>
            <a:pPr algn="ctr"/>
            <a:r>
              <a:rPr lang="en-GB" sz="8800" dirty="0"/>
              <a:t>Chapter 2</a:t>
            </a:r>
          </a:p>
          <a:p>
            <a:pPr algn="ctr"/>
            <a:r>
              <a:rPr lang="en-GB" sz="8800" dirty="0"/>
              <a:t>(Part 6 of 6)</a:t>
            </a:r>
          </a:p>
        </p:txBody>
      </p:sp>
    </p:spTree>
    <p:extLst>
      <p:ext uri="{BB962C8B-B14F-4D97-AF65-F5344CB8AC3E}">
        <p14:creationId xmlns:p14="http://schemas.microsoft.com/office/powerpoint/2010/main" val="24203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FA7DC22-44B9-2890-0A8C-B44C81C39A67}"/>
                  </a:ext>
                </a:extLst>
              </p:cNvPr>
              <p:cNvSpPr txBox="1"/>
              <p:nvPr/>
            </p:nvSpPr>
            <p:spPr>
              <a:xfrm>
                <a:off x="478705" y="191743"/>
                <a:ext cx="5401271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GB" sz="3200" dirty="0">
                    <a:solidFill>
                      <a:prstClr val="black"/>
                    </a:solidFill>
                  </a:rPr>
                  <a:t>Here is a graph of </a:t>
                </a:r>
                <a14:m>
                  <m:oMath xmlns:m="http://schemas.openxmlformats.org/officeDocument/2006/math"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.</a:t>
                </a:r>
              </a:p>
              <a:p>
                <a:pPr lvl="0"/>
                <a:r>
                  <a:rPr lang="en-GB" sz="3200" dirty="0">
                    <a:solidFill>
                      <a:prstClr val="black"/>
                    </a:solidFill>
                  </a:rPr>
                  <a:t>Sketch the graph of:</a:t>
                </a:r>
              </a:p>
              <a:p>
                <a:r>
                  <a:rPr lang="en-GB" sz="3200" dirty="0"/>
                  <a:t>c)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</m:oMath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FA7DC22-44B9-2890-0A8C-B44C81C39A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705" y="191743"/>
                <a:ext cx="5401271" cy="1569660"/>
              </a:xfrm>
              <a:prstGeom prst="rect">
                <a:avLst/>
              </a:prstGeom>
              <a:blipFill>
                <a:blip r:embed="rId2"/>
                <a:stretch>
                  <a:fillRect l="-648" b="-633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1863F706-6113-C37F-BA9A-2D5690CEA2C2}"/>
              </a:ext>
            </a:extLst>
          </p:cNvPr>
          <p:cNvGrpSpPr/>
          <p:nvPr/>
        </p:nvGrpSpPr>
        <p:grpSpPr>
          <a:xfrm>
            <a:off x="335360" y="1772816"/>
            <a:ext cx="5605557" cy="4219278"/>
            <a:chOff x="274419" y="3463864"/>
            <a:chExt cx="3610371" cy="2600238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CB0D7D03-AA95-EDC4-64D3-A6BFE0C59E90}"/>
                </a:ext>
              </a:extLst>
            </p:cNvPr>
            <p:cNvCxnSpPr>
              <a:cxnSpLocks/>
            </p:cNvCxnSpPr>
            <p:nvPr/>
          </p:nvCxnSpPr>
          <p:spPr>
            <a:xfrm>
              <a:off x="697059" y="5277949"/>
              <a:ext cx="279536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43210497-BDBB-29BF-20B5-84C219F6179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96736" y="3829150"/>
              <a:ext cx="0" cy="216024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5DD0927A-1A84-C26F-6442-E76FCBB5F10A}"/>
                    </a:ext>
                  </a:extLst>
                </p:cNvPr>
                <p:cNvSpPr txBox="1"/>
                <p:nvPr/>
              </p:nvSpPr>
              <p:spPr>
                <a:xfrm>
                  <a:off x="3308726" y="5066602"/>
                  <a:ext cx="576064" cy="3983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5DD0927A-1A84-C26F-6442-E76FCBB5F10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08726" y="5066602"/>
                  <a:ext cx="576064" cy="398318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70792775-38C6-A589-65FE-F732FDD4F0AB}"/>
                    </a:ext>
                  </a:extLst>
                </p:cNvPr>
                <p:cNvSpPr txBox="1"/>
                <p:nvPr/>
              </p:nvSpPr>
              <p:spPr>
                <a:xfrm>
                  <a:off x="1198071" y="3463864"/>
                  <a:ext cx="576064" cy="3983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70792775-38C6-A589-65FE-F732FDD4F0A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98071" y="3463864"/>
                  <a:ext cx="576064" cy="398318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49AB78F-4D3F-85F8-948E-3EF8943552FA}"/>
                </a:ext>
              </a:extLst>
            </p:cNvPr>
            <p:cNvSpPr/>
            <p:nvPr/>
          </p:nvSpPr>
          <p:spPr>
            <a:xfrm>
              <a:off x="880475" y="4206273"/>
              <a:ext cx="2743201" cy="1857829"/>
            </a:xfrm>
            <a:custGeom>
              <a:avLst/>
              <a:gdLst>
                <a:gd name="connsiteX0" fmla="*/ 0 w 3715658"/>
                <a:gd name="connsiteY0" fmla="*/ 0 h 2365829"/>
                <a:gd name="connsiteX1" fmla="*/ 1436915 w 3715658"/>
                <a:gd name="connsiteY1" fmla="*/ 1915886 h 2365829"/>
                <a:gd name="connsiteX2" fmla="*/ 2481943 w 3715658"/>
                <a:gd name="connsiteY2" fmla="*/ 696686 h 2365829"/>
                <a:gd name="connsiteX3" fmla="*/ 3715658 w 3715658"/>
                <a:gd name="connsiteY3" fmla="*/ 2365829 h 2365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15658" h="2365829">
                  <a:moveTo>
                    <a:pt x="0" y="0"/>
                  </a:moveTo>
                  <a:cubicBezTo>
                    <a:pt x="511629" y="899886"/>
                    <a:pt x="1023258" y="1799772"/>
                    <a:pt x="1436915" y="1915886"/>
                  </a:cubicBezTo>
                  <a:cubicBezTo>
                    <a:pt x="1850572" y="2032000"/>
                    <a:pt x="2102153" y="621696"/>
                    <a:pt x="2481943" y="696686"/>
                  </a:cubicBezTo>
                  <a:cubicBezTo>
                    <a:pt x="2861734" y="771677"/>
                    <a:pt x="3288696" y="1568753"/>
                    <a:pt x="3715658" y="2365829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F026E24C-B9B0-B7F9-8DAE-9928173B8D08}"/>
                    </a:ext>
                  </a:extLst>
                </p:cNvPr>
                <p:cNvSpPr txBox="1"/>
                <p:nvPr/>
              </p:nvSpPr>
              <p:spPr>
                <a:xfrm>
                  <a:off x="1887629" y="5725780"/>
                  <a:ext cx="709633" cy="2465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d>
                          <m:d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2,−1</m:t>
                            </m:r>
                          </m:e>
                        </m:d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F026E24C-B9B0-B7F9-8DAE-9928173B8D0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87629" y="5725780"/>
                  <a:ext cx="709633" cy="246578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E97CA485-9D12-DFB8-D615-65913E357941}"/>
                    </a:ext>
                  </a:extLst>
                </p:cNvPr>
                <p:cNvSpPr txBox="1"/>
                <p:nvPr/>
              </p:nvSpPr>
              <p:spPr>
                <a:xfrm>
                  <a:off x="2597262" y="4491797"/>
                  <a:ext cx="709633" cy="2465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d>
                          <m:d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6,4</m:t>
                            </m:r>
                          </m:e>
                        </m:d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E97CA485-9D12-DFB8-D615-65913E35794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97262" y="4491797"/>
                  <a:ext cx="709633" cy="246578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83890D9-7607-BFA4-7DAD-E3888669EF74}"/>
                    </a:ext>
                  </a:extLst>
                </p:cNvPr>
                <p:cNvSpPr txBox="1"/>
                <p:nvPr/>
              </p:nvSpPr>
              <p:spPr>
                <a:xfrm>
                  <a:off x="1070116" y="5259056"/>
                  <a:ext cx="709633" cy="2465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83890D9-7607-BFA4-7DAD-E3888669EF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0116" y="5259056"/>
                  <a:ext cx="709633" cy="246578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148262C4-0FE4-EAFD-D674-AADE265AD9BA}"/>
                    </a:ext>
                  </a:extLst>
                </p:cNvPr>
                <p:cNvSpPr txBox="1"/>
                <p:nvPr/>
              </p:nvSpPr>
              <p:spPr>
                <a:xfrm>
                  <a:off x="274419" y="3937245"/>
                  <a:ext cx="879765" cy="2465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148262C4-0FE4-EAFD-D674-AADE265AD9B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4419" y="3937245"/>
                  <a:ext cx="879765" cy="246578"/>
                </a:xfrm>
                <a:prstGeom prst="rect">
                  <a:avLst/>
                </a:prstGeom>
                <a:blipFill>
                  <a:blip r:embed="rId8"/>
                  <a:stretch>
                    <a:fillRect b="-1538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FFC9D76-5BAA-78A8-68EB-4BCFC4AD740B}"/>
                </a:ext>
              </a:extLst>
            </p:cNvPr>
            <p:cNvSpPr/>
            <p:nvPr/>
          </p:nvSpPr>
          <p:spPr>
            <a:xfrm>
              <a:off x="1925989" y="5654674"/>
              <a:ext cx="102835" cy="9398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C7F22C7-F7D6-348D-8BC9-53DB87A29B45}"/>
                </a:ext>
              </a:extLst>
            </p:cNvPr>
            <p:cNvSpPr/>
            <p:nvPr/>
          </p:nvSpPr>
          <p:spPr>
            <a:xfrm>
              <a:off x="2640484" y="4707484"/>
              <a:ext cx="102835" cy="9398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8F9AE5F-1D74-3884-197E-7FC53C569A20}"/>
                  </a:ext>
                </a:extLst>
              </p:cNvPr>
              <p:cNvSpPr txBox="1"/>
              <p:nvPr/>
            </p:nvSpPr>
            <p:spPr>
              <a:xfrm>
                <a:off x="6888088" y="692696"/>
                <a:ext cx="4464497" cy="1200329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600" dirty="0">
                    <a:solidFill>
                      <a:schemeClr val="bg1"/>
                    </a:solidFill>
                  </a:rPr>
                  <a:t> values negated.</a:t>
                </a:r>
              </a:p>
              <a:p>
                <a:pPr algn="ctr"/>
                <a:r>
                  <a:rPr lang="en-GB" sz="3600" dirty="0">
                    <a:solidFill>
                      <a:schemeClr val="bg1"/>
                    </a:solidFill>
                  </a:rPr>
                  <a:t>Negative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3600" dirty="0">
                    <a:solidFill>
                      <a:schemeClr val="bg1"/>
                    </a:solidFill>
                  </a:rPr>
                  <a:t> flipped up.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8F9AE5F-1D74-3884-197E-7FC53C569A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8" y="692696"/>
                <a:ext cx="4464497" cy="1200329"/>
              </a:xfrm>
              <a:prstGeom prst="rect">
                <a:avLst/>
              </a:prstGeom>
              <a:blipFill>
                <a:blip r:embed="rId9"/>
                <a:stretch>
                  <a:fillRect l="-2186" t="-8122" r="-1913" b="-182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roup 29">
            <a:extLst>
              <a:ext uri="{FF2B5EF4-FFF2-40B4-BE49-F238E27FC236}">
                <a16:creationId xmlns:a16="http://schemas.microsoft.com/office/drawing/2014/main" id="{A014F2FB-1582-ECC8-6825-927CD5732E2D}"/>
              </a:ext>
            </a:extLst>
          </p:cNvPr>
          <p:cNvGrpSpPr/>
          <p:nvPr/>
        </p:nvGrpSpPr>
        <p:grpSpPr>
          <a:xfrm>
            <a:off x="6288542" y="2276872"/>
            <a:ext cx="5613339" cy="3787596"/>
            <a:chOff x="6387315" y="3422908"/>
            <a:chExt cx="3448248" cy="2497544"/>
          </a:xfrm>
        </p:grpSpPr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FBCA0911-C552-1649-550A-C7DE7C527292}"/>
                </a:ext>
              </a:extLst>
            </p:cNvPr>
            <p:cNvCxnSpPr>
              <a:cxnSpLocks/>
            </p:cNvCxnSpPr>
            <p:nvPr/>
          </p:nvCxnSpPr>
          <p:spPr>
            <a:xfrm>
              <a:off x="6387315" y="5148093"/>
              <a:ext cx="279536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3B513DBE-8DFE-5227-BC70-85FB5B56665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18301" y="3760210"/>
              <a:ext cx="0" cy="216024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0333CCAB-1F77-3E7D-2E6A-E66F68F8D682}"/>
                    </a:ext>
                  </a:extLst>
                </p:cNvPr>
                <p:cNvSpPr txBox="1"/>
                <p:nvPr/>
              </p:nvSpPr>
              <p:spPr>
                <a:xfrm>
                  <a:off x="8998982" y="4915480"/>
                  <a:ext cx="576064" cy="4667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4000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0333CCAB-1F77-3E7D-2E6A-E66F68F8D68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98982" y="4915480"/>
                  <a:ext cx="576064" cy="466781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B7C9CA95-BC83-9B14-7C73-A7B46CA6BE77}"/>
                    </a:ext>
                  </a:extLst>
                </p:cNvPr>
                <p:cNvSpPr txBox="1"/>
                <p:nvPr/>
              </p:nvSpPr>
              <p:spPr>
                <a:xfrm>
                  <a:off x="8464308" y="3422908"/>
                  <a:ext cx="576064" cy="4667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4000" dirty="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B7C9CA95-BC83-9B14-7C73-A7B46CA6BE7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64308" y="3422908"/>
                  <a:ext cx="576064" cy="466781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2EB041D4-5858-4F40-4661-1FF14B9D741F}"/>
                    </a:ext>
                  </a:extLst>
                </p:cNvPr>
                <p:cNvSpPr txBox="1"/>
                <p:nvPr/>
              </p:nvSpPr>
              <p:spPr>
                <a:xfrm>
                  <a:off x="7997510" y="4509472"/>
                  <a:ext cx="709633" cy="3044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d>
                          <m:d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−2,1</m:t>
                            </m:r>
                          </m:e>
                        </m:d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2EB041D4-5858-4F40-4661-1FF14B9D741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97510" y="4509472"/>
                  <a:ext cx="709633" cy="304422"/>
                </a:xfrm>
                <a:prstGeom prst="rect">
                  <a:avLst/>
                </a:prstGeom>
                <a:blipFill>
                  <a:blip r:embed="rId12"/>
                  <a:stretch>
                    <a:fillRect l="-158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25561E24-2DE1-5CB0-2096-E2A60EC6FEC5}"/>
                    </a:ext>
                  </a:extLst>
                </p:cNvPr>
                <p:cNvSpPr txBox="1"/>
                <p:nvPr/>
              </p:nvSpPr>
              <p:spPr>
                <a:xfrm>
                  <a:off x="6963879" y="4221361"/>
                  <a:ext cx="709633" cy="3044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d>
                          <m:d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−6,4</m:t>
                            </m:r>
                          </m:e>
                        </m:d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25561E24-2DE1-5CB0-2096-E2A60EC6FEC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63879" y="4221361"/>
                  <a:ext cx="709633" cy="304422"/>
                </a:xfrm>
                <a:prstGeom prst="rect">
                  <a:avLst/>
                </a:prstGeom>
                <a:blipFill>
                  <a:blip r:embed="rId13"/>
                  <a:stretch>
                    <a:fillRect l="-1587" r="-529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24338077-27C2-DFB9-2ECF-C7676AA0889F}"/>
                    </a:ext>
                  </a:extLst>
                </p:cNvPr>
                <p:cNvSpPr txBox="1"/>
                <p:nvPr/>
              </p:nvSpPr>
              <p:spPr>
                <a:xfrm>
                  <a:off x="6558353" y="5129200"/>
                  <a:ext cx="627336" cy="3044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24338077-27C2-DFB9-2ECF-C7676AA0889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58353" y="5129200"/>
                  <a:ext cx="627336" cy="304422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58879D4A-4DC8-1769-5A11-E9AF83A94B2B}"/>
                    </a:ext>
                  </a:extLst>
                </p:cNvPr>
                <p:cNvSpPr txBox="1"/>
                <p:nvPr/>
              </p:nvSpPr>
              <p:spPr>
                <a:xfrm>
                  <a:off x="8955798" y="4504075"/>
                  <a:ext cx="879765" cy="3044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58879D4A-4DC8-1769-5A11-E9AF83A94B2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55798" y="4504075"/>
                  <a:ext cx="879765" cy="304422"/>
                </a:xfrm>
                <a:prstGeom prst="rect">
                  <a:avLst/>
                </a:prstGeom>
                <a:blipFill>
                  <a:blip r:embed="rId15"/>
                  <a:stretch>
                    <a:fillRect r="-1277" b="-1710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BF8F89A-E91F-2BF4-FAF7-219BA2D15EE1}"/>
                </a:ext>
              </a:extLst>
            </p:cNvPr>
            <p:cNvSpPr/>
            <p:nvPr/>
          </p:nvSpPr>
          <p:spPr>
            <a:xfrm flipH="1">
              <a:off x="6689596" y="3935544"/>
              <a:ext cx="2743201" cy="1857829"/>
            </a:xfrm>
            <a:custGeom>
              <a:avLst/>
              <a:gdLst>
                <a:gd name="connsiteX0" fmla="*/ 0 w 3715658"/>
                <a:gd name="connsiteY0" fmla="*/ 0 h 2365829"/>
                <a:gd name="connsiteX1" fmla="*/ 1436915 w 3715658"/>
                <a:gd name="connsiteY1" fmla="*/ 1915886 h 2365829"/>
                <a:gd name="connsiteX2" fmla="*/ 2481943 w 3715658"/>
                <a:gd name="connsiteY2" fmla="*/ 696686 h 2365829"/>
                <a:gd name="connsiteX3" fmla="*/ 3715658 w 3715658"/>
                <a:gd name="connsiteY3" fmla="*/ 2365829 h 2365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15658" h="2365829">
                  <a:moveTo>
                    <a:pt x="0" y="0"/>
                  </a:moveTo>
                  <a:cubicBezTo>
                    <a:pt x="511629" y="899886"/>
                    <a:pt x="1023258" y="1799772"/>
                    <a:pt x="1436915" y="1915886"/>
                  </a:cubicBezTo>
                  <a:cubicBezTo>
                    <a:pt x="1850572" y="2032000"/>
                    <a:pt x="2102153" y="621696"/>
                    <a:pt x="2481943" y="696686"/>
                  </a:cubicBezTo>
                  <a:cubicBezTo>
                    <a:pt x="2861734" y="771677"/>
                    <a:pt x="3288696" y="1568753"/>
                    <a:pt x="3715658" y="2365829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E22DB91-EB94-31AB-B2D8-56A6CA59ACAD}"/>
                </a:ext>
              </a:extLst>
            </p:cNvPr>
            <p:cNvSpPr/>
            <p:nvPr/>
          </p:nvSpPr>
          <p:spPr>
            <a:xfrm>
              <a:off x="8049916" y="4792296"/>
              <a:ext cx="660400" cy="355604"/>
            </a:xfrm>
            <a:custGeom>
              <a:avLst/>
              <a:gdLst>
                <a:gd name="connsiteX0" fmla="*/ 0 w 660400"/>
                <a:gd name="connsiteY0" fmla="*/ 349254 h 355604"/>
                <a:gd name="connsiteX1" fmla="*/ 304800 w 660400"/>
                <a:gd name="connsiteY1" fmla="*/ 4 h 355604"/>
                <a:gd name="connsiteX2" fmla="*/ 660400 w 660400"/>
                <a:gd name="connsiteY2" fmla="*/ 355604 h 35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0400" h="355604">
                  <a:moveTo>
                    <a:pt x="0" y="349254"/>
                  </a:moveTo>
                  <a:cubicBezTo>
                    <a:pt x="97366" y="174100"/>
                    <a:pt x="194733" y="-1054"/>
                    <a:pt x="304800" y="4"/>
                  </a:cubicBezTo>
                  <a:cubicBezTo>
                    <a:pt x="414867" y="1062"/>
                    <a:pt x="537633" y="178333"/>
                    <a:pt x="660400" y="355604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77AF6C1-F23A-B7EF-2E84-C456EC18314E}"/>
                </a:ext>
              </a:extLst>
            </p:cNvPr>
            <p:cNvSpPr/>
            <p:nvPr/>
          </p:nvSpPr>
          <p:spPr>
            <a:xfrm>
              <a:off x="8301956" y="4743768"/>
              <a:ext cx="102835" cy="9398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14471082-0A75-E67A-E663-2EDE65EE55E0}"/>
                </a:ext>
              </a:extLst>
            </p:cNvPr>
            <p:cNvSpPr/>
            <p:nvPr/>
          </p:nvSpPr>
          <p:spPr>
            <a:xfrm>
              <a:off x="7549696" y="4427216"/>
              <a:ext cx="102835" cy="9398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/>
            </a:p>
          </p:txBody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id="{B8A96BCA-A309-78AF-648F-9F6300099534}"/>
                </a:ext>
              </a:extLst>
            </p:cNvPr>
            <p:cNvSpPr/>
            <p:nvPr/>
          </p:nvSpPr>
          <p:spPr>
            <a:xfrm>
              <a:off x="6514123" y="4360273"/>
              <a:ext cx="523875" cy="781050"/>
            </a:xfrm>
            <a:custGeom>
              <a:avLst/>
              <a:gdLst>
                <a:gd name="connsiteX0" fmla="*/ 523875 w 523875"/>
                <a:gd name="connsiteY0" fmla="*/ 781050 h 781050"/>
                <a:gd name="connsiteX1" fmla="*/ 252413 w 523875"/>
                <a:gd name="connsiteY1" fmla="*/ 476250 h 781050"/>
                <a:gd name="connsiteX2" fmla="*/ 0 w 523875"/>
                <a:gd name="connsiteY2" fmla="*/ 0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3875" h="781050">
                  <a:moveTo>
                    <a:pt x="523875" y="781050"/>
                  </a:moveTo>
                  <a:cubicBezTo>
                    <a:pt x="431800" y="693737"/>
                    <a:pt x="339725" y="606425"/>
                    <a:pt x="252413" y="476250"/>
                  </a:cubicBezTo>
                  <a:cubicBezTo>
                    <a:pt x="165100" y="346075"/>
                    <a:pt x="82550" y="173037"/>
                    <a:pt x="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CB46D477-DD42-A4C3-80C1-861186297584}"/>
              </a:ext>
            </a:extLst>
          </p:cNvPr>
          <p:cNvSpPr/>
          <p:nvPr/>
        </p:nvSpPr>
        <p:spPr>
          <a:xfrm>
            <a:off x="6492328" y="4941168"/>
            <a:ext cx="3564112" cy="1440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7833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75A9EA-8533-455F-AC62-E2B8F9611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472" y="174053"/>
            <a:ext cx="9505056" cy="65098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1955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75A9EA-8533-455F-AC62-E2B8F9611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273641"/>
            <a:ext cx="6939137" cy="49555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5370EC0-747D-CE58-E73C-703B12F57510}"/>
              </a:ext>
            </a:extLst>
          </p:cNvPr>
          <p:cNvGrpSpPr/>
          <p:nvPr/>
        </p:nvGrpSpPr>
        <p:grpSpPr>
          <a:xfrm>
            <a:off x="7608168" y="273641"/>
            <a:ext cx="4104456" cy="3528392"/>
            <a:chOff x="7608168" y="260648"/>
            <a:chExt cx="4104456" cy="352839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83E226C-E5FB-44A1-ABB1-D88CF82FD9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1016" t="2475" r="46826" b="4032"/>
            <a:stretch/>
          </p:blipFill>
          <p:spPr>
            <a:xfrm>
              <a:off x="7608168" y="260648"/>
              <a:ext cx="4015805" cy="3528392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EB15C6A-9C97-0134-22D8-41296E540402}"/>
                </a:ext>
              </a:extLst>
            </p:cNvPr>
            <p:cNvSpPr/>
            <p:nvPr/>
          </p:nvSpPr>
          <p:spPr>
            <a:xfrm>
              <a:off x="11352584" y="2060848"/>
              <a:ext cx="360040" cy="2880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4EC25F58-8617-5C31-139F-57F40AA5733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783" b="14782"/>
          <a:stretch/>
        </p:blipFill>
        <p:spPr>
          <a:xfrm>
            <a:off x="7608168" y="4149080"/>
            <a:ext cx="4015805" cy="244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140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D26026-7ACE-B942-086E-2E45B8FF8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273641"/>
            <a:ext cx="6939137" cy="49555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0BA699E8-FEBD-D707-2A06-AC0F1A54A41C}"/>
              </a:ext>
            </a:extLst>
          </p:cNvPr>
          <p:cNvGrpSpPr/>
          <p:nvPr/>
        </p:nvGrpSpPr>
        <p:grpSpPr>
          <a:xfrm>
            <a:off x="7536159" y="332656"/>
            <a:ext cx="4339145" cy="2952328"/>
            <a:chOff x="7536159" y="332656"/>
            <a:chExt cx="4339145" cy="295232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74405D2-0800-3DA8-6CEF-C5C81547A9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-151" t="-954" r="38944" b="954"/>
            <a:stretch/>
          </p:blipFill>
          <p:spPr>
            <a:xfrm>
              <a:off x="7536159" y="332656"/>
              <a:ext cx="4300739" cy="2952328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0820CC8-4DD2-9C41-7375-067E3B9882A5}"/>
                </a:ext>
              </a:extLst>
            </p:cNvPr>
            <p:cNvSpPr/>
            <p:nvPr/>
          </p:nvSpPr>
          <p:spPr>
            <a:xfrm>
              <a:off x="10867192" y="2023955"/>
              <a:ext cx="1008112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3DAE4082-0E61-DD86-57C3-97DE82560A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618" t="31247"/>
          <a:stretch/>
        </p:blipFill>
        <p:spPr>
          <a:xfrm>
            <a:off x="7608168" y="3933056"/>
            <a:ext cx="4384574" cy="237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631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520" y="1173022"/>
            <a:ext cx="4076700" cy="2209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4" y="548680"/>
            <a:ext cx="11209673" cy="352839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ACC8E0A-5ED4-DD8B-93E1-D59479A335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96" r="6372"/>
          <a:stretch>
            <a:fillRect/>
          </a:stretch>
        </p:blipFill>
        <p:spPr>
          <a:xfrm>
            <a:off x="5131416" y="2815902"/>
            <a:ext cx="5853921" cy="352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882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4192" y="276580"/>
            <a:ext cx="4076700" cy="2209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618" y="260648"/>
            <a:ext cx="6925536" cy="21799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460853" y="2704073"/>
                <a:ext cx="3575844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1" i="1" dirty="0" smtClean="0">
                        <a:latin typeface="Cambria Math" panose="02040503050406030204" pitchFamily="18" charset="0"/>
                      </a:rPr>
                      <m:t>𝑷</m:t>
                    </m:r>
                  </m:oMath>
                </a14:m>
                <a:r>
                  <a:rPr lang="en-GB" sz="2400" b="1" dirty="0"/>
                  <a:t>: </a:t>
                </a:r>
              </a:p>
              <a:p>
                <a:r>
                  <a:rPr lang="en-GB" sz="2400" dirty="0"/>
                  <a:t>Graph is at its maximum</a:t>
                </a:r>
              </a:p>
              <a:p>
                <a:r>
                  <a:rPr lang="en-GB" sz="2400" dirty="0"/>
                  <a:t>when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GB" sz="24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GB" sz="240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r>
                  <a:rPr lang="en-GB" sz="2400" dirty="0"/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0853" y="2704073"/>
                <a:ext cx="3575844" cy="1938992"/>
              </a:xfrm>
              <a:prstGeom prst="rect">
                <a:avLst/>
              </a:prstGeom>
              <a:blipFill>
                <a:blip r:embed="rId4"/>
                <a:stretch>
                  <a:fillRect l="-2726" t="-25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047F96B3-A9CD-85B2-3492-122059196986}"/>
              </a:ext>
            </a:extLst>
          </p:cNvPr>
          <p:cNvSpPr txBox="1"/>
          <p:nvPr/>
        </p:nvSpPr>
        <p:spPr>
          <a:xfrm>
            <a:off x="382407" y="2718761"/>
            <a:ext cx="449798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5B294F4-DAC5-868C-AFBF-608148801787}"/>
                  </a:ext>
                </a:extLst>
              </p:cNvPr>
              <p:cNvSpPr txBox="1"/>
              <p:nvPr/>
            </p:nvSpPr>
            <p:spPr>
              <a:xfrm>
                <a:off x="1102487" y="2706604"/>
                <a:ext cx="3240360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24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𝑸</m:t>
                    </m:r>
                  </m:oMath>
                </a14:m>
                <a:r>
                  <a:rPr kumimoji="0" lang="en-GB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: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When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=0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, </a:t>
                </a:r>
                <a:endParaRPr kumimoji="0" lang="en-GB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𝑓</m:t>
                      </m:r>
                      <m:d>
                        <m:dPr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d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=2−</m:t>
                      </m:r>
                      <m:d>
                        <m:dPr>
                          <m:begChr m:val="|"/>
                          <m:endChr m:val="|"/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0+1</m:t>
                          </m:r>
                        </m:e>
                      </m:d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</m:t>
                      </m:r>
                    </m:oMath>
                  </m:oMathPara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𝑸</m:t>
                      </m:r>
                      <m:d>
                        <m:dPr>
                          <m:ctrlPr>
                            <a:rPr kumimoji="0" lang="en-GB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𝟎</m:t>
                          </m:r>
                          <m:r>
                            <a:rPr kumimoji="0" lang="en-GB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</m:t>
                          </m:r>
                          <m:r>
                            <a:rPr kumimoji="0" lang="en-GB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5B294F4-DAC5-868C-AFBF-6081488017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487" y="2706604"/>
                <a:ext cx="3240360" cy="1569660"/>
              </a:xfrm>
              <a:prstGeom prst="rect">
                <a:avLst/>
              </a:prstGeom>
              <a:blipFill>
                <a:blip r:embed="rId5"/>
                <a:stretch>
                  <a:fillRect l="-3013" t="-3113" b="-31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113E90D-9F32-4BD7-156A-5239FFC7BA76}"/>
                  </a:ext>
                </a:extLst>
              </p:cNvPr>
              <p:cNvSpPr txBox="1"/>
              <p:nvPr/>
            </p:nvSpPr>
            <p:spPr>
              <a:xfrm>
                <a:off x="4997694" y="2713614"/>
                <a:ext cx="2808312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24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𝑹</m:t>
                    </m:r>
                  </m:oMath>
                </a14:m>
                <a:r>
                  <a:rPr kumimoji="0" lang="en-GB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: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When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𝑦</m:t>
                    </m:r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=0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,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2−</m:t>
                      </m:r>
                      <m:d>
                        <m:dPr>
                          <m:begChr m:val="|"/>
                          <m:endChr m:val="|"/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+1</m:t>
                          </m:r>
                        </m:e>
                      </m:d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</m:t>
                      </m:r>
                    </m:oMath>
                  </m:oMathPara>
                </a14:m>
                <a:b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</a:b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    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kumimoji="0" lang="en-GB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  <m:r>
                          <a:rPr kumimoji="0" lang="en-GB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+1</m:t>
                        </m:r>
                      </m:e>
                    </m:d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=2</m:t>
                    </m:r>
                  </m:oMath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113E90D-9F32-4BD7-156A-5239FFC7BA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7694" y="2713614"/>
                <a:ext cx="2808312" cy="1569660"/>
              </a:xfrm>
              <a:prstGeom prst="rect">
                <a:avLst/>
              </a:prstGeom>
              <a:blipFill>
                <a:blip r:embed="rId6"/>
                <a:stretch>
                  <a:fillRect l="-3471" t="-31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AB378A5-548B-2CF9-A2A7-A37FF47BEEEF}"/>
                  </a:ext>
                </a:extLst>
              </p:cNvPr>
              <p:cNvSpPr txBox="1"/>
              <p:nvPr/>
            </p:nvSpPr>
            <p:spPr>
              <a:xfrm>
                <a:off x="4990919" y="4308751"/>
                <a:ext cx="2160239" cy="23083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Either </a:t>
                </a:r>
                <a:endParaRPr kumimoji="0" lang="en-GB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+1=2    </m:t>
                      </m:r>
                    </m:oMath>
                  </m:oMathPara>
                </a14:m>
                <a:endParaRPr kumimoji="0" lang="en-GB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</m:t>
                      </m:r>
                    </m:oMath>
                  </m:oMathPara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2400" dirty="0">
                    <a:solidFill>
                      <a:prstClr val="black"/>
                    </a:solidFill>
                    <a:latin typeface="Calibri"/>
                  </a:rPr>
                  <a:t>o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r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−1=2 </m:t>
                      </m:r>
                    </m:oMath>
                  </m:oMathPara>
                </a14:m>
                <a:endParaRPr kumimoji="0" lang="en-GB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=−3</m:t>
                      </m:r>
                    </m:oMath>
                  </m:oMathPara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AB378A5-548B-2CF9-A2A7-A37FF47BEE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0919" y="4308751"/>
                <a:ext cx="2160239" cy="2308324"/>
              </a:xfrm>
              <a:prstGeom prst="rect">
                <a:avLst/>
              </a:prstGeom>
              <a:blipFill>
                <a:blip r:embed="rId7"/>
                <a:stretch>
                  <a:fillRect l="-4520" t="-21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FE65126-422B-9F14-7236-6EB95687724A}"/>
                  </a:ext>
                </a:extLst>
              </p:cNvPr>
              <p:cNvSpPr txBox="1"/>
              <p:nvPr/>
            </p:nvSpPr>
            <p:spPr>
              <a:xfrm>
                <a:off x="6627893" y="5023017"/>
                <a:ext cx="117811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𝑹</m:t>
                      </m:r>
                      <m:d>
                        <m:dPr>
                          <m:ctrlPr>
                            <a:rPr kumimoji="0" lang="en-GB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kumimoji="0" lang="en-GB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0" lang="en-GB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FE65126-422B-9F14-7236-6EB9568772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7893" y="5023017"/>
                <a:ext cx="1178113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0556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18" grpId="0"/>
      <p:bldP spid="20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4192" y="243263"/>
            <a:ext cx="4076700" cy="2209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618" y="260648"/>
            <a:ext cx="6925536" cy="21799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47F96B3-A9CD-85B2-3492-122059196986}"/>
              </a:ext>
            </a:extLst>
          </p:cNvPr>
          <p:cNvSpPr txBox="1"/>
          <p:nvPr/>
        </p:nvSpPr>
        <p:spPr>
          <a:xfrm>
            <a:off x="526423" y="2949225"/>
            <a:ext cx="449798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04F6266-87D3-A7AF-79B7-EB11E033AC27}"/>
                  </a:ext>
                </a:extLst>
              </p:cNvPr>
              <p:cNvSpPr txBox="1"/>
              <p:nvPr/>
            </p:nvSpPr>
            <p:spPr>
              <a:xfrm>
                <a:off x="1271464" y="2780928"/>
                <a:ext cx="3528392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2−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04F6266-87D3-A7AF-79B7-EB11E033AC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2780928"/>
                <a:ext cx="3528392" cy="101431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018BDE3-5E34-FB49-3461-50A067761999}"/>
                  </a:ext>
                </a:extLst>
              </p:cNvPr>
              <p:cNvSpPr txBox="1"/>
              <p:nvPr/>
            </p:nvSpPr>
            <p:spPr>
              <a:xfrm>
                <a:off x="5591944" y="4235528"/>
                <a:ext cx="3240360" cy="15067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2+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+1=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</m:oMath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</m:t>
                      </m:r>
                    </m:oMath>
                  </m:oMathPara>
                </a14:m>
                <a:endPara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018BDE3-5E34-FB49-3461-50A0677619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944" y="4235528"/>
                <a:ext cx="3240360" cy="150675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B71AF00-4FE2-D6C5-2030-1771C3D75401}"/>
                  </a:ext>
                </a:extLst>
              </p:cNvPr>
              <p:cNvSpPr txBox="1"/>
              <p:nvPr/>
            </p:nvSpPr>
            <p:spPr>
              <a:xfrm>
                <a:off x="1581391" y="4163520"/>
                <a:ext cx="3240360" cy="19395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2−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−1=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</m:oMath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num>
                        <m:den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B71AF00-4FE2-D6C5-2030-1771C3D754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1391" y="4163520"/>
                <a:ext cx="3240360" cy="193950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1921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D9A1A84-F765-5AFF-509A-B3A092DA7D8A}"/>
              </a:ext>
            </a:extLst>
          </p:cNvPr>
          <p:cNvSpPr txBox="1"/>
          <p:nvPr/>
        </p:nvSpPr>
        <p:spPr>
          <a:xfrm>
            <a:off x="263352" y="836712"/>
            <a:ext cx="1159328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It is often helpful to </a:t>
            </a:r>
          </a:p>
          <a:p>
            <a:pPr algn="ctr"/>
            <a:r>
              <a:rPr lang="en-GB" sz="8000" b="1" dirty="0"/>
              <a:t>sketch the graph in stages</a:t>
            </a:r>
            <a:r>
              <a:rPr lang="en-GB" sz="8000" dirty="0"/>
              <a:t>.</a:t>
            </a:r>
            <a:r>
              <a:rPr lang="en-GB" sz="8000" b="1" dirty="0"/>
              <a:t> </a:t>
            </a:r>
          </a:p>
          <a:p>
            <a:pPr algn="ctr"/>
            <a:r>
              <a:rPr lang="en-GB" sz="8000" dirty="0"/>
              <a:t>When applying more </a:t>
            </a:r>
          </a:p>
          <a:p>
            <a:pPr algn="ctr"/>
            <a:r>
              <a:rPr lang="en-GB" sz="8000" dirty="0"/>
              <a:t>than one transformations.</a:t>
            </a:r>
          </a:p>
        </p:txBody>
      </p:sp>
    </p:spTree>
    <p:extLst>
      <p:ext uri="{BB962C8B-B14F-4D97-AF65-F5344CB8AC3E}">
        <p14:creationId xmlns:p14="http://schemas.microsoft.com/office/powerpoint/2010/main" val="1985275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67072" y="276021"/>
                <a:ext cx="10657855" cy="630595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Given the function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800" i="1">
                        <a:latin typeface="Cambria Math" panose="02040503050406030204" pitchFamily="18" charset="0"/>
                      </a:rPr>
                      <m:t>=3</m:t>
                    </m:r>
                    <m:d>
                      <m:dPr>
                        <m:begChr m:val="|"/>
                        <m:endChr m:val="|"/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GB" sz="4800" i="1">
                        <a:latin typeface="Cambria Math" panose="02040503050406030204" pitchFamily="18" charset="0"/>
                      </a:rPr>
                      <m:t>−2,</m:t>
                    </m:r>
                  </m:oMath>
                </a14:m>
                <a:endParaRPr lang="en-GB" sz="4800" i="1" dirty="0">
                  <a:latin typeface="Cambria Math" panose="02040503050406030204" pitchFamily="18" charset="0"/>
                </a:endParaRPr>
              </a:p>
              <a:p>
                <a:r>
                  <a:rPr lang="en-GB" sz="4800" dirty="0"/>
                  <a:t>domain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GB" sz="4800" dirty="0"/>
                  <a:t>,</a:t>
                </a:r>
              </a:p>
              <a:p>
                <a:endParaRPr lang="en-GB" sz="4800" dirty="0"/>
              </a:p>
              <a:p>
                <a:pPr marL="457200" indent="-457200">
                  <a:buAutoNum type="alphaLcParenBoth"/>
                </a:pPr>
                <a:r>
                  <a:rPr lang="en-GB" sz="4800" dirty="0"/>
                  <a:t>Sketch the graph of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GB" sz="4800" dirty="0"/>
              </a:p>
              <a:p>
                <a:pPr marL="457200" indent="-457200">
                  <a:buAutoNum type="alphaLcParenBoth"/>
                </a:pPr>
                <a:endParaRPr lang="en-GB" sz="4800" dirty="0"/>
              </a:p>
              <a:p>
                <a:pPr marL="457200" indent="-457200">
                  <a:buAutoNum type="alphaLcParenBoth"/>
                </a:pPr>
                <a:r>
                  <a:rPr lang="en-GB" sz="4800" dirty="0"/>
                  <a:t>State the range of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4800" dirty="0"/>
              </a:p>
              <a:p>
                <a:pPr marL="457200" indent="-457200">
                  <a:buAutoNum type="alphaLcParenBoth"/>
                </a:pPr>
                <a:endParaRPr lang="en-GB" sz="4800" dirty="0"/>
              </a:p>
              <a:p>
                <a:pPr marL="457200" indent="-457200">
                  <a:buAutoNum type="alphaLcParenBoth"/>
                </a:pPr>
                <a:r>
                  <a:rPr lang="en-GB" sz="4800" dirty="0"/>
                  <a:t>Solve the equation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4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072" y="276021"/>
                <a:ext cx="10657855" cy="6305957"/>
              </a:xfrm>
              <a:prstGeom prst="rect">
                <a:avLst/>
              </a:prstGeom>
              <a:blipFill>
                <a:blip r:embed="rId2"/>
                <a:stretch>
                  <a:fillRect l="-1053" t="-9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598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51384" y="240023"/>
                <a:ext cx="6060770" cy="18158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Given the function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=3</m:t>
                    </m:r>
                    <m:d>
                      <m:dPr>
                        <m:begChr m:val="|"/>
                        <m:endChr m:val="|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−2,</m:t>
                    </m:r>
                  </m:oMath>
                </a14:m>
                <a:endParaRPr lang="en-GB" sz="2800" i="1" dirty="0">
                  <a:latin typeface="Cambria Math" panose="02040503050406030204" pitchFamily="18" charset="0"/>
                </a:endParaRPr>
              </a:p>
              <a:p>
                <a:r>
                  <a:rPr lang="en-GB" sz="2800" dirty="0"/>
                  <a:t>domain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GB" sz="2800" dirty="0"/>
                  <a:t>,</a:t>
                </a:r>
              </a:p>
              <a:p>
                <a:endParaRPr lang="en-GB" sz="2800" dirty="0"/>
              </a:p>
              <a:p>
                <a:pPr marL="457200" indent="-457200">
                  <a:buAutoNum type="alphaLcParenBoth"/>
                </a:pPr>
                <a:r>
                  <a:rPr lang="en-GB" sz="2800" dirty="0"/>
                  <a:t>Sketch the graph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40023"/>
                <a:ext cx="6060770" cy="1815882"/>
              </a:xfrm>
              <a:prstGeom prst="rect">
                <a:avLst/>
              </a:prstGeom>
              <a:blipFill>
                <a:blip r:embed="rId2"/>
                <a:stretch>
                  <a:fillRect b="-398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 26">
            <a:extLst>
              <a:ext uri="{FF2B5EF4-FFF2-40B4-BE49-F238E27FC236}">
                <a16:creationId xmlns:a16="http://schemas.microsoft.com/office/drawing/2014/main" id="{1A1C8EE9-91D8-4AE8-88C3-7211310A2936}"/>
              </a:ext>
            </a:extLst>
          </p:cNvPr>
          <p:cNvGrpSpPr/>
          <p:nvPr/>
        </p:nvGrpSpPr>
        <p:grpSpPr>
          <a:xfrm>
            <a:off x="250230" y="3024355"/>
            <a:ext cx="3352736" cy="2508784"/>
            <a:chOff x="899592" y="2767043"/>
            <a:chExt cx="3728887" cy="2525528"/>
          </a:xfrm>
        </p:grpSpPr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749C84A6-745F-4F00-808C-0E3A7D5F7D50}"/>
                </a:ext>
              </a:extLst>
            </p:cNvPr>
            <p:cNvCxnSpPr>
              <a:cxnSpLocks/>
            </p:cNvCxnSpPr>
            <p:nvPr/>
          </p:nvCxnSpPr>
          <p:spPr>
            <a:xfrm>
              <a:off x="899592" y="4509120"/>
              <a:ext cx="279536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BFC08E63-0BA4-4A69-929F-0D8AA24EF5C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75333" y="3132329"/>
              <a:ext cx="0" cy="216024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01A489CE-6966-4C07-99EA-6D7BBA3E6C2E}"/>
                    </a:ext>
                  </a:extLst>
                </p:cNvPr>
                <p:cNvSpPr txBox="1"/>
                <p:nvPr/>
              </p:nvSpPr>
              <p:spPr>
                <a:xfrm>
                  <a:off x="3593837" y="4340754"/>
                  <a:ext cx="576064" cy="4647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01A489CE-6966-4C07-99EA-6D7BBA3E6C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93837" y="4340754"/>
                  <a:ext cx="576064" cy="46474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72CB2995-1040-4174-81CB-EB797A2F9973}"/>
                    </a:ext>
                  </a:extLst>
                </p:cNvPr>
                <p:cNvSpPr txBox="1"/>
                <p:nvPr/>
              </p:nvSpPr>
              <p:spPr>
                <a:xfrm>
                  <a:off x="1976668" y="2767043"/>
                  <a:ext cx="576064" cy="4647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72CB2995-1040-4174-81CB-EB797A2F99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6668" y="2767043"/>
                  <a:ext cx="576064" cy="464746"/>
                </a:xfrm>
                <a:prstGeom prst="rect">
                  <a:avLst/>
                </a:prstGeom>
                <a:blipFill>
                  <a:blip r:embed="rId4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2D9FDA1-DF19-4902-957A-1C4C88123A2F}"/>
                </a:ext>
              </a:extLst>
            </p:cNvPr>
            <p:cNvCxnSpPr/>
            <p:nvPr/>
          </p:nvCxnSpPr>
          <p:spPr>
            <a:xfrm flipV="1">
              <a:off x="2733710" y="3284984"/>
              <a:ext cx="1318505" cy="122413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8C39826E-D040-47FC-9E4A-24A96CC4E8B4}"/>
                </a:ext>
              </a:extLst>
            </p:cNvPr>
            <p:cNvCxnSpPr/>
            <p:nvPr/>
          </p:nvCxnSpPr>
          <p:spPr>
            <a:xfrm flipH="1" flipV="1">
              <a:off x="1415208" y="3284984"/>
              <a:ext cx="1318503" cy="122413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7D43B6A5-E8C8-4972-928C-3FE09D75BBAF}"/>
                    </a:ext>
                  </a:extLst>
                </p:cNvPr>
                <p:cNvSpPr txBox="1"/>
                <p:nvPr/>
              </p:nvSpPr>
              <p:spPr>
                <a:xfrm>
                  <a:off x="2685519" y="2846927"/>
                  <a:ext cx="1942960" cy="4647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7D43B6A5-E8C8-4972-928C-3FE09D75BB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85519" y="2846927"/>
                  <a:ext cx="1942960" cy="464746"/>
                </a:xfrm>
                <a:prstGeom prst="rect">
                  <a:avLst/>
                </a:prstGeom>
                <a:blipFill>
                  <a:blip r:embed="rId5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A5C651BE-7C31-46C8-9162-9DAD0EA5D555}"/>
                    </a:ext>
                  </a:extLst>
                </p:cNvPr>
                <p:cNvSpPr txBox="1"/>
                <p:nvPr/>
              </p:nvSpPr>
              <p:spPr>
                <a:xfrm>
                  <a:off x="2474575" y="4473063"/>
                  <a:ext cx="576064" cy="4647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A5C651BE-7C31-46C8-9162-9DAD0EA5D55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74575" y="4473063"/>
                  <a:ext cx="576064" cy="46474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9396DA21-B6A0-4DC8-8739-BAAF4987A574}"/>
                    </a:ext>
                  </a:extLst>
                </p:cNvPr>
                <p:cNvSpPr txBox="1"/>
                <p:nvPr/>
              </p:nvSpPr>
              <p:spPr>
                <a:xfrm>
                  <a:off x="1823258" y="3864110"/>
                  <a:ext cx="576064" cy="4647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9396DA21-B6A0-4DC8-8739-BAAF4987A5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23258" y="3864110"/>
                  <a:ext cx="576064" cy="464746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48B28A7-589F-4779-AE48-311CFBEDF5A2}"/>
              </a:ext>
            </a:extLst>
          </p:cNvPr>
          <p:cNvGrpSpPr/>
          <p:nvPr/>
        </p:nvGrpSpPr>
        <p:grpSpPr>
          <a:xfrm>
            <a:off x="3874679" y="2879805"/>
            <a:ext cx="3844085" cy="2601250"/>
            <a:chOff x="899592" y="2554649"/>
            <a:chExt cx="4069589" cy="2737922"/>
          </a:xfrm>
        </p:grpSpPr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F1A6AD2E-249D-42C2-A462-72E7B7FA846C}"/>
                </a:ext>
              </a:extLst>
            </p:cNvPr>
            <p:cNvCxnSpPr>
              <a:cxnSpLocks/>
            </p:cNvCxnSpPr>
            <p:nvPr/>
          </p:nvCxnSpPr>
          <p:spPr>
            <a:xfrm>
              <a:off x="899592" y="4509120"/>
              <a:ext cx="279536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21FD4671-4641-44D5-A9DA-67A33C38879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75333" y="3132329"/>
              <a:ext cx="0" cy="216024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5DD09F83-EA7A-4DC5-9E0F-BF8BC84CA99D}"/>
                    </a:ext>
                  </a:extLst>
                </p:cNvPr>
                <p:cNvSpPr txBox="1"/>
                <p:nvPr/>
              </p:nvSpPr>
              <p:spPr>
                <a:xfrm>
                  <a:off x="3593837" y="4340754"/>
                  <a:ext cx="576064" cy="4859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5DD09F83-EA7A-4DC5-9E0F-BF8BC84CA99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93837" y="4340754"/>
                  <a:ext cx="576064" cy="485921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98E988E9-326D-4C65-B5DB-7FA9A147A913}"/>
                    </a:ext>
                  </a:extLst>
                </p:cNvPr>
                <p:cNvSpPr txBox="1"/>
                <p:nvPr/>
              </p:nvSpPr>
              <p:spPr>
                <a:xfrm>
                  <a:off x="1976668" y="2767043"/>
                  <a:ext cx="576064" cy="4859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98E988E9-326D-4C65-B5DB-7FA9A147A91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6668" y="2767043"/>
                  <a:ext cx="576064" cy="485921"/>
                </a:xfrm>
                <a:prstGeom prst="rect">
                  <a:avLst/>
                </a:prstGeom>
                <a:blipFill>
                  <a:blip r:embed="rId9"/>
                  <a:stretch>
                    <a:fillRect b="-10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42C09CDD-4355-4EAA-90F1-13406B1045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33710" y="2978248"/>
              <a:ext cx="644522" cy="153087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BA324856-6668-4A04-ABAE-6C0709060F2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809891" y="2988742"/>
              <a:ext cx="923822" cy="152037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B1AED880-3F14-454F-9FA2-E92E04501D6A}"/>
                    </a:ext>
                  </a:extLst>
                </p:cNvPr>
                <p:cNvSpPr txBox="1"/>
                <p:nvPr/>
              </p:nvSpPr>
              <p:spPr>
                <a:xfrm>
                  <a:off x="2935836" y="2554649"/>
                  <a:ext cx="2033345" cy="4859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=3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B1AED880-3F14-454F-9FA2-E92E04501D6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35836" y="2554649"/>
                  <a:ext cx="2033345" cy="485921"/>
                </a:xfrm>
                <a:prstGeom prst="rect">
                  <a:avLst/>
                </a:prstGeom>
                <a:blipFill>
                  <a:blip r:embed="rId10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1BC8F86B-F8BA-41BC-8263-C4C0D26EFE01}"/>
                    </a:ext>
                  </a:extLst>
                </p:cNvPr>
                <p:cNvSpPr txBox="1"/>
                <p:nvPr/>
              </p:nvSpPr>
              <p:spPr>
                <a:xfrm>
                  <a:off x="2474575" y="4473063"/>
                  <a:ext cx="576064" cy="4859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1BC8F86B-F8BA-41BC-8263-C4C0D26EFE0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74575" y="4473063"/>
                  <a:ext cx="576064" cy="485921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8A30691E-2756-4705-AA9B-7465AFEAF14C}"/>
                    </a:ext>
                  </a:extLst>
                </p:cNvPr>
                <p:cNvSpPr txBox="1"/>
                <p:nvPr/>
              </p:nvSpPr>
              <p:spPr>
                <a:xfrm>
                  <a:off x="1808472" y="3556632"/>
                  <a:ext cx="576064" cy="4859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8A30691E-2756-4705-AA9B-7465AFEAF14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08472" y="3556632"/>
                  <a:ext cx="576064" cy="485921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7FA423E-8A68-4721-B111-332741EF35B8}"/>
              </a:ext>
            </a:extLst>
          </p:cNvPr>
          <p:cNvGrpSpPr/>
          <p:nvPr/>
        </p:nvGrpSpPr>
        <p:grpSpPr>
          <a:xfrm>
            <a:off x="8109409" y="3052542"/>
            <a:ext cx="4013958" cy="2485058"/>
            <a:chOff x="899592" y="2662110"/>
            <a:chExt cx="4506502" cy="2799401"/>
          </a:xfrm>
        </p:grpSpPr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DC99422C-DDB5-44A2-B123-EB46612A71A9}"/>
                </a:ext>
              </a:extLst>
            </p:cNvPr>
            <p:cNvCxnSpPr>
              <a:cxnSpLocks/>
            </p:cNvCxnSpPr>
            <p:nvPr/>
          </p:nvCxnSpPr>
          <p:spPr>
            <a:xfrm>
              <a:off x="899592" y="4509120"/>
              <a:ext cx="279536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E4D64886-A662-4ED1-8A26-4058C57B2B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75333" y="3132329"/>
              <a:ext cx="0" cy="216024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DB4C71BC-C23A-4AF5-9B32-B89ADAF56E47}"/>
                    </a:ext>
                  </a:extLst>
                </p:cNvPr>
                <p:cNvSpPr txBox="1"/>
                <p:nvPr/>
              </p:nvSpPr>
              <p:spPr>
                <a:xfrm>
                  <a:off x="3593838" y="4340753"/>
                  <a:ext cx="576064" cy="5200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DB4C71BC-C23A-4AF5-9B32-B89ADAF56E4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93838" y="4340753"/>
                  <a:ext cx="576064" cy="520063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07BCF845-55E2-4E5E-9118-19E486750B61}"/>
                    </a:ext>
                  </a:extLst>
                </p:cNvPr>
                <p:cNvSpPr txBox="1"/>
                <p:nvPr/>
              </p:nvSpPr>
              <p:spPr>
                <a:xfrm>
                  <a:off x="1976668" y="2662110"/>
                  <a:ext cx="576064" cy="5200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07BCF845-55E2-4E5E-9118-19E486750B6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6668" y="2662110"/>
                  <a:ext cx="576064" cy="520063"/>
                </a:xfrm>
                <a:prstGeom prst="rect">
                  <a:avLst/>
                </a:prstGeom>
                <a:blipFill>
                  <a:blip r:embed="rId14"/>
                  <a:stretch>
                    <a:fillRect b="-10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7D20040B-F73C-4540-9991-E253672D468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92855" y="3519995"/>
              <a:ext cx="644522" cy="153087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719A26FA-77F5-4240-B270-AD913FCEACC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869036" y="3530488"/>
              <a:ext cx="923822" cy="152037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0518C428-B17D-4F48-9375-9122D1764980}"/>
                    </a:ext>
                  </a:extLst>
                </p:cNvPr>
                <p:cNvSpPr txBox="1"/>
                <p:nvPr/>
              </p:nvSpPr>
              <p:spPr>
                <a:xfrm>
                  <a:off x="2650163" y="2933053"/>
                  <a:ext cx="2755931" cy="5200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=3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−2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0518C428-B17D-4F48-9375-9122D176498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50163" y="2933053"/>
                  <a:ext cx="2755931" cy="520062"/>
                </a:xfrm>
                <a:prstGeom prst="rect">
                  <a:avLst/>
                </a:prstGeom>
                <a:blipFill>
                  <a:blip r:embed="rId15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D224BE21-7470-4CE2-9AF4-1F85C640AFED}"/>
                    </a:ext>
                  </a:extLst>
                </p:cNvPr>
                <p:cNvSpPr txBox="1"/>
                <p:nvPr/>
              </p:nvSpPr>
              <p:spPr>
                <a:xfrm>
                  <a:off x="2681632" y="4941448"/>
                  <a:ext cx="1013236" cy="5200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1,−2</m:t>
                            </m:r>
                          </m:e>
                        </m:d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D224BE21-7470-4CE2-9AF4-1F85C640AFE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81632" y="4941448"/>
                  <a:ext cx="1013236" cy="520063"/>
                </a:xfrm>
                <a:prstGeom prst="rect">
                  <a:avLst/>
                </a:prstGeom>
                <a:blipFill>
                  <a:blip r:embed="rId16"/>
                  <a:stretch>
                    <a:fillRect r="-10811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A7594024-A4F3-432D-A2C7-DCA76E37F3F5}"/>
                    </a:ext>
                  </a:extLst>
                </p:cNvPr>
                <p:cNvSpPr txBox="1"/>
                <p:nvPr/>
              </p:nvSpPr>
              <p:spPr>
                <a:xfrm>
                  <a:off x="1861457" y="3934389"/>
                  <a:ext cx="576064" cy="5200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A7594024-A4F3-432D-A2C7-DCA76E37F3F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61457" y="3934389"/>
                  <a:ext cx="576064" cy="520062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CF2CA63-B602-4E2E-A390-9343362FCE99}"/>
              </a:ext>
            </a:extLst>
          </p:cNvPr>
          <p:cNvSpPr txBox="1"/>
          <p:nvPr/>
        </p:nvSpPr>
        <p:spPr>
          <a:xfrm>
            <a:off x="4956057" y="5749123"/>
            <a:ext cx="1170819" cy="8309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3f(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dirty="0"/>
              <a:t>)</a:t>
            </a:r>
          </a:p>
          <a:p>
            <a:pPr algn="ctr"/>
            <a:r>
              <a:rPr lang="en-GB" sz="2400" dirty="0"/>
              <a:t> (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dirty="0"/>
              <a:t>, 3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400" dirty="0"/>
              <a:t>)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68F1C83-6989-4AFA-969B-7E31DB8DF6C0}"/>
              </a:ext>
            </a:extLst>
          </p:cNvPr>
          <p:cNvSpPr txBox="1"/>
          <p:nvPr/>
        </p:nvSpPr>
        <p:spPr>
          <a:xfrm>
            <a:off x="8419288" y="5872234"/>
            <a:ext cx="2880886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f(</a:t>
            </a:r>
            <a:r>
              <a:rPr lang="en-GB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000" dirty="0"/>
              <a:t>) – 2 </a:t>
            </a:r>
          </a:p>
          <a:p>
            <a:pPr algn="ctr"/>
            <a:r>
              <a:rPr lang="en-GB" sz="2000" dirty="0"/>
              <a:t>Shift the graph down 2.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10E3D6-F812-79F5-CB06-B25C1D2A83BC}"/>
              </a:ext>
            </a:extLst>
          </p:cNvPr>
          <p:cNvSpPr txBox="1"/>
          <p:nvPr/>
        </p:nvSpPr>
        <p:spPr>
          <a:xfrm>
            <a:off x="551384" y="2420888"/>
            <a:ext cx="504056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2469802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3651EE3-34CC-4F68-A8E7-748BACF0B2C5}"/>
              </a:ext>
            </a:extLst>
          </p:cNvPr>
          <p:cNvGrpSpPr/>
          <p:nvPr/>
        </p:nvGrpSpPr>
        <p:grpSpPr>
          <a:xfrm>
            <a:off x="1631504" y="2420888"/>
            <a:ext cx="4324469" cy="4028511"/>
            <a:chOff x="1616029" y="2829422"/>
            <a:chExt cx="2517639" cy="2658332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67E274A6-9E3C-4A3C-BC41-A5AB3C5FB8C5}"/>
                </a:ext>
              </a:extLst>
            </p:cNvPr>
            <p:cNvCxnSpPr>
              <a:cxnSpLocks/>
            </p:cNvCxnSpPr>
            <p:nvPr/>
          </p:nvCxnSpPr>
          <p:spPr>
            <a:xfrm>
              <a:off x="1616029" y="4509120"/>
              <a:ext cx="207892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3D2D8955-CA17-4972-9B6E-D16DF1EAA77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75333" y="3132329"/>
              <a:ext cx="0" cy="216024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2009216F-E83C-47A3-A3F2-2F0B8BBB92A9}"/>
                    </a:ext>
                  </a:extLst>
                </p:cNvPr>
                <p:cNvSpPr txBox="1"/>
                <p:nvPr/>
              </p:nvSpPr>
              <p:spPr>
                <a:xfrm>
                  <a:off x="3593839" y="4340753"/>
                  <a:ext cx="427518" cy="3452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2009216F-E83C-47A3-A3F2-2F0B8BBB92A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93839" y="4340753"/>
                  <a:ext cx="427518" cy="34526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5A526C47-B4C8-4569-B2E8-154079EF2F17}"/>
                    </a:ext>
                  </a:extLst>
                </p:cNvPr>
                <p:cNvSpPr txBox="1"/>
                <p:nvPr/>
              </p:nvSpPr>
              <p:spPr>
                <a:xfrm>
                  <a:off x="1923434" y="2829422"/>
                  <a:ext cx="576064" cy="41975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5A526C47-B4C8-4569-B2E8-154079EF2F1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23434" y="2829422"/>
                  <a:ext cx="576064" cy="41975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3F9E46E-5311-4639-B264-F0C0D87C04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92855" y="3519995"/>
              <a:ext cx="644522" cy="153087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5E30442-684F-42E3-82CB-B49B8025E21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869036" y="3530488"/>
              <a:ext cx="923822" cy="152037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26D34A1C-602F-430E-A86F-8B546B195413}"/>
                    </a:ext>
                  </a:extLst>
                </p:cNvPr>
                <p:cNvSpPr txBox="1"/>
                <p:nvPr/>
              </p:nvSpPr>
              <p:spPr>
                <a:xfrm>
                  <a:off x="2498713" y="3143361"/>
                  <a:ext cx="1634955" cy="3452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=3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−2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26D34A1C-602F-430E-A86F-8B546B19541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98713" y="3143361"/>
                  <a:ext cx="1634955" cy="34526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CED6D2C8-EC1C-45C3-A70B-C7C7164BDBC7}"/>
                    </a:ext>
                  </a:extLst>
                </p:cNvPr>
                <p:cNvSpPr txBox="1"/>
                <p:nvPr/>
              </p:nvSpPr>
              <p:spPr>
                <a:xfrm>
                  <a:off x="2552732" y="5068001"/>
                  <a:ext cx="576064" cy="41975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1,−2</m:t>
                            </m:r>
                          </m:e>
                        </m:d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CED6D2C8-EC1C-45C3-A70B-C7C7164BDBC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2732" y="5068001"/>
                  <a:ext cx="576064" cy="419753"/>
                </a:xfrm>
                <a:prstGeom prst="rect">
                  <a:avLst/>
                </a:prstGeom>
                <a:blipFill>
                  <a:blip r:embed="rId5"/>
                  <a:stretch>
                    <a:fillRect r="-123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34F74C93-9CB6-4808-8FCC-1CD835336590}"/>
                    </a:ext>
                  </a:extLst>
                </p:cNvPr>
                <p:cNvSpPr txBox="1"/>
                <p:nvPr/>
              </p:nvSpPr>
              <p:spPr>
                <a:xfrm>
                  <a:off x="1910830" y="4053503"/>
                  <a:ext cx="576064" cy="41975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34F74C93-9CB6-4808-8FCC-1CD83533659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10830" y="4053503"/>
                  <a:ext cx="576064" cy="41975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B14EF51-8095-44F3-9C3D-F51EAA8F3FA0}"/>
                  </a:ext>
                </a:extLst>
              </p:cNvPr>
              <p:cNvSpPr txBox="1"/>
              <p:nvPr/>
            </p:nvSpPr>
            <p:spPr>
              <a:xfrm>
                <a:off x="6505748" y="4307784"/>
                <a:ext cx="477482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Range </a:t>
                </a:r>
                <a14:m>
                  <m:oMath xmlns:m="http://schemas.openxmlformats.org/officeDocument/2006/math">
                    <m:r>
                      <a:rPr lang="en-GB" sz="4400" b="1" i="1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GB" sz="4400" b="1" i="1">
                        <a:latin typeface="Cambria Math" panose="02040503050406030204" pitchFamily="18" charset="0"/>
                      </a:rPr>
                      <m:t>≥−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B14EF51-8095-44F3-9C3D-F51EAA8F3F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5748" y="4307784"/>
                <a:ext cx="4774828" cy="769441"/>
              </a:xfrm>
              <a:prstGeom prst="rect">
                <a:avLst/>
              </a:prstGeom>
              <a:blipFill>
                <a:blip r:embed="rId7"/>
                <a:stretch>
                  <a:fillRect l="-128" t="-16667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DC34583-A89E-8514-8C20-E7F2998EB9FD}"/>
                  </a:ext>
                </a:extLst>
              </p:cNvPr>
              <p:cNvSpPr txBox="1"/>
              <p:nvPr/>
            </p:nvSpPr>
            <p:spPr>
              <a:xfrm>
                <a:off x="478705" y="191743"/>
                <a:ext cx="6060770" cy="18158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Given the function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=3</m:t>
                    </m:r>
                    <m:d>
                      <m:dPr>
                        <m:begChr m:val="|"/>
                        <m:endChr m:val="|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−2,</m:t>
                    </m:r>
                  </m:oMath>
                </a14:m>
                <a:endParaRPr lang="en-GB" sz="2800" i="1" dirty="0">
                  <a:latin typeface="Cambria Math" panose="02040503050406030204" pitchFamily="18" charset="0"/>
                </a:endParaRPr>
              </a:p>
              <a:p>
                <a:r>
                  <a:rPr lang="en-GB" sz="2800" dirty="0"/>
                  <a:t>domain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GB" sz="2800" dirty="0"/>
                  <a:t>,</a:t>
                </a:r>
              </a:p>
              <a:p>
                <a:pPr marL="457200" indent="-457200">
                  <a:buAutoNum type="alphaLcParenBoth"/>
                </a:pPr>
                <a:endParaRPr lang="en-GB" sz="2800" dirty="0"/>
              </a:p>
              <a:p>
                <a:r>
                  <a:rPr lang="en-GB" sz="2800" dirty="0"/>
                  <a:t>(b) State the range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DC34583-A89E-8514-8C20-E7F2998EB9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705" y="191743"/>
                <a:ext cx="6060770" cy="1815882"/>
              </a:xfrm>
              <a:prstGeom prst="rect">
                <a:avLst/>
              </a:prstGeom>
              <a:blipFill>
                <a:blip r:embed="rId8"/>
                <a:stretch>
                  <a:fillRect b="-368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69113550-B520-7744-F42D-4745B7563AF0}"/>
              </a:ext>
            </a:extLst>
          </p:cNvPr>
          <p:cNvSpPr txBox="1"/>
          <p:nvPr/>
        </p:nvSpPr>
        <p:spPr>
          <a:xfrm>
            <a:off x="551384" y="2477330"/>
            <a:ext cx="504056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2721398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E07FC9F2-1A79-562E-03DF-2D394DD5CB51}"/>
              </a:ext>
            </a:extLst>
          </p:cNvPr>
          <p:cNvGrpSpPr/>
          <p:nvPr/>
        </p:nvGrpSpPr>
        <p:grpSpPr>
          <a:xfrm>
            <a:off x="3982684" y="2934517"/>
            <a:ext cx="4036545" cy="3700750"/>
            <a:chOff x="3791744" y="2602128"/>
            <a:chExt cx="3443696" cy="268417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35B036A-83FD-493B-9F0D-164182E7195C}"/>
                </a:ext>
              </a:extLst>
            </p:cNvPr>
            <p:cNvGrpSpPr/>
            <p:nvPr/>
          </p:nvGrpSpPr>
          <p:grpSpPr>
            <a:xfrm>
              <a:off x="3791744" y="2602128"/>
              <a:ext cx="3443696" cy="2684172"/>
              <a:chOff x="899592" y="2849219"/>
              <a:chExt cx="3270309" cy="2524239"/>
            </a:xfrm>
          </p:grpSpPr>
          <p:cxnSp>
            <p:nvCxnSpPr>
              <p:cNvPr id="8" name="Straight Arrow Connector 7">
                <a:extLst>
                  <a:ext uri="{FF2B5EF4-FFF2-40B4-BE49-F238E27FC236}">
                    <a16:creationId xmlns:a16="http://schemas.microsoft.com/office/drawing/2014/main" id="{7520E4C7-8E5F-47B3-BE15-1C49ECB8CA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9592" y="4509120"/>
                <a:ext cx="2795364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53F11CFD-E01C-4BA4-A4B4-2A4FBB28E47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275333" y="3132329"/>
                <a:ext cx="0" cy="216024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TextBox 9">
                    <a:extLst>
                      <a:ext uri="{FF2B5EF4-FFF2-40B4-BE49-F238E27FC236}">
                        <a16:creationId xmlns:a16="http://schemas.microsoft.com/office/drawing/2014/main" id="{D7E21050-7433-4F02-AFF2-8011A4DF2EF1}"/>
                      </a:ext>
                    </a:extLst>
                  </p:cNvPr>
                  <p:cNvSpPr txBox="1"/>
                  <p:nvPr/>
                </p:nvSpPr>
                <p:spPr>
                  <a:xfrm>
                    <a:off x="3593837" y="4340753"/>
                    <a:ext cx="576064" cy="3473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GB" dirty="0"/>
                  </a:p>
                </p:txBody>
              </p:sp>
            </mc:Choice>
            <mc:Fallback xmlns="">
              <p:sp>
                <p:nvSpPr>
                  <p:cNvPr id="10" name="TextBox 9">
                    <a:extLst>
                      <a:ext uri="{FF2B5EF4-FFF2-40B4-BE49-F238E27FC236}">
                        <a16:creationId xmlns:a16="http://schemas.microsoft.com/office/drawing/2014/main" id="{D7E21050-7433-4F02-AFF2-8011A4DF2EF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93837" y="4340753"/>
                    <a:ext cx="576064" cy="347326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E44D3FDB-F540-41BE-A6DC-EF8C5D13C1F4}"/>
                      </a:ext>
                    </a:extLst>
                  </p:cNvPr>
                  <p:cNvSpPr txBox="1"/>
                  <p:nvPr/>
                </p:nvSpPr>
                <p:spPr>
                  <a:xfrm>
                    <a:off x="1987301" y="2886666"/>
                    <a:ext cx="576064" cy="3473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GB" dirty="0"/>
                  </a:p>
                </p:txBody>
              </p:sp>
            </mc:Choice>
            <mc:Fallback xmlns=""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E44D3FDB-F540-41BE-A6DC-EF8C5D13C1F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87301" y="2886666"/>
                    <a:ext cx="576064" cy="347326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1CC41D1-B358-4518-B022-5B814ED6270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92855" y="2849219"/>
                <a:ext cx="878591" cy="220164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73BDFDEA-61FF-4D28-AAE8-A0956EF4F02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638860" y="3063009"/>
                <a:ext cx="1153998" cy="198785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EC434161-6627-4013-BDAC-C4B1817261A2}"/>
                      </a:ext>
                    </a:extLst>
                  </p:cNvPr>
                  <p:cNvSpPr txBox="1"/>
                  <p:nvPr/>
                </p:nvSpPr>
                <p:spPr>
                  <a:xfrm>
                    <a:off x="2633528" y="5026132"/>
                    <a:ext cx="742053" cy="3473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1,−2</m:t>
                              </m:r>
                            </m:e>
                          </m:d>
                        </m:oMath>
                      </m:oMathPara>
                    </a14:m>
                    <a:endParaRPr lang="en-GB" dirty="0"/>
                  </a:p>
                </p:txBody>
              </p:sp>
            </mc:Choice>
            <mc:Fallback xmlns=""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EC434161-6627-4013-BDAC-C4B1817261A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33528" y="5026132"/>
                    <a:ext cx="742053" cy="347326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044AFCFB-5384-46DA-A346-44BC7F7157B2}"/>
                      </a:ext>
                    </a:extLst>
                  </p:cNvPr>
                  <p:cNvSpPr txBox="1"/>
                  <p:nvPr/>
                </p:nvSpPr>
                <p:spPr>
                  <a:xfrm>
                    <a:off x="1911944" y="4024381"/>
                    <a:ext cx="576064" cy="3473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</m:t>
                          </m:r>
                        </m:oMath>
                      </m:oMathPara>
                    </a14:m>
                    <a:endParaRPr lang="en-GB" dirty="0"/>
                  </a:p>
                </p:txBody>
              </p:sp>
            </mc:Choice>
            <mc:Fallback xmlns=""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044AFCFB-5384-46DA-A346-44BC7F7157B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11944" y="4024381"/>
                    <a:ext cx="576064" cy="347326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TextBox 23">
                    <a:extLst>
                      <a:ext uri="{FF2B5EF4-FFF2-40B4-BE49-F238E27FC236}">
                        <a16:creationId xmlns:a16="http://schemas.microsoft.com/office/drawing/2014/main" id="{7AE159CF-9B03-4A3D-84A3-907BF58204C1}"/>
                      </a:ext>
                    </a:extLst>
                  </p:cNvPr>
                  <p:cNvSpPr txBox="1"/>
                  <p:nvPr/>
                </p:nvSpPr>
                <p:spPr>
                  <a:xfrm>
                    <a:off x="1934461" y="3611940"/>
                    <a:ext cx="576064" cy="3473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3</m:t>
                          </m:r>
                        </m:oMath>
                      </m:oMathPara>
                    </a14:m>
                    <a:endParaRPr lang="en-GB" dirty="0"/>
                  </a:p>
                </p:txBody>
              </p:sp>
            </mc:Choice>
            <mc:Fallback xmlns="">
              <p:sp>
                <p:nvSpPr>
                  <p:cNvPr id="24" name="TextBox 23">
                    <a:extLst>
                      <a:ext uri="{FF2B5EF4-FFF2-40B4-BE49-F238E27FC236}">
                        <a16:creationId xmlns:a16="http://schemas.microsoft.com/office/drawing/2014/main" id="{7AE159CF-9B03-4A3D-84A3-907BF58204C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34461" y="3611940"/>
                    <a:ext cx="576064" cy="347326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DAB56121-DAC6-45EC-9C68-2D5CFB39863A}"/>
                      </a:ext>
                    </a:extLst>
                  </p:cNvPr>
                  <p:cNvSpPr txBox="1"/>
                  <p:nvPr/>
                </p:nvSpPr>
                <p:spPr>
                  <a:xfrm>
                    <a:off x="3159862" y="2938020"/>
                    <a:ext cx="576064" cy="25191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𝑨</m:t>
                          </m:r>
                        </m:oMath>
                      </m:oMathPara>
                    </a14:m>
                    <a:endParaRPr lang="en-GB" b="1" dirty="0"/>
                  </a:p>
                </p:txBody>
              </p:sp>
            </mc:Choice>
            <mc:Fallback xmlns=""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DAB56121-DAC6-45EC-9C68-2D5CFB39863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159862" y="2938020"/>
                    <a:ext cx="576064" cy="251917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BF242AEB-7803-4DDC-BE61-712D70DEB8E1}"/>
                      </a:ext>
                    </a:extLst>
                  </p:cNvPr>
                  <p:cNvSpPr txBox="1"/>
                  <p:nvPr/>
                </p:nvSpPr>
                <p:spPr>
                  <a:xfrm>
                    <a:off x="1715806" y="3730023"/>
                    <a:ext cx="576064" cy="25191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𝑩</m:t>
                          </m:r>
                        </m:oMath>
                      </m:oMathPara>
                    </a14:m>
                    <a:endParaRPr lang="en-GB" b="1" dirty="0"/>
                  </a:p>
                </p:txBody>
              </p:sp>
            </mc:Choice>
            <mc:Fallback xmlns=""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BF242AEB-7803-4DDC-BE61-712D70DEB8E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15806" y="3730023"/>
                    <a:ext cx="576064" cy="251917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58BA745-5A0F-4425-AEA7-60FC77895C1E}"/>
                </a:ext>
              </a:extLst>
            </p:cNvPr>
            <p:cNvCxnSpPr/>
            <p:nvPr/>
          </p:nvCxnSpPr>
          <p:spPr>
            <a:xfrm flipV="1">
              <a:off x="3855904" y="2750985"/>
              <a:ext cx="3152366" cy="16385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985C7B2-9E16-0839-5440-2696546F524A}"/>
                  </a:ext>
                </a:extLst>
              </p:cNvPr>
              <p:cNvSpPr txBox="1"/>
              <p:nvPr/>
            </p:nvSpPr>
            <p:spPr>
              <a:xfrm>
                <a:off x="479376" y="222733"/>
                <a:ext cx="6049343" cy="156247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Given the function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=3</m:t>
                    </m:r>
                    <m:d>
                      <m:dPr>
                        <m:begChr m:val="|"/>
                        <m:endChr m:val="|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−2,</m:t>
                    </m:r>
                  </m:oMath>
                </a14:m>
                <a:endParaRPr lang="en-GB" sz="2800" i="1" dirty="0">
                  <a:latin typeface="Cambria Math" panose="02040503050406030204" pitchFamily="18" charset="0"/>
                </a:endParaRPr>
              </a:p>
              <a:p>
                <a:r>
                  <a:rPr lang="en-GB" sz="2800" dirty="0"/>
                  <a:t>domain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GB" sz="2800" dirty="0"/>
                  <a:t>,</a:t>
                </a:r>
              </a:p>
              <a:p>
                <a:r>
                  <a:rPr lang="en-GB" sz="2800" dirty="0"/>
                  <a:t>(c) Solve the equation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985C7B2-9E16-0839-5440-2696546F52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22733"/>
                <a:ext cx="6049343" cy="156247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8DB76E8C-8C01-1CC2-1B64-65375854DF41}"/>
              </a:ext>
            </a:extLst>
          </p:cNvPr>
          <p:cNvSpPr txBox="1"/>
          <p:nvPr/>
        </p:nvSpPr>
        <p:spPr>
          <a:xfrm>
            <a:off x="366019" y="2115831"/>
            <a:ext cx="17625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Solution 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8CEB175-8285-05E3-8209-46EAE3D02767}"/>
                  </a:ext>
                </a:extLst>
              </p:cNvPr>
              <p:cNvSpPr txBox="1"/>
              <p:nvPr/>
            </p:nvSpPr>
            <p:spPr>
              <a:xfrm>
                <a:off x="325118" y="2683813"/>
                <a:ext cx="4011618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d>
                        <m:d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+1</m:t>
                          </m:r>
                        </m:e>
                      </m:d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−2=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+3</m:t>
                      </m:r>
                    </m:oMath>
                  </m:oMathPara>
                </a14:m>
                <a:endParaRPr kumimoji="0" lang="en-GB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8CEB175-8285-05E3-8209-46EAE3D027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118" y="2683813"/>
                <a:ext cx="4011618" cy="89896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E1460A0-8645-8035-70C6-6FCFEA651F71}"/>
                  </a:ext>
                </a:extLst>
              </p:cNvPr>
              <p:cNvSpPr txBox="1"/>
              <p:nvPr/>
            </p:nvSpPr>
            <p:spPr>
              <a:xfrm>
                <a:off x="2243834" y="3706585"/>
                <a:ext cx="1692637" cy="8980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</m:t>
                      </m:r>
                      <m:f>
                        <m:fPr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num>
                        <m:den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E1460A0-8645-8035-70C6-6FCFEA651F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3834" y="3706585"/>
                <a:ext cx="1692637" cy="89800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8471E4D-61B1-B1A3-AD42-499CB067EBF8}"/>
                  </a:ext>
                </a:extLst>
              </p:cNvPr>
              <p:cNvSpPr txBox="1"/>
              <p:nvPr/>
            </p:nvSpPr>
            <p:spPr>
              <a:xfrm>
                <a:off x="8229709" y="4531164"/>
                <a:ext cx="3738118" cy="8990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d>
                        <m:d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−2=</m:t>
                      </m:r>
                      <m:f>
                        <m:f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</m:oMath>
                  </m:oMathPara>
                </a14:m>
                <a:br>
                  <a:rPr lang="en-GB" sz="2800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</a:br>
                <a:endParaRPr lang="en-GB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8471E4D-61B1-B1A3-AD42-499CB067EB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9709" y="4531164"/>
                <a:ext cx="3738118" cy="89902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>
            <a:extLst>
              <a:ext uri="{FF2B5EF4-FFF2-40B4-BE49-F238E27FC236}">
                <a16:creationId xmlns:a16="http://schemas.microsoft.com/office/drawing/2014/main" id="{EAD49C56-F5A2-3113-D739-DE11CECAA2E3}"/>
              </a:ext>
            </a:extLst>
          </p:cNvPr>
          <p:cNvSpPr txBox="1"/>
          <p:nvPr/>
        </p:nvSpPr>
        <p:spPr>
          <a:xfrm>
            <a:off x="8321360" y="3933464"/>
            <a:ext cx="17625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Solution 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BA8B3E5-E42D-58ED-2AA1-9F52F7779CFD}"/>
                  </a:ext>
                </a:extLst>
              </p:cNvPr>
              <p:cNvSpPr txBox="1"/>
              <p:nvPr/>
            </p:nvSpPr>
            <p:spPr>
              <a:xfrm>
                <a:off x="9885893" y="5627693"/>
                <a:ext cx="1589747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𝟏𝟔</m:t>
                          </m:r>
                        </m:num>
                        <m:den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BA8B3E5-E42D-58ED-2AA1-9F52F7779C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5893" y="5627693"/>
                <a:ext cx="1589747" cy="90178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2545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/>
      <p:bldP spid="32" grpId="0"/>
      <p:bldP spid="34" grpId="0"/>
      <p:bldP spid="35" grpId="0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446F894-F092-20B5-7050-C2AC63B8BE24}"/>
                  </a:ext>
                </a:extLst>
              </p:cNvPr>
              <p:cNvSpPr txBox="1"/>
              <p:nvPr/>
            </p:nvSpPr>
            <p:spPr>
              <a:xfrm>
                <a:off x="695400" y="332656"/>
                <a:ext cx="11017224" cy="600164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Here is a graph of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3200" dirty="0"/>
                  <a:t>.</a:t>
                </a:r>
              </a:p>
              <a:p>
                <a:r>
                  <a:rPr lang="en-GB" sz="3200" dirty="0"/>
                  <a:t>Sketch the graph of:</a:t>
                </a:r>
              </a:p>
              <a:p>
                <a:r>
                  <a:rPr lang="en-GB" sz="3200" dirty="0"/>
                  <a:t>a)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+2</m:t>
                        </m:r>
                      </m:e>
                    </m:d>
                  </m:oMath>
                </a14:m>
                <a:endParaRPr lang="en-GB" sz="3200" dirty="0"/>
              </a:p>
              <a:p>
                <a:r>
                  <a:rPr lang="en-GB" sz="3200" dirty="0">
                    <a:solidFill>
                      <a:prstClr val="black"/>
                    </a:solidFill>
                  </a:rPr>
                  <a:t>b) </a:t>
                </a:r>
                <a14:m>
                  <m:oMath xmlns:m="http://schemas.openxmlformats.org/officeDocument/2006/math"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GB" sz="4400" dirty="0"/>
              </a:p>
              <a:p>
                <a:r>
                  <a:rPr lang="en-GB" sz="3200" dirty="0"/>
                  <a:t>c)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</m:oMath>
                </a14:m>
                <a:endParaRPr lang="en-GB" sz="3200" dirty="0"/>
              </a:p>
              <a:p>
                <a:endParaRPr lang="en-GB" sz="3200" dirty="0"/>
              </a:p>
              <a:p>
                <a:endParaRPr lang="en-GB" sz="3200" dirty="0"/>
              </a:p>
              <a:p>
                <a:endParaRPr lang="en-GB" sz="3200" dirty="0"/>
              </a:p>
              <a:p>
                <a:endParaRPr lang="en-GB" sz="3200" dirty="0"/>
              </a:p>
              <a:p>
                <a:endParaRPr lang="en-GB" sz="3200" dirty="0"/>
              </a:p>
              <a:p>
                <a:endParaRPr lang="en-GB" sz="3200" dirty="0"/>
              </a:p>
              <a:p>
                <a:endParaRPr lang="en-GB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446F894-F092-20B5-7050-C2AC63B8BE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332656"/>
                <a:ext cx="11017224" cy="60016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F711D857-5B51-C7DA-E6FB-4F61BF30D3BF}"/>
              </a:ext>
            </a:extLst>
          </p:cNvPr>
          <p:cNvGrpSpPr/>
          <p:nvPr/>
        </p:nvGrpSpPr>
        <p:grpSpPr>
          <a:xfrm>
            <a:off x="4403812" y="476672"/>
            <a:ext cx="7056784" cy="5616624"/>
            <a:chOff x="274419" y="3463864"/>
            <a:chExt cx="3610371" cy="2600238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C0D74645-08AF-280A-FB44-64D655741673}"/>
                </a:ext>
              </a:extLst>
            </p:cNvPr>
            <p:cNvCxnSpPr>
              <a:cxnSpLocks/>
            </p:cNvCxnSpPr>
            <p:nvPr/>
          </p:nvCxnSpPr>
          <p:spPr>
            <a:xfrm>
              <a:off x="697059" y="5277949"/>
              <a:ext cx="279536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73B70E07-A6C1-B4A1-73D2-2ED8BBA8403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96736" y="3829150"/>
              <a:ext cx="0" cy="216024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0116AEAE-FDDB-50F9-CD52-97373D522E57}"/>
                    </a:ext>
                  </a:extLst>
                </p:cNvPr>
                <p:cNvSpPr txBox="1"/>
                <p:nvPr/>
              </p:nvSpPr>
              <p:spPr>
                <a:xfrm>
                  <a:off x="3308726" y="5066602"/>
                  <a:ext cx="576064" cy="3983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5DD0927A-1A84-C26F-6442-E76FCBB5F10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08726" y="5066602"/>
                  <a:ext cx="576064" cy="398318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69391706-B07E-6315-83FE-28BB892EFB64}"/>
                    </a:ext>
                  </a:extLst>
                </p:cNvPr>
                <p:cNvSpPr txBox="1"/>
                <p:nvPr/>
              </p:nvSpPr>
              <p:spPr>
                <a:xfrm>
                  <a:off x="1198071" y="3463864"/>
                  <a:ext cx="576064" cy="3983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70792775-38C6-A589-65FE-F732FDD4F0A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98071" y="3463864"/>
                  <a:ext cx="576064" cy="398318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DD012EF-E1B7-B212-6CB2-A2F10C183012}"/>
                </a:ext>
              </a:extLst>
            </p:cNvPr>
            <p:cNvSpPr/>
            <p:nvPr/>
          </p:nvSpPr>
          <p:spPr>
            <a:xfrm>
              <a:off x="880475" y="4206273"/>
              <a:ext cx="2743201" cy="1857829"/>
            </a:xfrm>
            <a:custGeom>
              <a:avLst/>
              <a:gdLst>
                <a:gd name="connsiteX0" fmla="*/ 0 w 3715658"/>
                <a:gd name="connsiteY0" fmla="*/ 0 h 2365829"/>
                <a:gd name="connsiteX1" fmla="*/ 1436915 w 3715658"/>
                <a:gd name="connsiteY1" fmla="*/ 1915886 h 2365829"/>
                <a:gd name="connsiteX2" fmla="*/ 2481943 w 3715658"/>
                <a:gd name="connsiteY2" fmla="*/ 696686 h 2365829"/>
                <a:gd name="connsiteX3" fmla="*/ 3715658 w 3715658"/>
                <a:gd name="connsiteY3" fmla="*/ 2365829 h 2365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15658" h="2365829">
                  <a:moveTo>
                    <a:pt x="0" y="0"/>
                  </a:moveTo>
                  <a:cubicBezTo>
                    <a:pt x="511629" y="899886"/>
                    <a:pt x="1023258" y="1799772"/>
                    <a:pt x="1436915" y="1915886"/>
                  </a:cubicBezTo>
                  <a:cubicBezTo>
                    <a:pt x="1850572" y="2032000"/>
                    <a:pt x="2102153" y="621696"/>
                    <a:pt x="2481943" y="696686"/>
                  </a:cubicBezTo>
                  <a:cubicBezTo>
                    <a:pt x="2861734" y="771677"/>
                    <a:pt x="3288696" y="1568753"/>
                    <a:pt x="3715658" y="2365829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787554CE-EEF7-E74D-FE13-FF455F76AD49}"/>
                    </a:ext>
                  </a:extLst>
                </p:cNvPr>
                <p:cNvSpPr txBox="1"/>
                <p:nvPr/>
              </p:nvSpPr>
              <p:spPr>
                <a:xfrm>
                  <a:off x="1887629" y="5725780"/>
                  <a:ext cx="709633" cy="2707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d>
                          <m:dPr>
                            <m:ctrlP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  <m:t>2,−1</m:t>
                            </m:r>
                          </m:e>
                        </m:d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787554CE-EEF7-E74D-FE13-FF455F76AD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87629" y="5725780"/>
                  <a:ext cx="709633" cy="270724"/>
                </a:xfrm>
                <a:prstGeom prst="rect">
                  <a:avLst/>
                </a:prstGeom>
                <a:blipFill>
                  <a:blip r:embed="rId5"/>
                  <a:stretch>
                    <a:fillRect r="-1277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1433CB89-118D-133C-11EF-DF8CA8B49323}"/>
                    </a:ext>
                  </a:extLst>
                </p:cNvPr>
                <p:cNvSpPr txBox="1"/>
                <p:nvPr/>
              </p:nvSpPr>
              <p:spPr>
                <a:xfrm>
                  <a:off x="2597262" y="4491797"/>
                  <a:ext cx="709633" cy="2707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d>
                          <m:dPr>
                            <m:ctrlP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  <m:t>6,4</m:t>
                            </m:r>
                          </m:e>
                        </m:d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1433CB89-118D-133C-11EF-DF8CA8B4932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97262" y="4491797"/>
                  <a:ext cx="709633" cy="270724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1621E795-2663-14D2-3818-D1F556E00E9F}"/>
                    </a:ext>
                  </a:extLst>
                </p:cNvPr>
                <p:cNvSpPr txBox="1"/>
                <p:nvPr/>
              </p:nvSpPr>
              <p:spPr>
                <a:xfrm>
                  <a:off x="1070116" y="5259056"/>
                  <a:ext cx="709633" cy="2465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83890D9-7607-BFA4-7DAD-E3888669EF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0116" y="5259056"/>
                  <a:ext cx="709633" cy="246578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F7BA2353-822B-681C-550E-7CC29073D7ED}"/>
                    </a:ext>
                  </a:extLst>
                </p:cNvPr>
                <p:cNvSpPr txBox="1"/>
                <p:nvPr/>
              </p:nvSpPr>
              <p:spPr>
                <a:xfrm>
                  <a:off x="274419" y="3937245"/>
                  <a:ext cx="961203" cy="2707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F7BA2353-822B-681C-550E-7CC29073D7E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4419" y="3937245"/>
                  <a:ext cx="961203" cy="270724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E7E0A9A-6524-0E17-CC13-A5AC34FAD87E}"/>
                </a:ext>
              </a:extLst>
            </p:cNvPr>
            <p:cNvSpPr/>
            <p:nvPr/>
          </p:nvSpPr>
          <p:spPr>
            <a:xfrm>
              <a:off x="1925989" y="5654674"/>
              <a:ext cx="102835" cy="9398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43906A7-688E-457B-74C5-CB6E59550AA7}"/>
                </a:ext>
              </a:extLst>
            </p:cNvPr>
            <p:cNvSpPr/>
            <p:nvPr/>
          </p:nvSpPr>
          <p:spPr>
            <a:xfrm>
              <a:off x="2640484" y="4707484"/>
              <a:ext cx="102835" cy="9398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</p:grpSp>
    </p:spTree>
    <p:extLst>
      <p:ext uri="{BB962C8B-B14F-4D97-AF65-F5344CB8AC3E}">
        <p14:creationId xmlns:p14="http://schemas.microsoft.com/office/powerpoint/2010/main" val="101197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FA7DC22-44B9-2890-0A8C-B44C81C39A67}"/>
                  </a:ext>
                </a:extLst>
              </p:cNvPr>
              <p:cNvSpPr txBox="1"/>
              <p:nvPr/>
            </p:nvSpPr>
            <p:spPr>
              <a:xfrm>
                <a:off x="479376" y="142419"/>
                <a:ext cx="5257255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Here is a graph of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3200" dirty="0"/>
                  <a:t>.</a:t>
                </a:r>
              </a:p>
              <a:p>
                <a:r>
                  <a:rPr lang="en-GB" sz="3200" dirty="0"/>
                  <a:t>Sketch the graph of:</a:t>
                </a:r>
              </a:p>
              <a:p>
                <a:r>
                  <a:rPr lang="en-GB" sz="3200" dirty="0"/>
                  <a:t>a)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+2</m:t>
                        </m:r>
                      </m:e>
                    </m:d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FA7DC22-44B9-2890-0A8C-B44C81C39A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42419"/>
                <a:ext cx="5257255" cy="1569660"/>
              </a:xfrm>
              <a:prstGeom prst="rect">
                <a:avLst/>
              </a:prstGeom>
              <a:blipFill>
                <a:blip r:embed="rId2"/>
                <a:stretch>
                  <a:fillRect l="-665" b="-633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1863F706-6113-C37F-BA9A-2D5690CEA2C2}"/>
              </a:ext>
            </a:extLst>
          </p:cNvPr>
          <p:cNvGrpSpPr/>
          <p:nvPr/>
        </p:nvGrpSpPr>
        <p:grpSpPr>
          <a:xfrm>
            <a:off x="335360" y="1772816"/>
            <a:ext cx="5605557" cy="4219278"/>
            <a:chOff x="274419" y="3463864"/>
            <a:chExt cx="3610371" cy="2600238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CB0D7D03-AA95-EDC4-64D3-A6BFE0C59E90}"/>
                </a:ext>
              </a:extLst>
            </p:cNvPr>
            <p:cNvCxnSpPr>
              <a:cxnSpLocks/>
            </p:cNvCxnSpPr>
            <p:nvPr/>
          </p:nvCxnSpPr>
          <p:spPr>
            <a:xfrm>
              <a:off x="697059" y="5277949"/>
              <a:ext cx="279536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43210497-BDBB-29BF-20B5-84C219F6179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96736" y="3829150"/>
              <a:ext cx="0" cy="216024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5DD0927A-1A84-C26F-6442-E76FCBB5F10A}"/>
                    </a:ext>
                  </a:extLst>
                </p:cNvPr>
                <p:cNvSpPr txBox="1"/>
                <p:nvPr/>
              </p:nvSpPr>
              <p:spPr>
                <a:xfrm>
                  <a:off x="3308726" y="5066602"/>
                  <a:ext cx="576064" cy="3983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5DD0927A-1A84-C26F-6442-E76FCBB5F10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08726" y="5066602"/>
                  <a:ext cx="576064" cy="398318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70792775-38C6-A589-65FE-F732FDD4F0AB}"/>
                    </a:ext>
                  </a:extLst>
                </p:cNvPr>
                <p:cNvSpPr txBox="1"/>
                <p:nvPr/>
              </p:nvSpPr>
              <p:spPr>
                <a:xfrm>
                  <a:off x="1198071" y="3463864"/>
                  <a:ext cx="576064" cy="3983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70792775-38C6-A589-65FE-F732FDD4F0A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98071" y="3463864"/>
                  <a:ext cx="576064" cy="398318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49AB78F-4D3F-85F8-948E-3EF8943552FA}"/>
                </a:ext>
              </a:extLst>
            </p:cNvPr>
            <p:cNvSpPr/>
            <p:nvPr/>
          </p:nvSpPr>
          <p:spPr>
            <a:xfrm>
              <a:off x="880475" y="4206273"/>
              <a:ext cx="2743201" cy="1857829"/>
            </a:xfrm>
            <a:custGeom>
              <a:avLst/>
              <a:gdLst>
                <a:gd name="connsiteX0" fmla="*/ 0 w 3715658"/>
                <a:gd name="connsiteY0" fmla="*/ 0 h 2365829"/>
                <a:gd name="connsiteX1" fmla="*/ 1436915 w 3715658"/>
                <a:gd name="connsiteY1" fmla="*/ 1915886 h 2365829"/>
                <a:gd name="connsiteX2" fmla="*/ 2481943 w 3715658"/>
                <a:gd name="connsiteY2" fmla="*/ 696686 h 2365829"/>
                <a:gd name="connsiteX3" fmla="*/ 3715658 w 3715658"/>
                <a:gd name="connsiteY3" fmla="*/ 2365829 h 2365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15658" h="2365829">
                  <a:moveTo>
                    <a:pt x="0" y="0"/>
                  </a:moveTo>
                  <a:cubicBezTo>
                    <a:pt x="511629" y="899886"/>
                    <a:pt x="1023258" y="1799772"/>
                    <a:pt x="1436915" y="1915886"/>
                  </a:cubicBezTo>
                  <a:cubicBezTo>
                    <a:pt x="1850572" y="2032000"/>
                    <a:pt x="2102153" y="621696"/>
                    <a:pt x="2481943" y="696686"/>
                  </a:cubicBezTo>
                  <a:cubicBezTo>
                    <a:pt x="2861734" y="771677"/>
                    <a:pt x="3288696" y="1568753"/>
                    <a:pt x="3715658" y="2365829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F026E24C-B9B0-B7F9-8DAE-9928173B8D08}"/>
                    </a:ext>
                  </a:extLst>
                </p:cNvPr>
                <p:cNvSpPr txBox="1"/>
                <p:nvPr/>
              </p:nvSpPr>
              <p:spPr>
                <a:xfrm>
                  <a:off x="1887629" y="5725780"/>
                  <a:ext cx="709633" cy="2465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d>
                          <m:d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2,−1</m:t>
                            </m:r>
                          </m:e>
                        </m:d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F026E24C-B9B0-B7F9-8DAE-9928173B8D0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87629" y="5725780"/>
                  <a:ext cx="709633" cy="246578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E97CA485-9D12-DFB8-D615-65913E357941}"/>
                    </a:ext>
                  </a:extLst>
                </p:cNvPr>
                <p:cNvSpPr txBox="1"/>
                <p:nvPr/>
              </p:nvSpPr>
              <p:spPr>
                <a:xfrm>
                  <a:off x="2597262" y="4491797"/>
                  <a:ext cx="709633" cy="2465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d>
                          <m:d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6,4</m:t>
                            </m:r>
                          </m:e>
                        </m:d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E97CA485-9D12-DFB8-D615-65913E35794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97262" y="4491797"/>
                  <a:ext cx="709633" cy="246578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83890D9-7607-BFA4-7DAD-E3888669EF74}"/>
                    </a:ext>
                  </a:extLst>
                </p:cNvPr>
                <p:cNvSpPr txBox="1"/>
                <p:nvPr/>
              </p:nvSpPr>
              <p:spPr>
                <a:xfrm>
                  <a:off x="1070116" y="5259056"/>
                  <a:ext cx="709633" cy="2465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83890D9-7607-BFA4-7DAD-E3888669EF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0116" y="5259056"/>
                  <a:ext cx="709633" cy="246578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148262C4-0FE4-EAFD-D674-AADE265AD9BA}"/>
                    </a:ext>
                  </a:extLst>
                </p:cNvPr>
                <p:cNvSpPr txBox="1"/>
                <p:nvPr/>
              </p:nvSpPr>
              <p:spPr>
                <a:xfrm>
                  <a:off x="274419" y="3937245"/>
                  <a:ext cx="879765" cy="2465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148262C4-0FE4-EAFD-D674-AADE265AD9B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4419" y="3937245"/>
                  <a:ext cx="879765" cy="246578"/>
                </a:xfrm>
                <a:prstGeom prst="rect">
                  <a:avLst/>
                </a:prstGeom>
                <a:blipFill>
                  <a:blip r:embed="rId8"/>
                  <a:stretch>
                    <a:fillRect b="-1538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FFC9D76-5BAA-78A8-68EB-4BCFC4AD740B}"/>
                </a:ext>
              </a:extLst>
            </p:cNvPr>
            <p:cNvSpPr/>
            <p:nvPr/>
          </p:nvSpPr>
          <p:spPr>
            <a:xfrm>
              <a:off x="1925989" y="5654674"/>
              <a:ext cx="102835" cy="9398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C7F22C7-F7D6-348D-8BC9-53DB87A29B45}"/>
                </a:ext>
              </a:extLst>
            </p:cNvPr>
            <p:cNvSpPr/>
            <p:nvPr/>
          </p:nvSpPr>
          <p:spPr>
            <a:xfrm>
              <a:off x="2640484" y="4707484"/>
              <a:ext cx="102835" cy="9398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CF15A094-69F5-9F50-B3C3-B259E0BD9F9E}"/>
                  </a:ext>
                </a:extLst>
              </p:cNvPr>
              <p:cNvSpPr/>
              <p:nvPr/>
            </p:nvSpPr>
            <p:spPr>
              <a:xfrm>
                <a:off x="6368231" y="485960"/>
                <a:ext cx="5369375" cy="1200329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3600" dirty="0">
                    <a:solidFill>
                      <a:schemeClr val="bg1"/>
                    </a:solidFill>
                  </a:rPr>
                  <a:t>Subtract 2 from </a:t>
                </a:r>
                <a14:m>
                  <m:oMath xmlns:m="http://schemas.openxmlformats.org/officeDocument/2006/math">
                    <m:r>
                      <a:rPr lang="en-GB" sz="3600" b="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600" dirty="0">
                    <a:solidFill>
                      <a:schemeClr val="bg1"/>
                    </a:solidFill>
                  </a:rPr>
                  <a:t> values.</a:t>
                </a:r>
                <a:br>
                  <a:rPr lang="en-GB" sz="3600" dirty="0">
                    <a:solidFill>
                      <a:schemeClr val="bg1"/>
                    </a:solidFill>
                  </a:rPr>
                </a:br>
                <a14:m>
                  <m:oMath xmlns:m="http://schemas.openxmlformats.org/officeDocument/2006/math">
                    <m:r>
                      <a:rPr lang="en-GB" sz="3600" b="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3600" dirty="0">
                    <a:solidFill>
                      <a:schemeClr val="bg1"/>
                    </a:solidFill>
                  </a:rPr>
                  <a:t> values multiplied by 2.</a:t>
                </a:r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CF15A094-69F5-9F50-B3C3-B259E0BD9F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8231" y="485960"/>
                <a:ext cx="5369375" cy="1200329"/>
              </a:xfrm>
              <a:prstGeom prst="rect">
                <a:avLst/>
              </a:prstGeom>
              <a:blipFill>
                <a:blip r:embed="rId9"/>
                <a:stretch>
                  <a:fillRect t="-8122" b="-182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8FB0E21-C96B-6A19-C406-92F6A75690AF}"/>
              </a:ext>
            </a:extLst>
          </p:cNvPr>
          <p:cNvCxnSpPr>
            <a:cxnSpLocks/>
          </p:cNvCxnSpPr>
          <p:nvPr/>
        </p:nvCxnSpPr>
        <p:spPr>
          <a:xfrm>
            <a:off x="6368228" y="4717980"/>
            <a:ext cx="512857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8B98CB5-25D5-E1B0-8E9C-A5017D2A07EA}"/>
              </a:ext>
            </a:extLst>
          </p:cNvPr>
          <p:cNvCxnSpPr>
            <a:cxnSpLocks/>
          </p:cNvCxnSpPr>
          <p:nvPr/>
        </p:nvCxnSpPr>
        <p:spPr>
          <a:xfrm flipV="1">
            <a:off x="7834627" y="2593533"/>
            <a:ext cx="745" cy="36952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312B14E-E4EF-69F6-92C2-A9339E73C4B3}"/>
                  </a:ext>
                </a:extLst>
              </p:cNvPr>
              <p:cNvSpPr txBox="1"/>
              <p:nvPr/>
            </p:nvSpPr>
            <p:spPr>
              <a:xfrm>
                <a:off x="11159777" y="4408071"/>
                <a:ext cx="1056888" cy="646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312B14E-E4EF-69F6-92C2-A9339E73C4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9777" y="4408071"/>
                <a:ext cx="1056888" cy="64633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D7A3292-AD1F-856D-81FA-CC690BAC720F}"/>
                  </a:ext>
                </a:extLst>
              </p:cNvPr>
              <p:cNvSpPr txBox="1"/>
              <p:nvPr/>
            </p:nvSpPr>
            <p:spPr>
              <a:xfrm>
                <a:off x="7287420" y="2057896"/>
                <a:ext cx="1056888" cy="646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D7A3292-AD1F-856D-81FA-CC690BAC72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7420" y="2057896"/>
                <a:ext cx="1056888" cy="64633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985DCA7B-6DE5-5FAB-08A7-911330AF79A7}"/>
              </a:ext>
            </a:extLst>
          </p:cNvPr>
          <p:cNvSpPr/>
          <p:nvPr/>
        </p:nvSpPr>
        <p:spPr>
          <a:xfrm>
            <a:off x="6704736" y="3146527"/>
            <a:ext cx="5032870" cy="2724228"/>
          </a:xfrm>
          <a:custGeom>
            <a:avLst/>
            <a:gdLst>
              <a:gd name="connsiteX0" fmla="*/ 0 w 3715658"/>
              <a:gd name="connsiteY0" fmla="*/ 0 h 2365829"/>
              <a:gd name="connsiteX1" fmla="*/ 1436915 w 3715658"/>
              <a:gd name="connsiteY1" fmla="*/ 1915886 h 2365829"/>
              <a:gd name="connsiteX2" fmla="*/ 2481943 w 3715658"/>
              <a:gd name="connsiteY2" fmla="*/ 696686 h 2365829"/>
              <a:gd name="connsiteX3" fmla="*/ 3715658 w 3715658"/>
              <a:gd name="connsiteY3" fmla="*/ 2365829 h 236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15658" h="2365829">
                <a:moveTo>
                  <a:pt x="0" y="0"/>
                </a:moveTo>
                <a:cubicBezTo>
                  <a:pt x="511629" y="899886"/>
                  <a:pt x="1023258" y="1799772"/>
                  <a:pt x="1436915" y="1915886"/>
                </a:cubicBezTo>
                <a:cubicBezTo>
                  <a:pt x="1850572" y="2032000"/>
                  <a:pt x="2102153" y="621696"/>
                  <a:pt x="2481943" y="696686"/>
                </a:cubicBezTo>
                <a:cubicBezTo>
                  <a:pt x="2861734" y="771677"/>
                  <a:pt x="3288696" y="1568753"/>
                  <a:pt x="3715658" y="2365829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B3B3DFB-E486-6CD4-369B-2A19B7D9840F}"/>
                  </a:ext>
                </a:extLst>
              </p:cNvPr>
              <p:cNvSpPr txBox="1"/>
              <p:nvPr/>
            </p:nvSpPr>
            <p:spPr>
              <a:xfrm>
                <a:off x="8519873" y="5307663"/>
                <a:ext cx="130194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2,−1</m:t>
                          </m:r>
                        </m:e>
                      </m:d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B3B3DFB-E486-6CD4-369B-2A19B7D984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9873" y="5307663"/>
                <a:ext cx="1301943" cy="4001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E1BF095-634B-D143-552E-8AAB3B662867}"/>
                  </a:ext>
                </a:extLst>
              </p:cNvPr>
              <p:cNvSpPr txBox="1"/>
              <p:nvPr/>
            </p:nvSpPr>
            <p:spPr>
              <a:xfrm>
                <a:off x="9854475" y="3565206"/>
                <a:ext cx="130194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6,4</m:t>
                          </m:r>
                        </m:e>
                      </m:d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E1BF095-634B-D143-552E-8AAB3B6628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4475" y="3565206"/>
                <a:ext cx="1301943" cy="40011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6435075-A1BB-C6AF-EDAD-C0CBD44210A7}"/>
                  </a:ext>
                </a:extLst>
              </p:cNvPr>
              <p:cNvSpPr txBox="1"/>
              <p:nvPr/>
            </p:nvSpPr>
            <p:spPr>
              <a:xfrm>
                <a:off x="7052665" y="4690276"/>
                <a:ext cx="130194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6435075-A1BB-C6AF-EDAD-C0CBD44210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2665" y="4690276"/>
                <a:ext cx="1301943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5736CC2-0A96-6F9E-90B6-9EB8840D53BE}"/>
                  </a:ext>
                </a:extLst>
              </p:cNvPr>
              <p:cNvSpPr txBox="1"/>
              <p:nvPr/>
            </p:nvSpPr>
            <p:spPr>
              <a:xfrm>
                <a:off x="6313098" y="2806506"/>
                <a:ext cx="161407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5736CC2-0A96-6F9E-90B6-9EB8840D53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3098" y="2806506"/>
                <a:ext cx="1614079" cy="400110"/>
              </a:xfrm>
              <a:prstGeom prst="rect">
                <a:avLst/>
              </a:prstGeom>
              <a:blipFill>
                <a:blip r:embed="rId15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Oval 24">
            <a:extLst>
              <a:ext uri="{FF2B5EF4-FFF2-40B4-BE49-F238E27FC236}">
                <a16:creationId xmlns:a16="http://schemas.microsoft.com/office/drawing/2014/main" id="{C4A82A7F-023A-E127-FAF6-63024C613694}"/>
              </a:ext>
            </a:extLst>
          </p:cNvPr>
          <p:cNvSpPr/>
          <p:nvPr/>
        </p:nvSpPr>
        <p:spPr>
          <a:xfrm>
            <a:off x="8622910" y="5270390"/>
            <a:ext cx="188668" cy="1378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633AF3D-6701-7A4F-46A3-D316214E8B2B}"/>
              </a:ext>
            </a:extLst>
          </p:cNvPr>
          <p:cNvSpPr/>
          <p:nvPr/>
        </p:nvSpPr>
        <p:spPr>
          <a:xfrm>
            <a:off x="9933773" y="3881478"/>
            <a:ext cx="188668" cy="1378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584B64DA-57AE-BD25-1A73-5D5FE4D1FA96}"/>
              </a:ext>
            </a:extLst>
          </p:cNvPr>
          <p:cNvSpPr/>
          <p:nvPr/>
        </p:nvSpPr>
        <p:spPr>
          <a:xfrm>
            <a:off x="6155902" y="2455374"/>
            <a:ext cx="4380462" cy="3686696"/>
          </a:xfrm>
          <a:custGeom>
            <a:avLst/>
            <a:gdLst>
              <a:gd name="connsiteX0" fmla="*/ 0 w 3715658"/>
              <a:gd name="connsiteY0" fmla="*/ 0 h 2365829"/>
              <a:gd name="connsiteX1" fmla="*/ 1436915 w 3715658"/>
              <a:gd name="connsiteY1" fmla="*/ 1915886 h 2365829"/>
              <a:gd name="connsiteX2" fmla="*/ 2481943 w 3715658"/>
              <a:gd name="connsiteY2" fmla="*/ 696686 h 2365829"/>
              <a:gd name="connsiteX3" fmla="*/ 3715658 w 3715658"/>
              <a:gd name="connsiteY3" fmla="*/ 2365829 h 2365829"/>
              <a:gd name="connsiteX0" fmla="*/ 0 w 3509233"/>
              <a:gd name="connsiteY0" fmla="*/ 0 h 2041708"/>
              <a:gd name="connsiteX1" fmla="*/ 1230490 w 3509233"/>
              <a:gd name="connsiteY1" fmla="*/ 1591765 h 2041708"/>
              <a:gd name="connsiteX2" fmla="*/ 2275518 w 3509233"/>
              <a:gd name="connsiteY2" fmla="*/ 372565 h 2041708"/>
              <a:gd name="connsiteX3" fmla="*/ 3509233 w 3509233"/>
              <a:gd name="connsiteY3" fmla="*/ 2041708 h 2041708"/>
              <a:gd name="connsiteX0" fmla="*/ 0 w 3233999"/>
              <a:gd name="connsiteY0" fmla="*/ 0 h 1604144"/>
              <a:gd name="connsiteX1" fmla="*/ 1230490 w 3233999"/>
              <a:gd name="connsiteY1" fmla="*/ 1591765 h 1604144"/>
              <a:gd name="connsiteX2" fmla="*/ 2275518 w 3233999"/>
              <a:gd name="connsiteY2" fmla="*/ 372565 h 1604144"/>
              <a:gd name="connsiteX3" fmla="*/ 3233999 w 3233999"/>
              <a:gd name="connsiteY3" fmla="*/ 1604144 h 1604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3999" h="1604144">
                <a:moveTo>
                  <a:pt x="0" y="0"/>
                </a:moveTo>
                <a:cubicBezTo>
                  <a:pt x="511629" y="899886"/>
                  <a:pt x="851237" y="1529671"/>
                  <a:pt x="1230490" y="1591765"/>
                </a:cubicBezTo>
                <a:cubicBezTo>
                  <a:pt x="1609743" y="1653859"/>
                  <a:pt x="1941600" y="370502"/>
                  <a:pt x="2275518" y="372565"/>
                </a:cubicBezTo>
                <a:cubicBezTo>
                  <a:pt x="2609436" y="374628"/>
                  <a:pt x="2807037" y="807068"/>
                  <a:pt x="3233999" y="160414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DF7853E-C610-5FF6-3545-EA05C626E75D}"/>
                  </a:ext>
                </a:extLst>
              </p:cNvPr>
              <p:cNvSpPr txBox="1"/>
              <p:nvPr/>
            </p:nvSpPr>
            <p:spPr>
              <a:xfrm>
                <a:off x="7722568" y="5971930"/>
                <a:ext cx="130194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0,−2</m:t>
                          </m:r>
                        </m:e>
                      </m:d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DF7853E-C610-5FF6-3545-EA05C626E7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2568" y="5971930"/>
                <a:ext cx="1301943" cy="40011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177FA9C-7FF3-3FE7-132F-2957B90AFE5E}"/>
                  </a:ext>
                </a:extLst>
              </p:cNvPr>
              <p:cNvSpPr txBox="1"/>
              <p:nvPr/>
            </p:nvSpPr>
            <p:spPr>
              <a:xfrm>
                <a:off x="8838040" y="2953830"/>
                <a:ext cx="130194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4,8</m:t>
                          </m:r>
                        </m:e>
                      </m:d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177FA9C-7FF3-3FE7-132F-2957B90AFE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8040" y="2953830"/>
                <a:ext cx="1301943" cy="40011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Oval 32">
            <a:extLst>
              <a:ext uri="{FF2B5EF4-FFF2-40B4-BE49-F238E27FC236}">
                <a16:creationId xmlns:a16="http://schemas.microsoft.com/office/drawing/2014/main" id="{B6992C9C-3A53-4EBD-9E6B-24F4CEDD7314}"/>
              </a:ext>
            </a:extLst>
          </p:cNvPr>
          <p:cNvSpPr/>
          <p:nvPr/>
        </p:nvSpPr>
        <p:spPr>
          <a:xfrm>
            <a:off x="7738509" y="6046454"/>
            <a:ext cx="188668" cy="1378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4145170D-8DE8-9BAB-BC19-C16E7175B623}"/>
              </a:ext>
            </a:extLst>
          </p:cNvPr>
          <p:cNvSpPr/>
          <p:nvPr/>
        </p:nvSpPr>
        <p:spPr>
          <a:xfrm>
            <a:off x="9144359" y="3261504"/>
            <a:ext cx="188668" cy="1378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/>
          </a:p>
        </p:txBody>
      </p:sp>
    </p:spTree>
    <p:extLst>
      <p:ext uri="{BB962C8B-B14F-4D97-AF65-F5344CB8AC3E}">
        <p14:creationId xmlns:p14="http://schemas.microsoft.com/office/powerpoint/2010/main" val="2090322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8" grpId="0"/>
      <p:bldP spid="19" grpId="0"/>
      <p:bldP spid="20" grpId="0" animBg="1"/>
      <p:bldP spid="21" grpId="0"/>
      <p:bldP spid="22" grpId="0"/>
      <p:bldP spid="23" grpId="0"/>
      <p:bldP spid="24" grpId="0"/>
      <p:bldP spid="25" grpId="0" animBg="1"/>
      <p:bldP spid="26" grpId="0" animBg="1"/>
      <p:bldP spid="28" grpId="0" animBg="1"/>
      <p:bldP spid="29" grpId="0"/>
      <p:bldP spid="30" grpId="0"/>
      <p:bldP spid="33" grpId="0" animBg="1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FA7DC22-44B9-2890-0A8C-B44C81C39A67}"/>
                  </a:ext>
                </a:extLst>
              </p:cNvPr>
              <p:cNvSpPr txBox="1"/>
              <p:nvPr/>
            </p:nvSpPr>
            <p:spPr>
              <a:xfrm>
                <a:off x="478705" y="191743"/>
                <a:ext cx="5401271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GB" sz="3200" dirty="0">
                    <a:solidFill>
                      <a:prstClr val="black"/>
                    </a:solidFill>
                  </a:rPr>
                  <a:t>Here is a graph of </a:t>
                </a:r>
                <a14:m>
                  <m:oMath xmlns:m="http://schemas.openxmlformats.org/officeDocument/2006/math"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.</a:t>
                </a:r>
              </a:p>
              <a:p>
                <a:pPr lvl="0"/>
                <a:r>
                  <a:rPr lang="en-GB" sz="3200" dirty="0">
                    <a:solidFill>
                      <a:prstClr val="black"/>
                    </a:solidFill>
                  </a:rPr>
                  <a:t>Sketch the graph of:</a:t>
                </a:r>
              </a:p>
              <a:p>
                <a:pPr lvl="0"/>
                <a:r>
                  <a:rPr lang="en-GB" sz="3200" dirty="0">
                    <a:solidFill>
                      <a:prstClr val="black"/>
                    </a:solidFill>
                  </a:rPr>
                  <a:t>b) </a:t>
                </a:r>
                <a14:m>
                  <m:oMath xmlns:m="http://schemas.openxmlformats.org/officeDocument/2006/math"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FA7DC22-44B9-2890-0A8C-B44C81C39A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705" y="191743"/>
                <a:ext cx="5401271" cy="1569660"/>
              </a:xfrm>
              <a:prstGeom prst="rect">
                <a:avLst/>
              </a:prstGeom>
              <a:blipFill>
                <a:blip r:embed="rId2"/>
                <a:stretch>
                  <a:fillRect l="-648" b="-633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1863F706-6113-C37F-BA9A-2D5690CEA2C2}"/>
              </a:ext>
            </a:extLst>
          </p:cNvPr>
          <p:cNvGrpSpPr/>
          <p:nvPr/>
        </p:nvGrpSpPr>
        <p:grpSpPr>
          <a:xfrm>
            <a:off x="335360" y="1772816"/>
            <a:ext cx="5605557" cy="4219278"/>
            <a:chOff x="274419" y="3463864"/>
            <a:chExt cx="3610371" cy="2600238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CB0D7D03-AA95-EDC4-64D3-A6BFE0C59E90}"/>
                </a:ext>
              </a:extLst>
            </p:cNvPr>
            <p:cNvCxnSpPr>
              <a:cxnSpLocks/>
            </p:cNvCxnSpPr>
            <p:nvPr/>
          </p:nvCxnSpPr>
          <p:spPr>
            <a:xfrm>
              <a:off x="697059" y="5277949"/>
              <a:ext cx="279536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43210497-BDBB-29BF-20B5-84C219F6179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96736" y="3829150"/>
              <a:ext cx="0" cy="216024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5DD0927A-1A84-C26F-6442-E76FCBB5F10A}"/>
                    </a:ext>
                  </a:extLst>
                </p:cNvPr>
                <p:cNvSpPr txBox="1"/>
                <p:nvPr/>
              </p:nvSpPr>
              <p:spPr>
                <a:xfrm>
                  <a:off x="3308726" y="5066602"/>
                  <a:ext cx="576064" cy="3983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5DD0927A-1A84-C26F-6442-E76FCBB5F10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08726" y="5066602"/>
                  <a:ext cx="576064" cy="398318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70792775-38C6-A589-65FE-F732FDD4F0AB}"/>
                    </a:ext>
                  </a:extLst>
                </p:cNvPr>
                <p:cNvSpPr txBox="1"/>
                <p:nvPr/>
              </p:nvSpPr>
              <p:spPr>
                <a:xfrm>
                  <a:off x="1198071" y="3463864"/>
                  <a:ext cx="576064" cy="3983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70792775-38C6-A589-65FE-F732FDD4F0A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98071" y="3463864"/>
                  <a:ext cx="576064" cy="398318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49AB78F-4D3F-85F8-948E-3EF8943552FA}"/>
                </a:ext>
              </a:extLst>
            </p:cNvPr>
            <p:cNvSpPr/>
            <p:nvPr/>
          </p:nvSpPr>
          <p:spPr>
            <a:xfrm>
              <a:off x="880475" y="4206273"/>
              <a:ext cx="2743201" cy="1857829"/>
            </a:xfrm>
            <a:custGeom>
              <a:avLst/>
              <a:gdLst>
                <a:gd name="connsiteX0" fmla="*/ 0 w 3715658"/>
                <a:gd name="connsiteY0" fmla="*/ 0 h 2365829"/>
                <a:gd name="connsiteX1" fmla="*/ 1436915 w 3715658"/>
                <a:gd name="connsiteY1" fmla="*/ 1915886 h 2365829"/>
                <a:gd name="connsiteX2" fmla="*/ 2481943 w 3715658"/>
                <a:gd name="connsiteY2" fmla="*/ 696686 h 2365829"/>
                <a:gd name="connsiteX3" fmla="*/ 3715658 w 3715658"/>
                <a:gd name="connsiteY3" fmla="*/ 2365829 h 2365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15658" h="2365829">
                  <a:moveTo>
                    <a:pt x="0" y="0"/>
                  </a:moveTo>
                  <a:cubicBezTo>
                    <a:pt x="511629" y="899886"/>
                    <a:pt x="1023258" y="1799772"/>
                    <a:pt x="1436915" y="1915886"/>
                  </a:cubicBezTo>
                  <a:cubicBezTo>
                    <a:pt x="1850572" y="2032000"/>
                    <a:pt x="2102153" y="621696"/>
                    <a:pt x="2481943" y="696686"/>
                  </a:cubicBezTo>
                  <a:cubicBezTo>
                    <a:pt x="2861734" y="771677"/>
                    <a:pt x="3288696" y="1568753"/>
                    <a:pt x="3715658" y="2365829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F026E24C-B9B0-B7F9-8DAE-9928173B8D08}"/>
                    </a:ext>
                  </a:extLst>
                </p:cNvPr>
                <p:cNvSpPr txBox="1"/>
                <p:nvPr/>
              </p:nvSpPr>
              <p:spPr>
                <a:xfrm>
                  <a:off x="1887629" y="5725780"/>
                  <a:ext cx="709633" cy="2465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d>
                          <m:d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2,−1</m:t>
                            </m:r>
                          </m:e>
                        </m:d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F026E24C-B9B0-B7F9-8DAE-9928173B8D0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87629" y="5725780"/>
                  <a:ext cx="709633" cy="246578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E97CA485-9D12-DFB8-D615-65913E357941}"/>
                    </a:ext>
                  </a:extLst>
                </p:cNvPr>
                <p:cNvSpPr txBox="1"/>
                <p:nvPr/>
              </p:nvSpPr>
              <p:spPr>
                <a:xfrm>
                  <a:off x="2597262" y="4491797"/>
                  <a:ext cx="709633" cy="2465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d>
                          <m:d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6,4</m:t>
                            </m:r>
                          </m:e>
                        </m:d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E97CA485-9D12-DFB8-D615-65913E35794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97262" y="4491797"/>
                  <a:ext cx="709633" cy="246578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83890D9-7607-BFA4-7DAD-E3888669EF74}"/>
                    </a:ext>
                  </a:extLst>
                </p:cNvPr>
                <p:cNvSpPr txBox="1"/>
                <p:nvPr/>
              </p:nvSpPr>
              <p:spPr>
                <a:xfrm>
                  <a:off x="1070116" y="5259056"/>
                  <a:ext cx="709633" cy="2465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83890D9-7607-BFA4-7DAD-E3888669EF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0116" y="5259056"/>
                  <a:ext cx="709633" cy="246578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148262C4-0FE4-EAFD-D674-AADE265AD9BA}"/>
                    </a:ext>
                  </a:extLst>
                </p:cNvPr>
                <p:cNvSpPr txBox="1"/>
                <p:nvPr/>
              </p:nvSpPr>
              <p:spPr>
                <a:xfrm>
                  <a:off x="274419" y="3937245"/>
                  <a:ext cx="879765" cy="2465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148262C4-0FE4-EAFD-D674-AADE265AD9B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4419" y="3937245"/>
                  <a:ext cx="879765" cy="246578"/>
                </a:xfrm>
                <a:prstGeom prst="rect">
                  <a:avLst/>
                </a:prstGeom>
                <a:blipFill>
                  <a:blip r:embed="rId8"/>
                  <a:stretch>
                    <a:fillRect b="-1538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FFC9D76-5BAA-78A8-68EB-4BCFC4AD740B}"/>
                </a:ext>
              </a:extLst>
            </p:cNvPr>
            <p:cNvSpPr/>
            <p:nvPr/>
          </p:nvSpPr>
          <p:spPr>
            <a:xfrm>
              <a:off x="1925989" y="5654674"/>
              <a:ext cx="102835" cy="9398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C7F22C7-F7D6-348D-8BC9-53DB87A29B45}"/>
                </a:ext>
              </a:extLst>
            </p:cNvPr>
            <p:cNvSpPr/>
            <p:nvPr/>
          </p:nvSpPr>
          <p:spPr>
            <a:xfrm>
              <a:off x="2640484" y="4707484"/>
              <a:ext cx="102835" cy="9398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44B11E3-69C9-27ED-9D57-64CE3E725663}"/>
                  </a:ext>
                </a:extLst>
              </p:cNvPr>
              <p:cNvSpPr/>
              <p:nvPr/>
            </p:nvSpPr>
            <p:spPr>
              <a:xfrm>
                <a:off x="7248128" y="330528"/>
                <a:ext cx="4183159" cy="1323439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4000" dirty="0">
                    <a:solidFill>
                      <a:schemeClr val="bg1"/>
                    </a:solidFill>
                  </a:rPr>
                  <a:t>Halve </a:t>
                </a:r>
                <a14:m>
                  <m:oMath xmlns:m="http://schemas.openxmlformats.org/officeDocument/2006/math">
                    <m:r>
                      <a:rPr lang="en-GB" sz="4000" b="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>
                    <a:solidFill>
                      <a:schemeClr val="bg1"/>
                    </a:solidFill>
                  </a:rPr>
                  <a:t> values.</a:t>
                </a:r>
                <a:br>
                  <a:rPr lang="en-GB" sz="4000" dirty="0">
                    <a:solidFill>
                      <a:schemeClr val="bg1"/>
                    </a:solidFill>
                  </a:rPr>
                </a:br>
                <a14:m>
                  <m:oMath xmlns:m="http://schemas.openxmlformats.org/officeDocument/2006/math">
                    <m:r>
                      <a:rPr lang="en-GB" sz="4000" b="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4000" dirty="0">
                    <a:solidFill>
                      <a:schemeClr val="bg1"/>
                    </a:solidFill>
                  </a:rPr>
                  <a:t> values negated.</a:t>
                </a: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44B11E3-69C9-27ED-9D57-64CE3E7256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8" y="330528"/>
                <a:ext cx="4183159" cy="1323439"/>
              </a:xfrm>
              <a:prstGeom prst="rect">
                <a:avLst/>
              </a:prstGeom>
              <a:blipFill>
                <a:blip r:embed="rId9"/>
                <a:stretch>
                  <a:fillRect t="-8295" r="-583" b="-188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4" name="Group 43">
            <a:extLst>
              <a:ext uri="{FF2B5EF4-FFF2-40B4-BE49-F238E27FC236}">
                <a16:creationId xmlns:a16="http://schemas.microsoft.com/office/drawing/2014/main" id="{392F7C26-C6EE-267C-9D70-3A14D9985192}"/>
              </a:ext>
            </a:extLst>
          </p:cNvPr>
          <p:cNvGrpSpPr/>
          <p:nvPr/>
        </p:nvGrpSpPr>
        <p:grpSpPr>
          <a:xfrm>
            <a:off x="6744072" y="1844824"/>
            <a:ext cx="5569354" cy="4761212"/>
            <a:chOff x="5981116" y="1692124"/>
            <a:chExt cx="2863684" cy="2808481"/>
          </a:xfrm>
        </p:grpSpPr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044EBDFC-9CE4-48AD-AD1C-9345EA4F39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81116" y="3506209"/>
              <a:ext cx="2471317" cy="1234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D35A79A7-F0AC-5FAA-415B-9A5435A70D7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56746" y="2057410"/>
              <a:ext cx="0" cy="216024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36BC04D0-3F5B-D654-9024-40F8D54297E2}"/>
                    </a:ext>
                  </a:extLst>
                </p:cNvPr>
                <p:cNvSpPr txBox="1"/>
                <p:nvPr/>
              </p:nvSpPr>
              <p:spPr>
                <a:xfrm>
                  <a:off x="8268736" y="3294862"/>
                  <a:ext cx="576064" cy="3449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36BC04D0-3F5B-D654-9024-40F8D54297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68736" y="3294862"/>
                  <a:ext cx="576064" cy="344939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93438676-E0A5-9D7D-3DB5-99EE2D5289B7}"/>
                    </a:ext>
                  </a:extLst>
                </p:cNvPr>
                <p:cNvSpPr txBox="1"/>
                <p:nvPr/>
              </p:nvSpPr>
              <p:spPr>
                <a:xfrm>
                  <a:off x="6158081" y="1692124"/>
                  <a:ext cx="576064" cy="3449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93438676-E0A5-9D7D-3DB5-99EE2D5289B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58081" y="1692124"/>
                  <a:ext cx="576064" cy="344939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92B1D4D4-8293-84A0-9F96-AE93340BA8FF}"/>
                    </a:ext>
                  </a:extLst>
                </p:cNvPr>
                <p:cNvSpPr txBox="1"/>
                <p:nvPr/>
              </p:nvSpPr>
              <p:spPr>
                <a:xfrm>
                  <a:off x="6030126" y="3487316"/>
                  <a:ext cx="709633" cy="2723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92B1D4D4-8293-84A0-9F96-AE93340BA8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30126" y="3487316"/>
                  <a:ext cx="709633" cy="272321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5E4DC1D1-4646-D4C4-9E52-66551CF62F27}"/>
                    </a:ext>
                  </a:extLst>
                </p:cNvPr>
                <p:cNvSpPr txBox="1"/>
                <p:nvPr/>
              </p:nvSpPr>
              <p:spPr>
                <a:xfrm>
                  <a:off x="7384863" y="2371720"/>
                  <a:ext cx="879765" cy="2723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5E4DC1D1-4646-D4C4-9E52-66551CF62F2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84863" y="2371720"/>
                  <a:ext cx="879765" cy="272321"/>
                </a:xfrm>
                <a:prstGeom prst="rect">
                  <a:avLst/>
                </a:prstGeom>
                <a:blipFill>
                  <a:blip r:embed="rId13"/>
                  <a:stretch>
                    <a:fillRect b="-18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7C5ED37A-0DBB-9233-ACAF-38D125B229DE}"/>
                    </a:ext>
                  </a:extLst>
                </p:cNvPr>
                <p:cNvSpPr txBox="1"/>
                <p:nvPr/>
              </p:nvSpPr>
              <p:spPr>
                <a:xfrm>
                  <a:off x="6509133" y="2704224"/>
                  <a:ext cx="709633" cy="2723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1,1</m:t>
                            </m:r>
                          </m:e>
                        </m:d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7C5ED37A-0DBB-9233-ACAF-38D125B229D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09133" y="2704224"/>
                  <a:ext cx="709633" cy="272321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9390E416-AD6C-43CC-1B3E-3A261723BAE6}"/>
                    </a:ext>
                  </a:extLst>
                </p:cNvPr>
                <p:cNvSpPr txBox="1"/>
                <p:nvPr/>
              </p:nvSpPr>
              <p:spPr>
                <a:xfrm>
                  <a:off x="6945221" y="3928794"/>
                  <a:ext cx="709633" cy="2723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3,−4</m:t>
                            </m:r>
                          </m:e>
                        </m:d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9390E416-AD6C-43CC-1B3E-3A261723BAE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45221" y="3928794"/>
                  <a:ext cx="709633" cy="272321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3189818-F5A4-9D94-4051-FD3FDCC43617}"/>
                </a:ext>
              </a:extLst>
            </p:cNvPr>
            <p:cNvSpPr/>
            <p:nvPr/>
          </p:nvSpPr>
          <p:spPr>
            <a:xfrm flipV="1">
              <a:off x="6196210" y="2642776"/>
              <a:ext cx="1368000" cy="1857829"/>
            </a:xfrm>
            <a:custGeom>
              <a:avLst/>
              <a:gdLst>
                <a:gd name="connsiteX0" fmla="*/ 0 w 3715658"/>
                <a:gd name="connsiteY0" fmla="*/ 0 h 2365829"/>
                <a:gd name="connsiteX1" fmla="*/ 1436915 w 3715658"/>
                <a:gd name="connsiteY1" fmla="*/ 1915886 h 2365829"/>
                <a:gd name="connsiteX2" fmla="*/ 2481943 w 3715658"/>
                <a:gd name="connsiteY2" fmla="*/ 696686 h 2365829"/>
                <a:gd name="connsiteX3" fmla="*/ 3715658 w 3715658"/>
                <a:gd name="connsiteY3" fmla="*/ 2365829 h 2365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15658" h="2365829">
                  <a:moveTo>
                    <a:pt x="0" y="0"/>
                  </a:moveTo>
                  <a:cubicBezTo>
                    <a:pt x="511629" y="899886"/>
                    <a:pt x="1023258" y="1799772"/>
                    <a:pt x="1436915" y="1915886"/>
                  </a:cubicBezTo>
                  <a:cubicBezTo>
                    <a:pt x="1850572" y="2032000"/>
                    <a:pt x="2102153" y="621696"/>
                    <a:pt x="2481943" y="696686"/>
                  </a:cubicBezTo>
                  <a:cubicBezTo>
                    <a:pt x="2861734" y="771677"/>
                    <a:pt x="3288696" y="1568753"/>
                    <a:pt x="3715658" y="2365829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8B9160C-064F-189E-7B08-A0E42E214E45}"/>
                </a:ext>
              </a:extLst>
            </p:cNvPr>
            <p:cNvSpPr/>
            <p:nvPr/>
          </p:nvSpPr>
          <p:spPr>
            <a:xfrm>
              <a:off x="7044657" y="3875011"/>
              <a:ext cx="102835" cy="9398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3AF365AF-CC98-51AD-66DF-1FD348DB9C66}"/>
                </a:ext>
              </a:extLst>
            </p:cNvPr>
            <p:cNvSpPr/>
            <p:nvPr/>
          </p:nvSpPr>
          <p:spPr>
            <a:xfrm>
              <a:off x="6675563" y="2950592"/>
              <a:ext cx="102835" cy="9398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/>
            </a:p>
          </p:txBody>
        </p:sp>
      </p:grpSp>
    </p:spTree>
    <p:extLst>
      <p:ext uri="{BB962C8B-B14F-4D97-AF65-F5344CB8AC3E}">
        <p14:creationId xmlns:p14="http://schemas.microsoft.com/office/powerpoint/2010/main" val="4002304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21736</TotalTime>
  <Words>584</Words>
  <Application>Microsoft Office PowerPoint</Application>
  <PresentationFormat>Widescreen</PresentationFormat>
  <Paragraphs>159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850</cp:revision>
  <dcterms:created xsi:type="dcterms:W3CDTF">2013-02-28T07:36:55Z</dcterms:created>
  <dcterms:modified xsi:type="dcterms:W3CDTF">2025-09-03T05:29:00Z</dcterms:modified>
</cp:coreProperties>
</file>