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2" r:id="rId3"/>
    <p:sldId id="274" r:id="rId4"/>
    <p:sldId id="273" r:id="rId5"/>
    <p:sldId id="281" r:id="rId6"/>
    <p:sldId id="280" r:id="rId7"/>
    <p:sldId id="275" r:id="rId8"/>
    <p:sldId id="283" r:id="rId9"/>
    <p:sldId id="268" r:id="rId10"/>
    <p:sldId id="269" r:id="rId11"/>
    <p:sldId id="270" r:id="rId12"/>
    <p:sldId id="261" r:id="rId13"/>
    <p:sldId id="279" r:id="rId14"/>
    <p:sldId id="266" r:id="rId15"/>
    <p:sldId id="267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69FF"/>
    <a:srgbClr val="CC00FF"/>
    <a:srgbClr val="0000FF"/>
    <a:srgbClr val="33CC33"/>
    <a:srgbClr val="CC00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A5C79E-9A55-4C89-B879-A5A1CA53CD7A}" v="1" dt="2026-03-24T10:04:54.0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">
      <pc:chgData name="Stewart Gale" userId="3647ddd2-6040-41ae-a96d-232c23482af8" providerId="ADAL" clId="{163176A0-02FC-47D8-8D6B-77EA423298B5}" dt="2026-03-24T10:04:54.021" v="0"/>
      <pc:docMkLst>
        <pc:docMk/>
      </pc:docMkLst>
      <pc:sldChg chg="addSp">
        <pc:chgData name="Stewart Gale" userId="3647ddd2-6040-41ae-a96d-232c23482af8" providerId="ADAL" clId="{163176A0-02FC-47D8-8D6B-77EA423298B5}" dt="2026-03-24T10:04:54.021" v="0"/>
        <pc:sldMkLst>
          <pc:docMk/>
          <pc:sldMk cId="2168102135" sldId="268"/>
        </pc:sldMkLst>
        <pc:inkChg chg="add">
          <ac:chgData name="Stewart Gale" userId="3647ddd2-6040-41ae-a96d-232c23482af8" providerId="ADAL" clId="{163176A0-02FC-47D8-8D6B-77EA423298B5}" dt="2026-03-24T10:04:54.021" v="0"/>
          <ac:inkMkLst>
            <pc:docMk/>
            <pc:sldMk cId="2168102135" sldId="268"/>
            <ac:inkMk id="3" creationId="{202AF9DF-E89C-7D0A-400D-FB6BD4EEE722}"/>
          </ac:inkMkLst>
        </pc:inkChg>
      </pc:sldChg>
      <pc:sldChg chg="addSp">
        <pc:chgData name="Stewart Gale" userId="3647ddd2-6040-41ae-a96d-232c23482af8" providerId="ADAL" clId="{163176A0-02FC-47D8-8D6B-77EA423298B5}" dt="2026-03-24T10:04:54.021" v="0"/>
        <pc:sldMkLst>
          <pc:docMk/>
          <pc:sldMk cId="2242121589" sldId="270"/>
        </pc:sldMkLst>
        <pc:inkChg chg="add">
          <ac:chgData name="Stewart Gale" userId="3647ddd2-6040-41ae-a96d-232c23482af8" providerId="ADAL" clId="{163176A0-02FC-47D8-8D6B-77EA423298B5}" dt="2026-03-24T10:04:54.021" v="0"/>
          <ac:inkMkLst>
            <pc:docMk/>
            <pc:sldMk cId="2242121589" sldId="270"/>
            <ac:inkMk id="3" creationId="{2778FBCB-5915-385F-A52E-F8737B0308CD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7152" units="cm"/>
          <inkml:channel name="Y" type="integer" max="11520" units="cm"/>
          <inkml:channel name="F" type="integer" max="4096" units="cm"/>
          <inkml:channel name="T" type="integer" max="2.14748E9" units="dev"/>
        </inkml:traceFormat>
        <inkml:channelProperties>
          <inkml:channelProperty channel="X" name="resolution" value="625.98541" units="1/cm"/>
          <inkml:channelProperty channel="Y" name="resolution" value="629.50818" units="1/cm"/>
          <inkml:channelProperty channel="F" name="resolution" value="625.00958" units="1/cm"/>
          <inkml:channelProperty channel="T" name="resolution" value="1" units="1/dev"/>
        </inkml:channelProperties>
      </inkml:inkSource>
      <inkml:timestamp xml:id="ts0" timeString="2026-03-24T10:04:25.97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20065 15003 1021 0,'0'0'0'0,"0"0"0"0,0 0 0 0,0 0 156 0,0 0 0 0,-6-39-156 0,2 25 0 16,0 3 94-16,0-7 0 0,-4 0-94 0,0 1 0 0,-4-3 28 16,-3 0 1-16,1-1-29 0,-10-5 0 0,-1 1-34 15,-5-1 1-15,-4-3 33 0,-9-2 0 0,-8-3-21 16,-7-3 1-16,-9 2 20 0,-4-2 0 0,-30-10-4 15,18 13 1-15,2 3 3 0,14 11 0 0,-12-5-8 16,12 5 0-16,-12-1 8 0,0 1 0 0,8 2-2 0,-2-1 1 16,-6-1 1-16,0 1 0 0,-4 1 5 0,-4 2 1 15,-1-1-6-15,-3 3 0 0,-4 2 12 0,0 2 0 16,-2 1-12-16,1 5 0 0,-5-4 20 0,2 4 1 16,2 2-21-16,-3 0 0 0,-1 2 23 0,-2 0 1 15,1 4-24-15,-3 0 0 0,-2 4 24 0,5-1 1 16,3 5-25-16,-2 4 0 0,7 2 24 0,1 3 1 15,6 5-25-15,0-1 0 0,6 4 19 0,6 3 1 0,2 3-20 16,4 4 0-16,-4 1 18 0,6 3 0 0,2 0-18 16,-1 6 0-16,5 0 16 0,6 4 1 15,0 2-17-15,1-3 0 0,3 3 23 0,0-2 0 0,-3 2-23 16,-1 4 0-16,2 0 23 0,3 3 1 0,1 7-24 16,2 0 0-16,1 3 24 0,-1 3 0 0,3-1-24 15,-1 3 0-15,1 1 19 0,5-2 1 0,-2 1-20 16,3-1 0-16,2 1 18 0,5-1 0 0,-1 1-18 15,3-1 0-15,1 2 11 0,6-3 0 0,-1-3-11 0,3 1 0 16,0-1 9-16,6-1 1 0,2 3-10 0,5-1 0 16,3 1 3-16,2 1 0 0,2-1-3 0,6 1 0 15,3 1 1-15,5-3 1 0,6-1-2 0,0 1 0 16,5-1 0-16,3-1 1 0,6 1-1 0,3-3 0 16,7-2 5-16,-1-3 1 0,4 3-6 0,3-4 0 0,5-5 7 15,2 1 0-15,3-4-7 0,1-4 0 0,2-2 2 16,4-4 0-16,2-2-2 0,0-4 0 0,0 1 7 15,4-3 0-15,-5-2-7 0,7 4 0 0,-6-1 1 16,4 3 1-16,-4-2-2 0,0 2 0 0,2-6 1 0,-4 1 0 16,0-3-1-16,-3-4 0 0,1-1 6 0,-2-3 1 15,2-3-7-15,-2-1 0 0,0-3 6 0,1-4 1 16,-1-2-7-16,6-7 0 0,0-1 8 0,4-4 0 16,0-6-8-16,2-3 0 0,4-7 2 0,-2-6 1 15,6-1-3-15,-2-5 0 0,4-1 13 0,6 0 0 16,-2-3-13-16,-3 1 0 0,1 0 20 0,-4-3 0 15,-2 1-20-15,2 0 0 0,0-5 17 0,-6 1 1 0,8-4-18 16,-2 0 0-16,0 0 23 0,6-2 0 0,-6-2-23 16,5-4 0-16,-3-6 24 0,-2 0 0 0,-2-4-24 15,-4-4 0-15,0-1 24 0,-4-5 1 0,0-7-25 16,0-3 0-16,-3-7 31 0,-1-2 0 0,-4-6-31 16,-2-6 0-16,-6-8 43 0,-1-4 1 0,-7-5-44 15,-6-5 0-15,-3-7 46 0,-11-3 1 0,-5-3-47 16,-8 0 0-16,-12-4 43 0,-4 2 0 0,-8-3-43 15,-14 3 0-15,-11 0 43 0,-11-2 0 0,-7 6-43 16,-14 3 0-16,-10 7 30 0,-12 7 1 0,-22-17-31 0,5 29 0 16,-5 16 27-16,-27-2 1 0,21 25-28 0,-29-2 0 15,39 30 19-15,-1 12 1 0,11 7-20 0,-2 10 0 16,8 8-17-16,1 10 0 0,7 0 17 16,6-2 0-16,15 13 0 0,60-21-2186 0</inkml:trace>
  <inkml:trace contextRef="#ctx0" brushRef="#br0" timeOffset="1616.32">16519 7942 1137 0,'0'0'0'0,"0"0"0"0,0 0 0 0,0 0 127 0,0 0 1 0,0 0-128 0,0 0 0 0,41-43 76 0,-33 33 1 15,0-4-77-15,-8 2 0 0,2-1 40 0,0-5 1 16,-2 2-41-16,-4 1 0 0,-2-3 6 0,-2-2 0 16,-2 1-6-16,-2 1 0 0,1 1-6 0,-1-1 1 15,-6 0 5-15,2-1 0 0,0 5-1 0,-1 0 1 0,1 0 0 16,-4 1 0-16,4 3-1 0,2 4 1 0,-3-4 0 16,1 6 0-16,4 2 0 0,4 2 0 0,-2 6 0 15,4 0 0-15,-4 4 11 0,6 8 1 0,-1-1-12 16,1 3 0-16,0 9 14 0,4 8 0 0,4 9-14 15,-4 14 0-15,9 17 21 0,-3 13 1 0,8 24-22 16,6 56 0-16,4-9 35 0,-1 9 1 0,3 24-36 16,0 26 0-16,1 15 20 0,-5 14 1 0,-2 14-21 15,-10-58 0-15,2 62 14 0,-5-28 0 0,1 41-14 16,2 16 0-16,-6-45 11 0,2 21 0 0,0 5-11 0,-2-3 0 16,-4-7 8-16,-6-12 1 0,-4-12-9 0,-2-12 0 15,-3-10 8-15,-5-17 0 0,-4-12-8 0,-6-13 0 16,-5-15-3-16,-9-13 0 0,3-16 3 0,3-9 0 15,-1-13 12-15,3-11 0 0,9-15-12 0,1-15 0 0,6-15 71 16,3-18 1-16,5-11-72 0,2-11 0 0,6-13 62 16,0-8 1-16,4-8-63 0,0-5 0 0,0-3 61 15,4 3 1-15,-4-15-62 0,2-9 0 0,0-8 37 16,0-12 1-16,-2-9-38 0,-2-17 0 0,-10-32 0 16,12 119-1799-16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7152" units="cm"/>
          <inkml:channel name="Y" type="integer" max="11520" units="cm"/>
          <inkml:channel name="F" type="integer" max="4096" units="cm"/>
          <inkml:channel name="T" type="integer" max="2.14748E9" units="dev"/>
        </inkml:traceFormat>
        <inkml:channelProperties>
          <inkml:channelProperty channel="X" name="resolution" value="625.98541" units="1/cm"/>
          <inkml:channelProperty channel="Y" name="resolution" value="629.50818" units="1/cm"/>
          <inkml:channelProperty channel="F" name="resolution" value="625.00958" units="1/cm"/>
          <inkml:channelProperty channel="T" name="resolution" value="1" units="1/dev"/>
        </inkml:channelProperties>
      </inkml:inkSource>
      <inkml:timestamp xml:id="ts0" timeString="2026-03-24T10:04:39.7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23876 14623 1450 0,'0'0'0'0,"0"0"0"0,0 0 0 0,0 0 190 0,0 0 1 0,-26-47-191 16,12 31 0-16,-2-1 93 0,1-3 1 0,-13-3-94 0,-6-9 0 16,-9-5 1-16,-14 0 0 0,-10-10-1 0,-14 0 0 15,-40-18-63-15,15 14 0 0,-11 4 63 16,-9 6 0-16,-11 5-32 0,-5 5 0 0,0 4 32 0,2 5 0 16,0 6-25-16,3 3 0 0,-7 5 25 0,0 2 0 15,-4 0-8-15,-8 4 0 0,36 4 8 0,-32 2 0 0,25 6-9 16,-23 4 1-16,-8 1 8 0,24 3 0 0,-16 7 9 15,-4 1 1-15,-2 3-10 0,-6 5 0 0,-4 3 42 16,2 0 1-16,4 2-43 0,-2-2 0 0,4 3 44 16,-1-5 1-16,5 4-45 0,3 0 0 0,9 3 43 15,4 3 0-15,6-2-43 0,5 4 0 0,7-2 32 16,9 4 0-16,7-2-32 0,5-4 0 0,6-6 22 0,2 0 0 16,10-5-22-16,4-5 0 0,8-5 7 0,4-7 0 15,12-7-7-15,5 0 0 0,13-4 8 0,15-2 1 16,4-2-9-16,5 2 0 0,1 0 2 0,2 2 0 15,4 2-2-15,0 2 0 0,2 1 7 0,0 5 0 16,2 2-7-16,2-1 0 0,0 7 7 0,2 2 0 0,-2 5-7 16,2 4 0-16,0 10 2 0,2 4 0 15,0 12-2-15,1 10 0 0,-3 13 2 0,2 6 0 0,2 10-2 16,-2 4 0-16,-2 0-6 0,2 2 0 0,0 0 6 16,-2-4 0-16,0-2-7 0,2-4 1 0,-6-4 6 15,0-4 0-15,0-3-26 0,0-3 1 0,0-8 25 16,-4-3 0-16,0-4-24 0,-2-6 0 0,0-7 24 15,0-1 0-15,-2-6-19 0,-2 1 1 0,2-7 18 16,1 0 0-16,-1-4-13 0,2 1 1 0,2-3 12 16,2-2 0-16,2 3-4 0,2-3 0 0,4-2 4 15,4 3 0-15,1-3-2 0,9-3 0 0,0 3 2 0,4-2 0 16,7 1 0-16,5-1 0 0,5 3 0 0,12-1 0 16,9 4-7-16,7 3 1 0,12-3 6 0,10 2 0 15,9-1-13-15,11-3 1 0,9-2 12 0,3-3 0 16,9-3-15-16,8-3 0 0,6-6 15 0,6-5 0 15,6-7-28-15,6-4 0 0,2-5 28 0,6-3 0 0,6-2-13 16,-5-4 0-16,43-5 13 0,-23-1 0 0,-5-3-12 16,33-7 1-16,-34 5 11 0,46-6 0 0,-65 11-4 15,-12 2 1-15,2 1 3 0,-2-1 0 0,-2-1 5 16,-8-3 0-16,-4 3-5 0,1-5 0 0,-7-1 23 0,-8 1 1 16,-5-5-24-16,-5-4 0 0,-5-1 23 0,-11-3 1 15,1 4-24-15,-2-2 0 0,-5-1 18 0,-3 9 1 16,0-4-19-16,-4 1 0 0,-2 3 24 0,-2-1 1 15,-6 5-25-15,-24 13 0 0,14-3 12 0,-14 5 1 16,6-2-13-16,1-2 0 0,-15 4 10 0,2-1 1 16,-1-1-11-16,-7 2 0 0,1 0 8 0,-7 3 1 15,-1-3-9-15,-3-4 0 0,3-4 14 0,-2-3 1 0,-1-7-15 16,-3-1 0-16,1 0 27 0,1-7 0 0,-4-5-27 16,-3-10 0-16,1-12 41 0,-4-11 1 0,-4-12-42 15,-6-8 0-15,-8-16 52 0,-6-12 1 0,-10-7-53 16,-10-12 0-16,-6-8 44 0,-9-6 1 0,-6-4-45 15,-5-7 0-15,-3-1 55 0,-2 1 0 0,3 5-55 16,3 10 0-16,-2 10 33 0,7 14 0 0,1 11-33 16,-1 16 0-16,3 16 17 0,-3 19 1 0,3 14-18 15,1 18 0-15,-1 13-5 0,1 16 0 0,3 10 5 0,-9 6 0 16,46-12 0-16,0 0-1981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80E2-C619-4C23-855D-7005A9C20BBF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2FA-E3D3-426C-844D-7D138CD3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99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80E2-C619-4C23-855D-7005A9C20BBF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2FA-E3D3-426C-844D-7D138CD3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639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80E2-C619-4C23-855D-7005A9C20BBF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2FA-E3D3-426C-844D-7D138CD3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50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80E2-C619-4C23-855D-7005A9C20BBF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2FA-E3D3-426C-844D-7D138CD3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324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80E2-C619-4C23-855D-7005A9C20BBF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2FA-E3D3-426C-844D-7D138CD3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176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80E2-C619-4C23-855D-7005A9C20BBF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2FA-E3D3-426C-844D-7D138CD3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946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80E2-C619-4C23-855D-7005A9C20BBF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2FA-E3D3-426C-844D-7D138CD3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24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80E2-C619-4C23-855D-7005A9C20BBF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2FA-E3D3-426C-844D-7D138CD3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366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80E2-C619-4C23-855D-7005A9C20BBF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2FA-E3D3-426C-844D-7D138CD3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137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80E2-C619-4C23-855D-7005A9C20BBF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2FA-E3D3-426C-844D-7D138CD3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000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80E2-C619-4C23-855D-7005A9C20BBF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AA2FA-E3D3-426C-844D-7D138CD3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93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D80E2-C619-4C23-855D-7005A9C20BBF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AA2FA-E3D3-426C-844D-7D138CD3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532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customXml" Target="../ink/ink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7" Type="http://schemas.openxmlformats.org/officeDocument/2006/relationships/image" Target="../media/image17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5" Type="http://schemas.openxmlformats.org/officeDocument/2006/relationships/image" Target="../media/image150.png"/><Relationship Id="rId4" Type="http://schemas.openxmlformats.org/officeDocument/2006/relationships/image" Target="../media/image1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FF86AF-276B-E35F-0C6C-2B6BC3A216E9}"/>
              </a:ext>
            </a:extLst>
          </p:cNvPr>
          <p:cNvSpPr txBox="1"/>
          <p:nvPr/>
        </p:nvSpPr>
        <p:spPr>
          <a:xfrm>
            <a:off x="1030778" y="2122516"/>
            <a:ext cx="10246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u="sng" dirty="0"/>
              <a:t>LO: Cylinders</a:t>
            </a:r>
            <a:endParaRPr lang="en-GB" sz="13800" b="1" u="sng" dirty="0"/>
          </a:p>
        </p:txBody>
      </p:sp>
    </p:spTree>
    <p:extLst>
      <p:ext uri="{BB962C8B-B14F-4D97-AF65-F5344CB8AC3E}">
        <p14:creationId xmlns:p14="http://schemas.microsoft.com/office/powerpoint/2010/main" val="495321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0" y="0"/>
                <a:ext cx="1219199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/>
                  <a:t>What is the volume </a:t>
                </a:r>
              </a:p>
              <a:p>
                <a:pPr algn="ctr"/>
                <a:r>
                  <a:rPr lang="en-GB" sz="7200" b="1" dirty="0"/>
                  <a:t>in terms of</a:t>
                </a:r>
                <a:r>
                  <a:rPr lang="en-GB" sz="7200" b="1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7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GB" sz="7200" b="1" dirty="0"/>
                  <a:t>? 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1999" cy="2308324"/>
              </a:xfrm>
              <a:prstGeom prst="rect">
                <a:avLst/>
              </a:prstGeom>
              <a:blipFill>
                <a:blip r:embed="rId2"/>
                <a:stretch>
                  <a:fillRect t="-10290" b="-208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956178" y="2471383"/>
                <a:ext cx="5444836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dirty="0">
                    <a:ea typeface="Cambria Math" panose="02040503050406030204" pitchFamily="18" charset="0"/>
                  </a:rPr>
                  <a:t>Volume </a:t>
                </a:r>
              </a:p>
              <a:p>
                <a:r>
                  <a:rPr lang="en-GB" sz="8000" dirty="0"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8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(4)</m:t>
                        </m:r>
                      </m:e>
                      <m:sup>
                        <m:r>
                          <a:rPr lang="en-GB" sz="8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000" dirty="0"/>
                  <a:t> x 10</a:t>
                </a:r>
              </a:p>
              <a:p>
                <a:r>
                  <a:rPr lang="en-GB" sz="8000" dirty="0"/>
                  <a:t>=</a:t>
                </a:r>
                <a:r>
                  <a:rPr lang="en-GB" sz="8000" b="1" dirty="0"/>
                  <a:t> 160</a:t>
                </a:r>
                <a14:m>
                  <m:oMath xmlns:m="http://schemas.openxmlformats.org/officeDocument/2006/math"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GB" sz="8000" b="1" dirty="0"/>
                  <a:t>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6178" y="2471383"/>
                <a:ext cx="5444836" cy="3785652"/>
              </a:xfrm>
              <a:prstGeom prst="rect">
                <a:avLst/>
              </a:prstGeom>
              <a:blipFill>
                <a:blip r:embed="rId3"/>
                <a:stretch>
                  <a:fillRect l="-9518" t="-6924" r="-7951" b="-14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5104C1A1-5296-3D7A-B704-07A41811F5C4}"/>
              </a:ext>
            </a:extLst>
          </p:cNvPr>
          <p:cNvGrpSpPr/>
          <p:nvPr/>
        </p:nvGrpSpPr>
        <p:grpSpPr>
          <a:xfrm>
            <a:off x="790986" y="2394102"/>
            <a:ext cx="4518472" cy="3940214"/>
            <a:chOff x="974960" y="2408079"/>
            <a:chExt cx="3391146" cy="270685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BE54280-9276-4E50-8C86-7847B8EE25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19313"/>
            <a:stretch/>
          </p:blipFill>
          <p:spPr>
            <a:xfrm>
              <a:off x="974960" y="2408079"/>
              <a:ext cx="2316882" cy="2706859"/>
            </a:xfrm>
            <a:prstGeom prst="rect">
              <a:avLst/>
            </a:prstGeom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AC53BE96-5831-F526-58A1-41E2DFF32FF1}"/>
                </a:ext>
              </a:extLst>
            </p:cNvPr>
            <p:cNvCxnSpPr/>
            <p:nvPr/>
          </p:nvCxnSpPr>
          <p:spPr>
            <a:xfrm>
              <a:off x="2150225" y="2798618"/>
              <a:ext cx="99752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6E1EED-F221-263D-94B9-F72D2BC41E5F}"/>
                </a:ext>
              </a:extLst>
            </p:cNvPr>
            <p:cNvSpPr txBox="1"/>
            <p:nvPr/>
          </p:nvSpPr>
          <p:spPr>
            <a:xfrm>
              <a:off x="2201738" y="2451568"/>
              <a:ext cx="909802" cy="401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/>
                <a:t>4 cm</a:t>
              </a:r>
              <a:endParaRPr lang="en-GB" sz="3200" dirty="0"/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0FAFF62-73A5-8758-EEDE-D233290EB4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47011" y="2887193"/>
              <a:ext cx="0" cy="1895396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DF4CDA-51F9-C00D-78A8-EDEFE84E84A8}"/>
                </a:ext>
              </a:extLst>
            </p:cNvPr>
            <p:cNvSpPr txBox="1"/>
            <p:nvPr/>
          </p:nvSpPr>
          <p:spPr>
            <a:xfrm>
              <a:off x="3447010" y="3601723"/>
              <a:ext cx="919096" cy="401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dirty="0"/>
                <a:t>10 cm</a:t>
              </a:r>
              <a:endParaRPr lang="en-GB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7000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0" y="0"/>
                <a:ext cx="1219199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/>
                  <a:t>What is the volume </a:t>
                </a:r>
              </a:p>
              <a:p>
                <a:pPr algn="ctr"/>
                <a:r>
                  <a:rPr lang="en-GB" sz="7200" b="1" dirty="0"/>
                  <a:t>in terms of</a:t>
                </a:r>
                <a:r>
                  <a:rPr lang="en-GB" sz="7200" b="1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7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GB" sz="7200" b="1" dirty="0"/>
                  <a:t>? 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1999" cy="2308324"/>
              </a:xfrm>
              <a:prstGeom prst="rect">
                <a:avLst/>
              </a:prstGeom>
              <a:blipFill>
                <a:blip r:embed="rId2"/>
                <a:stretch>
                  <a:fillRect t="-10290" b="-208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478087" y="2562641"/>
                <a:ext cx="5444836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dirty="0">
                    <a:ea typeface="Cambria Math" panose="02040503050406030204" pitchFamily="18" charset="0"/>
                  </a:rPr>
                  <a:t>Volume </a:t>
                </a:r>
              </a:p>
              <a:p>
                <a:r>
                  <a:rPr lang="en-GB" sz="8000" dirty="0"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8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(4)</m:t>
                        </m:r>
                      </m:e>
                      <m:sup>
                        <m:r>
                          <a:rPr lang="en-GB" sz="8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8000" dirty="0"/>
                  <a:t> x 10</a:t>
                </a:r>
              </a:p>
              <a:p>
                <a:r>
                  <a:rPr lang="en-GB" sz="8000" dirty="0"/>
                  <a:t>=</a:t>
                </a:r>
                <a:r>
                  <a:rPr lang="en-GB" sz="8000" b="1" dirty="0"/>
                  <a:t> 160</a:t>
                </a:r>
                <a14:m>
                  <m:oMath xmlns:m="http://schemas.openxmlformats.org/officeDocument/2006/math"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GB" sz="8000" b="1" dirty="0"/>
                  <a:t>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8087" y="2562641"/>
                <a:ext cx="5444836" cy="3785652"/>
              </a:xfrm>
              <a:prstGeom prst="rect">
                <a:avLst/>
              </a:prstGeom>
              <a:blipFill>
                <a:blip r:embed="rId3"/>
                <a:stretch>
                  <a:fillRect l="-9630" t="-6924" r="-7839" b="-14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3700F8F9-93ED-9993-8D50-AD9DFBB716A3}"/>
              </a:ext>
            </a:extLst>
          </p:cNvPr>
          <p:cNvGrpSpPr/>
          <p:nvPr/>
        </p:nvGrpSpPr>
        <p:grpSpPr>
          <a:xfrm>
            <a:off x="790986" y="2394102"/>
            <a:ext cx="4518472" cy="3940214"/>
            <a:chOff x="974960" y="2408079"/>
            <a:chExt cx="3391146" cy="270685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A845BF5-D70D-3AF0-172A-C0A33B2EF7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19313"/>
            <a:stretch/>
          </p:blipFill>
          <p:spPr>
            <a:xfrm>
              <a:off x="974960" y="2408079"/>
              <a:ext cx="2316882" cy="2706859"/>
            </a:xfrm>
            <a:prstGeom prst="rect">
              <a:avLst/>
            </a:prstGeom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053B490-112D-EC2A-7D76-C188F753D164}"/>
                </a:ext>
              </a:extLst>
            </p:cNvPr>
            <p:cNvCxnSpPr>
              <a:cxnSpLocks/>
            </p:cNvCxnSpPr>
            <p:nvPr/>
          </p:nvCxnSpPr>
          <p:spPr>
            <a:xfrm>
              <a:off x="1093978" y="2798618"/>
              <a:ext cx="205377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9D1420-A810-A076-AEBC-A6622B05AA3D}"/>
                </a:ext>
              </a:extLst>
            </p:cNvPr>
            <p:cNvSpPr txBox="1"/>
            <p:nvPr/>
          </p:nvSpPr>
          <p:spPr>
            <a:xfrm>
              <a:off x="1747008" y="2457816"/>
              <a:ext cx="909802" cy="401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/>
                <a:t>8 cm</a:t>
              </a:r>
              <a:endParaRPr lang="en-GB" sz="3200" dirty="0"/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596F568C-BFCC-FCAF-AA24-B7D7FAD59F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47011" y="2887193"/>
              <a:ext cx="0" cy="1895396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B4B7E6-EE44-63A2-9894-1F0AABDB5C2C}"/>
                </a:ext>
              </a:extLst>
            </p:cNvPr>
            <p:cNvSpPr txBox="1"/>
            <p:nvPr/>
          </p:nvSpPr>
          <p:spPr>
            <a:xfrm>
              <a:off x="3447010" y="3601723"/>
              <a:ext cx="919096" cy="401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dirty="0"/>
                <a:t>10 cm</a:t>
              </a:r>
              <a:endParaRPr lang="en-GB" sz="3200" dirty="0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778FBCB-5915-385F-A52E-F8737B0308CD}"/>
                  </a:ext>
                </a:extLst>
              </p14:cNvPr>
              <p14:cNvContentPartPr/>
              <p14:nvPr/>
            </p14:nvContentPartPr>
            <p14:xfrm>
              <a:off x="6190560" y="5013720"/>
              <a:ext cx="2716560" cy="14749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778FBCB-5915-385F-A52E-F8737B0308C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81200" y="5004360"/>
                <a:ext cx="2735280" cy="149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4212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715537" y="856071"/>
            <a:ext cx="5711655" cy="5744602"/>
            <a:chOff x="0" y="0"/>
            <a:chExt cx="4800600" cy="4038600"/>
          </a:xfrm>
        </p:grpSpPr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1524000" y="0"/>
              <a:ext cx="1447800" cy="1219200"/>
            </a:xfrm>
            <a:prstGeom prst="ellipse">
              <a:avLst/>
            </a:prstGeom>
            <a:solidFill>
              <a:srgbClr val="DE53FF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1600200" y="2819400"/>
              <a:ext cx="1447800" cy="1219200"/>
            </a:xfrm>
            <a:prstGeom prst="ellipse">
              <a:avLst/>
            </a:prstGeom>
            <a:solidFill>
              <a:srgbClr val="DE53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0" y="1219200"/>
              <a:ext cx="4800600" cy="1600200"/>
            </a:xfrm>
            <a:prstGeom prst="rect">
              <a:avLst/>
            </a:prstGeom>
            <a:solidFill>
              <a:srgbClr val="00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06760" y="257327"/>
            <a:ext cx="63677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Draw the net of the cylinder?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808" y="2802302"/>
            <a:ext cx="3945950" cy="371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2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91440" y="127462"/>
            <a:ext cx="120091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would you work out the paint needed to paint the tin (with a lid)?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/>
          <a:srcRect l="15598"/>
          <a:stretch/>
        </p:blipFill>
        <p:spPr>
          <a:xfrm>
            <a:off x="6543285" y="2617141"/>
            <a:ext cx="3123138" cy="37003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34" y="2566248"/>
            <a:ext cx="4165166" cy="392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716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196813" y="883413"/>
            <a:ext cx="5711655" cy="5744602"/>
            <a:chOff x="0" y="0"/>
            <a:chExt cx="4800600" cy="4038600"/>
          </a:xfrm>
        </p:grpSpPr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1524000" y="0"/>
              <a:ext cx="1447800" cy="1219200"/>
            </a:xfrm>
            <a:prstGeom prst="ellipse">
              <a:avLst/>
            </a:prstGeom>
            <a:solidFill>
              <a:srgbClr val="DE53FF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1600200" y="2819400"/>
              <a:ext cx="1447800" cy="1219200"/>
            </a:xfrm>
            <a:prstGeom prst="ellipse">
              <a:avLst/>
            </a:prstGeom>
            <a:solidFill>
              <a:srgbClr val="DE53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0" y="1219200"/>
              <a:ext cx="4800600" cy="1600200"/>
            </a:xfrm>
            <a:prstGeom prst="rect">
              <a:avLst/>
            </a:prstGeom>
            <a:solidFill>
              <a:srgbClr val="00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79724" y="387773"/>
            <a:ext cx="63677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How would you work out </a:t>
            </a:r>
          </a:p>
          <a:p>
            <a:pPr algn="ctr"/>
            <a:r>
              <a:rPr lang="en-GB" sz="4400" dirty="0"/>
              <a:t>the area of each shape?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70" y="2396670"/>
            <a:ext cx="4178706" cy="393811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010037" y="1049492"/>
            <a:ext cx="17225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8000" dirty="0">
                <a:solidFill>
                  <a:srgbClr val="000000"/>
                </a:solidFill>
                <a:latin typeface="Calibri" panose="020F0502020204030204" pitchFamily="34" charset="0"/>
              </a:rPr>
              <a:t>π</a:t>
            </a:r>
            <a:r>
              <a:rPr lang="en-GB" sz="8000" dirty="0">
                <a:solidFill>
                  <a:srgbClr val="000000"/>
                </a:solidFill>
                <a:latin typeface="Calibri" panose="020F0502020204030204" pitchFamily="34" charset="0"/>
              </a:rPr>
              <a:t>r</a:t>
            </a:r>
            <a:r>
              <a:rPr lang="en-GB" sz="8000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en-GB" sz="8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45811" y="5011345"/>
            <a:ext cx="17225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8000" dirty="0">
                <a:solidFill>
                  <a:srgbClr val="000000"/>
                </a:solidFill>
                <a:latin typeface="Calibri" panose="020F0502020204030204" pitchFamily="34" charset="0"/>
              </a:rPr>
              <a:t>π</a:t>
            </a:r>
            <a:r>
              <a:rPr lang="en-GB" sz="8000" dirty="0">
                <a:solidFill>
                  <a:srgbClr val="000000"/>
                </a:solidFill>
                <a:latin typeface="Calibri" panose="020F0502020204030204" pitchFamily="34" charset="0"/>
              </a:rPr>
              <a:t>r</a:t>
            </a:r>
            <a:r>
              <a:rPr lang="en-GB" sz="8000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en-GB" sz="8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010037" y="2981348"/>
            <a:ext cx="17225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1027864" y="2617632"/>
            <a:ext cx="1" cy="2276163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027864" y="3524880"/>
            <a:ext cx="1004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Height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9935" y="2767281"/>
            <a:ext cx="41710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420276" y="3351561"/>
            <a:ext cx="5264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Circumference x Height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218599" y="2688117"/>
            <a:ext cx="5711655" cy="0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>
            <a:off x="6928722" y="760056"/>
            <a:ext cx="1916325" cy="1928061"/>
          </a:xfrm>
          <a:prstGeom prst="arc">
            <a:avLst>
              <a:gd name="adj1" fmla="val 16339657"/>
              <a:gd name="adj2" fmla="val 16123396"/>
            </a:avLst>
          </a:prstGeom>
          <a:noFill/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19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5" grpId="0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48661" y="130050"/>
            <a:ext cx="114065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Write a formulae for calculating </a:t>
            </a:r>
          </a:p>
          <a:p>
            <a:pPr algn="ctr"/>
            <a:r>
              <a:rPr lang="en-GB" sz="5400" dirty="0"/>
              <a:t>the </a:t>
            </a:r>
            <a:r>
              <a:rPr lang="en-GB" sz="5400" b="1" dirty="0"/>
              <a:t>total surface area </a:t>
            </a:r>
            <a:r>
              <a:rPr lang="en-GB" sz="5400" dirty="0"/>
              <a:t>of a cylinder?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94" y="1884376"/>
            <a:ext cx="4721046" cy="50167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464955" y="2439619"/>
                <a:ext cx="6071062" cy="2146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600" b="1" dirty="0">
                    <a:ea typeface="Cambria Math" panose="02040503050406030204" pitchFamily="18" charset="0"/>
                  </a:rPr>
                  <a:t>Surface Area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6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GB" sz="6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GB" sz="66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 dirty="0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GB" sz="66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r>
                        <a:rPr lang="en-GB" sz="6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GB" sz="6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𝒅𝒉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955" y="2439619"/>
                <a:ext cx="6071062" cy="2146678"/>
              </a:xfrm>
              <a:prstGeom prst="rect">
                <a:avLst/>
              </a:prstGeom>
              <a:blipFill>
                <a:blip r:embed="rId3"/>
                <a:stretch>
                  <a:fillRect t="-96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5B13972-95F1-4366-AA4E-E4E32D88C7C9}"/>
                  </a:ext>
                </a:extLst>
              </p:cNvPr>
              <p:cNvSpPr/>
              <p:nvPr/>
            </p:nvSpPr>
            <p:spPr>
              <a:xfrm>
                <a:off x="5582058" y="4808670"/>
                <a:ext cx="6271652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GB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GB" sz="66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GB" sz="66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6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GB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6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GB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en-GB" sz="6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5B13972-95F1-4366-AA4E-E4E32D88C7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058" y="4808670"/>
                <a:ext cx="6271652" cy="11310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116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0" y="0"/>
                <a:ext cx="12191999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/>
                  <a:t>What is the surface area? </a:t>
                </a:r>
              </a:p>
              <a:p>
                <a:pPr algn="ctr"/>
                <a:r>
                  <a:rPr lang="en-GB" sz="5400" b="1" dirty="0"/>
                  <a:t>Give your answer in terms of</a:t>
                </a:r>
                <a:r>
                  <a:rPr lang="en-GB" sz="5400" b="1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1999" cy="2031325"/>
              </a:xfrm>
              <a:prstGeom prst="rect">
                <a:avLst/>
              </a:prstGeom>
              <a:blipFill>
                <a:blip r:embed="rId2"/>
                <a:stretch>
                  <a:fillRect t="-11712" b="-177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9D5AE072-8BBA-4C68-AB9C-6ED4E553055A}"/>
              </a:ext>
            </a:extLst>
          </p:cNvPr>
          <p:cNvGrpSpPr/>
          <p:nvPr/>
        </p:nvGrpSpPr>
        <p:grpSpPr>
          <a:xfrm>
            <a:off x="3901440" y="2031325"/>
            <a:ext cx="4903150" cy="4424983"/>
            <a:chOff x="0" y="0"/>
            <a:chExt cx="4800600" cy="40386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B814EEA-D5CB-4C04-A340-60805F1BC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0" y="0"/>
              <a:ext cx="1447800" cy="1219200"/>
            </a:xfrm>
            <a:prstGeom prst="ellipse">
              <a:avLst/>
            </a:prstGeom>
            <a:solidFill>
              <a:srgbClr val="DE53FF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46937CB-DF4C-441D-9C63-A042F74AC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0200" y="2819400"/>
              <a:ext cx="1447800" cy="1219200"/>
            </a:xfrm>
            <a:prstGeom prst="ellipse">
              <a:avLst/>
            </a:prstGeom>
            <a:solidFill>
              <a:srgbClr val="DE53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CB172FB-4076-4C10-83ED-BA5E1814DE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219200"/>
              <a:ext cx="4800600" cy="1600200"/>
            </a:xfrm>
            <a:prstGeom prst="rect">
              <a:avLst/>
            </a:prstGeom>
            <a:solidFill>
              <a:srgbClr val="00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65C0687-479F-4291-ABF6-E21829826688}"/>
                  </a:ext>
                </a:extLst>
              </p:cNvPr>
              <p:cNvSpPr/>
              <p:nvPr/>
            </p:nvSpPr>
            <p:spPr>
              <a:xfrm>
                <a:off x="5479891" y="2170260"/>
                <a:ext cx="1478729" cy="963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GB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GB" sz="28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8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dirty="0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GB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65C0687-479F-4291-ABF6-E218298266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891" y="2170260"/>
                <a:ext cx="1478729" cy="9638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99B7D32-F9DE-4B4B-B992-E8840EE3003E}"/>
                  </a:ext>
                </a:extLst>
              </p:cNvPr>
              <p:cNvSpPr/>
              <p:nvPr/>
            </p:nvSpPr>
            <p:spPr>
              <a:xfrm>
                <a:off x="5541697" y="5306459"/>
                <a:ext cx="1478729" cy="963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GB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GB" sz="28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8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dirty="0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GB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99B7D32-F9DE-4B4B-B992-E8840EE300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697" y="5306459"/>
                <a:ext cx="1478729" cy="9638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0E4C558-9A9E-41CF-9DDA-70A7E8F5F9C3}"/>
                  </a:ext>
                </a:extLst>
              </p:cNvPr>
              <p:cNvSpPr/>
              <p:nvPr/>
            </p:nvSpPr>
            <p:spPr>
              <a:xfrm>
                <a:off x="4474051" y="3920651"/>
                <a:ext cx="418091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m:rPr>
                          <m:nor/>
                        </m:rPr>
                        <a:rPr lang="en-GB" sz="3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800" b="0" i="0" dirty="0" smtClean="0">
                          <a:solidFill>
                            <a:prstClr val="black"/>
                          </a:solidFill>
                        </a:rPr>
                        <m:t>x</m:t>
                      </m:r>
                      <m:r>
                        <a:rPr lang="en-US" sz="48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dirty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0E4C558-9A9E-41CF-9DDA-70A7E8F5F9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051" y="3920651"/>
                <a:ext cx="418091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F9B40AB-D4A8-47B9-A9B5-6771CE2BC510}"/>
                  </a:ext>
                </a:extLst>
              </p:cNvPr>
              <p:cNvSpPr/>
              <p:nvPr/>
            </p:nvSpPr>
            <p:spPr>
              <a:xfrm>
                <a:off x="7478590" y="5148081"/>
                <a:ext cx="4613657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prstClr val="black"/>
                    </a:solidFill>
                  </a:rPr>
                  <a:t>Surface Area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en-GB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𝟏𝟏𝟐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F9B40AB-D4A8-47B9-A9B5-6771CE2BC5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8590" y="5148081"/>
                <a:ext cx="4613657" cy="1754326"/>
              </a:xfrm>
              <a:prstGeom prst="rect">
                <a:avLst/>
              </a:prstGeom>
              <a:blipFill>
                <a:blip r:embed="rId6"/>
                <a:stretch>
                  <a:fillRect l="-4095" t="-55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2E38B983-25FB-58CA-2DA7-852655F8A3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266" y="3001171"/>
            <a:ext cx="3138616" cy="267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0" y="0"/>
                <a:ext cx="12191999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b="1" dirty="0"/>
                  <a:t>What is the surface area? </a:t>
                </a:r>
              </a:p>
              <a:p>
                <a:pPr algn="ctr"/>
                <a:r>
                  <a:rPr lang="en-GB" sz="5400" b="1" dirty="0"/>
                  <a:t>Give your answer in terms of</a:t>
                </a:r>
                <a:r>
                  <a:rPr lang="en-GB" sz="5400" b="1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1999" cy="2031325"/>
              </a:xfrm>
              <a:prstGeom prst="rect">
                <a:avLst/>
              </a:prstGeom>
              <a:blipFill>
                <a:blip r:embed="rId2"/>
                <a:stretch>
                  <a:fillRect t="-11712" b="-177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9D5AE072-8BBA-4C68-AB9C-6ED4E553055A}"/>
              </a:ext>
            </a:extLst>
          </p:cNvPr>
          <p:cNvGrpSpPr/>
          <p:nvPr/>
        </p:nvGrpSpPr>
        <p:grpSpPr>
          <a:xfrm>
            <a:off x="3901440" y="2031325"/>
            <a:ext cx="4903150" cy="4424983"/>
            <a:chOff x="0" y="0"/>
            <a:chExt cx="4800600" cy="40386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B814EEA-D5CB-4C04-A340-60805F1BC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000" y="0"/>
              <a:ext cx="1447800" cy="1219200"/>
            </a:xfrm>
            <a:prstGeom prst="ellipse">
              <a:avLst/>
            </a:prstGeom>
            <a:solidFill>
              <a:srgbClr val="DE53FF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46937CB-DF4C-441D-9C63-A042F74AC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0200" y="2819400"/>
              <a:ext cx="1447800" cy="1219200"/>
            </a:xfrm>
            <a:prstGeom prst="ellipse">
              <a:avLst/>
            </a:prstGeom>
            <a:solidFill>
              <a:srgbClr val="DE53FF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CB172FB-4076-4C10-83ED-BA5E1814DE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219200"/>
              <a:ext cx="4800600" cy="1600200"/>
            </a:xfrm>
            <a:prstGeom prst="rect">
              <a:avLst/>
            </a:prstGeom>
            <a:solidFill>
              <a:srgbClr val="00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65C0687-479F-4291-ABF6-E21829826688}"/>
                  </a:ext>
                </a:extLst>
              </p:cNvPr>
              <p:cNvSpPr/>
              <p:nvPr/>
            </p:nvSpPr>
            <p:spPr>
              <a:xfrm>
                <a:off x="5479891" y="2170260"/>
                <a:ext cx="1478729" cy="963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GB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28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8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65C0687-479F-4291-ABF6-E218298266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891" y="2170260"/>
                <a:ext cx="1478729" cy="9638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99B7D32-F9DE-4B4B-B992-E8840EE3003E}"/>
                  </a:ext>
                </a:extLst>
              </p:cNvPr>
              <p:cNvSpPr/>
              <p:nvPr/>
            </p:nvSpPr>
            <p:spPr>
              <a:xfrm>
                <a:off x="5541697" y="5306459"/>
                <a:ext cx="1478729" cy="963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GB" sz="28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28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8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99B7D32-F9DE-4B4B-B992-E8840EE300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697" y="5306459"/>
                <a:ext cx="1478729" cy="9638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0E4C558-9A9E-41CF-9DDA-70A7E8F5F9C3}"/>
                  </a:ext>
                </a:extLst>
              </p:cNvPr>
              <p:cNvSpPr/>
              <p:nvPr/>
            </p:nvSpPr>
            <p:spPr>
              <a:xfrm>
                <a:off x="4474051" y="3920651"/>
                <a:ext cx="4180910" cy="6749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8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m:rPr>
                          <m:nor/>
                        </m:rPr>
                        <a:rPr lang="en-US" sz="4800" b="0" i="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800" b="0" i="0" dirty="0" smtClean="0">
                          <a:solidFill>
                            <a:prstClr val="black"/>
                          </a:solidFill>
                        </a:rPr>
                        <m:t>x</m:t>
                      </m:r>
                      <m:r>
                        <a:rPr lang="en-US" sz="48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8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GB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3600" b="1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0E4C558-9A9E-41CF-9DDA-70A7E8F5F9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051" y="3920651"/>
                <a:ext cx="4180910" cy="6749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F9B40AB-D4A8-47B9-A9B5-6771CE2BC510}"/>
                  </a:ext>
                </a:extLst>
              </p:cNvPr>
              <p:cNvSpPr/>
              <p:nvPr/>
            </p:nvSpPr>
            <p:spPr>
              <a:xfrm>
                <a:off x="7478590" y="5142539"/>
                <a:ext cx="3911648" cy="1754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solidFill>
                      <a:prstClr val="black"/>
                    </a:solidFill>
                  </a:rPr>
                  <a:t>Surface Area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𝟒𝟒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F9B40AB-D4A8-47B9-A9B5-6771CE2BC5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8590" y="5142539"/>
                <a:ext cx="3911648" cy="1754326"/>
              </a:xfrm>
              <a:prstGeom prst="rect">
                <a:avLst/>
              </a:prstGeom>
              <a:blipFill>
                <a:blip r:embed="rId7"/>
                <a:stretch>
                  <a:fillRect l="-4836" t="-5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9F59C962-66CF-5D7C-A931-6D6AF8994469}"/>
              </a:ext>
            </a:extLst>
          </p:cNvPr>
          <p:cNvGrpSpPr/>
          <p:nvPr/>
        </p:nvGrpSpPr>
        <p:grpSpPr>
          <a:xfrm>
            <a:off x="374822" y="2885565"/>
            <a:ext cx="3518428" cy="3025990"/>
            <a:chOff x="974960" y="2408079"/>
            <a:chExt cx="3476871" cy="270685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E31E709-EBDF-FCDE-1C43-B7BD4C1F1F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19313"/>
            <a:stretch/>
          </p:blipFill>
          <p:spPr>
            <a:xfrm>
              <a:off x="974960" y="2408079"/>
              <a:ext cx="2316882" cy="2706859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73FEFE5-B4CB-C3BE-8AB0-04DDE8A98DF0}"/>
                </a:ext>
              </a:extLst>
            </p:cNvPr>
            <p:cNvCxnSpPr>
              <a:cxnSpLocks/>
            </p:cNvCxnSpPr>
            <p:nvPr/>
          </p:nvCxnSpPr>
          <p:spPr>
            <a:xfrm>
              <a:off x="1084171" y="2798618"/>
              <a:ext cx="206358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F8B076-FF4E-D02D-F72F-64F9034EFD12}"/>
                </a:ext>
              </a:extLst>
            </p:cNvPr>
            <p:cNvSpPr txBox="1"/>
            <p:nvPr/>
          </p:nvSpPr>
          <p:spPr>
            <a:xfrm>
              <a:off x="1762833" y="2416013"/>
              <a:ext cx="909802" cy="4129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/>
                <a:t>4 cm</a:t>
              </a:r>
              <a:endParaRPr lang="en-GB" sz="2400" dirty="0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73306E07-B136-2EF6-C669-A24DBD1AFA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47011" y="2887193"/>
              <a:ext cx="0" cy="1895396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4E02E9-1168-B327-A48F-ED162D170E14}"/>
                </a:ext>
              </a:extLst>
            </p:cNvPr>
            <p:cNvSpPr txBox="1"/>
            <p:nvPr/>
          </p:nvSpPr>
          <p:spPr>
            <a:xfrm>
              <a:off x="3447010" y="3601723"/>
              <a:ext cx="1004821" cy="4129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/>
                <a:t>9 cm</a:t>
              </a:r>
              <a:endParaRPr lang="en-GB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6373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FF86AF-276B-E35F-0C6C-2B6BC3A216E9}"/>
              </a:ext>
            </a:extLst>
          </p:cNvPr>
          <p:cNvSpPr txBox="1"/>
          <p:nvPr/>
        </p:nvSpPr>
        <p:spPr>
          <a:xfrm>
            <a:off x="1022465" y="1102821"/>
            <a:ext cx="1024682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/>
              <a:t>Skills Needed:</a:t>
            </a:r>
            <a:endParaRPr lang="en-GB" sz="13800" b="1" dirty="0"/>
          </a:p>
        </p:txBody>
      </p:sp>
    </p:spTree>
    <p:extLst>
      <p:ext uri="{BB962C8B-B14F-4D97-AF65-F5344CB8AC3E}">
        <p14:creationId xmlns:p14="http://schemas.microsoft.com/office/powerpoint/2010/main" val="3890007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E80836C-14A3-447B-96E5-DDFD392D981D}"/>
              </a:ext>
            </a:extLst>
          </p:cNvPr>
          <p:cNvSpPr/>
          <p:nvPr/>
        </p:nvSpPr>
        <p:spPr>
          <a:xfrm>
            <a:off x="637310" y="2597971"/>
            <a:ext cx="4039985" cy="3929149"/>
          </a:xfrm>
          <a:prstGeom prst="ellipse">
            <a:avLst/>
          </a:prstGeom>
          <a:solidFill>
            <a:srgbClr val="CC00FF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A1E495-F548-4CC8-82B7-7E8D458E35BB}"/>
                  </a:ext>
                </a:extLst>
              </p:cNvPr>
              <p:cNvSpPr txBox="1"/>
              <p:nvPr/>
            </p:nvSpPr>
            <p:spPr>
              <a:xfrm>
                <a:off x="293717" y="171797"/>
                <a:ext cx="11726487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200" b="1" dirty="0"/>
                  <a:t>What is the area of the circle?</a:t>
                </a:r>
              </a:p>
              <a:p>
                <a:pPr algn="ctr"/>
                <a:r>
                  <a:rPr lang="en-US" sz="6000" dirty="0"/>
                  <a:t>Give your answer in terms of </a:t>
                </a:r>
                <a14:m>
                  <m:oMath xmlns:m="http://schemas.openxmlformats.org/officeDocument/2006/math">
                    <m:r>
                      <a:rPr lang="en-GB" sz="6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6000" dirty="0"/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A1E495-F548-4CC8-82B7-7E8D458E3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17" y="171797"/>
                <a:ext cx="11726487" cy="2123658"/>
              </a:xfrm>
              <a:prstGeom prst="rect">
                <a:avLst/>
              </a:prstGeom>
              <a:blipFill>
                <a:blip r:embed="rId2"/>
                <a:stretch>
                  <a:fillRect l="-3898" t="-11175" r="-2027" b="-183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3A48555-0471-4961-B2E6-DFE2BFCAA233}"/>
              </a:ext>
            </a:extLst>
          </p:cNvPr>
          <p:cNvCxnSpPr>
            <a:cxnSpLocks/>
            <a:endCxn id="4" idx="7"/>
          </p:cNvCxnSpPr>
          <p:nvPr/>
        </p:nvCxnSpPr>
        <p:spPr>
          <a:xfrm flipV="1">
            <a:off x="2657302" y="3173382"/>
            <a:ext cx="1428351" cy="1452894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6AAFE8-904A-4951-9121-AB1BD01527F4}"/>
                  </a:ext>
                </a:extLst>
              </p:cNvPr>
              <p:cNvSpPr txBox="1"/>
              <p:nvPr/>
            </p:nvSpPr>
            <p:spPr>
              <a:xfrm>
                <a:off x="5541818" y="2726924"/>
                <a:ext cx="5829992" cy="3511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dirty="0">
                    <a:ea typeface="Cambria Math" panose="02040503050406030204" pitchFamily="18" charset="0"/>
                  </a:rPr>
                  <a:t>Area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GB" sz="72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72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7200" dirty="0"/>
              </a:p>
              <a:p>
                <a:r>
                  <a:rPr lang="en-GB" sz="72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Area</a:t>
                </a:r>
                <a:r>
                  <a:rPr lang="en-GB" sz="72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7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(3)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7200" dirty="0"/>
              </a:p>
              <a:p>
                <a:r>
                  <a:rPr lang="en-GB" sz="72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Area</a:t>
                </a:r>
                <a:r>
                  <a:rPr lang="en-GB" sz="72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7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</m:t>
                    </m:r>
                    <m:r>
                      <a:rPr lang="en-GB" sz="7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en-US" sz="7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6AAFE8-904A-4951-9121-AB1BD01527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818" y="2726924"/>
                <a:ext cx="5829992" cy="3511089"/>
              </a:xfrm>
              <a:prstGeom prst="rect">
                <a:avLst/>
              </a:prstGeom>
              <a:blipFill>
                <a:blip r:embed="rId3"/>
                <a:stretch>
                  <a:fillRect l="-7845" t="-6424" b="-107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A4998C31-FCFE-46B2-B152-C9701663C865}"/>
              </a:ext>
            </a:extLst>
          </p:cNvPr>
          <p:cNvSpPr txBox="1"/>
          <p:nvPr/>
        </p:nvSpPr>
        <p:spPr>
          <a:xfrm>
            <a:off x="2238895" y="3323949"/>
            <a:ext cx="1357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3cm</a:t>
            </a:r>
          </a:p>
        </p:txBody>
      </p:sp>
    </p:spTree>
    <p:extLst>
      <p:ext uri="{BB962C8B-B14F-4D97-AF65-F5344CB8AC3E}">
        <p14:creationId xmlns:p14="http://schemas.microsoft.com/office/powerpoint/2010/main" val="266105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E80836C-14A3-447B-96E5-DDFD392D981D}"/>
              </a:ext>
            </a:extLst>
          </p:cNvPr>
          <p:cNvSpPr/>
          <p:nvPr/>
        </p:nvSpPr>
        <p:spPr>
          <a:xfrm>
            <a:off x="637310" y="2597971"/>
            <a:ext cx="4039985" cy="3929149"/>
          </a:xfrm>
          <a:prstGeom prst="ellipse">
            <a:avLst/>
          </a:prstGeom>
          <a:solidFill>
            <a:srgbClr val="CC00FF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A1E495-F548-4CC8-82B7-7E8D458E35BB}"/>
                  </a:ext>
                </a:extLst>
              </p:cNvPr>
              <p:cNvSpPr txBox="1"/>
              <p:nvPr/>
            </p:nvSpPr>
            <p:spPr>
              <a:xfrm>
                <a:off x="293717" y="171797"/>
                <a:ext cx="11726487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200" b="1" dirty="0"/>
                  <a:t>What is the area of the circle?</a:t>
                </a:r>
              </a:p>
              <a:p>
                <a:pPr algn="ctr"/>
                <a:r>
                  <a:rPr lang="en-US" sz="6000" dirty="0"/>
                  <a:t>Give your answer in terms of </a:t>
                </a:r>
                <a14:m>
                  <m:oMath xmlns:m="http://schemas.openxmlformats.org/officeDocument/2006/math">
                    <m:r>
                      <a:rPr lang="en-GB" sz="6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6000" dirty="0"/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A1E495-F548-4CC8-82B7-7E8D458E3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17" y="171797"/>
                <a:ext cx="11726487" cy="2123658"/>
              </a:xfrm>
              <a:prstGeom prst="rect">
                <a:avLst/>
              </a:prstGeom>
              <a:blipFill>
                <a:blip r:embed="rId2"/>
                <a:stretch>
                  <a:fillRect l="-3898" t="-11175" r="-2027" b="-183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3A48555-0471-4961-B2E6-DFE2BFCAA233}"/>
              </a:ext>
            </a:extLst>
          </p:cNvPr>
          <p:cNvCxnSpPr>
            <a:cxnSpLocks/>
            <a:stCxn id="4" idx="3"/>
            <a:endCxn id="4" idx="7"/>
          </p:cNvCxnSpPr>
          <p:nvPr/>
        </p:nvCxnSpPr>
        <p:spPr>
          <a:xfrm flipV="1">
            <a:off x="1228952" y="3173382"/>
            <a:ext cx="2856701" cy="2778327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6AAFE8-904A-4951-9121-AB1BD01527F4}"/>
                  </a:ext>
                </a:extLst>
              </p:cNvPr>
              <p:cNvSpPr txBox="1"/>
              <p:nvPr/>
            </p:nvSpPr>
            <p:spPr>
              <a:xfrm>
                <a:off x="5541818" y="2726924"/>
                <a:ext cx="5829992" cy="3511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dirty="0">
                    <a:ea typeface="Cambria Math" panose="02040503050406030204" pitchFamily="18" charset="0"/>
                  </a:rPr>
                  <a:t>Area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GB" sz="72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72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7200" dirty="0"/>
              </a:p>
              <a:p>
                <a:r>
                  <a:rPr lang="en-GB" sz="72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Area</a:t>
                </a:r>
                <a:r>
                  <a:rPr lang="en-GB" sz="72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7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(6)</m:t>
                        </m:r>
                      </m:e>
                      <m:sup>
                        <m:r>
                          <a:rPr lang="en-GB" sz="7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7200" dirty="0"/>
              </a:p>
              <a:p>
                <a:r>
                  <a:rPr lang="en-GB" sz="72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Area</a:t>
                </a:r>
                <a:r>
                  <a:rPr lang="en-GB" sz="72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7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36</m:t>
                    </m:r>
                    <m:r>
                      <a:rPr lang="en-GB" sz="7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en-US" sz="7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6AAFE8-904A-4951-9121-AB1BD01527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818" y="2726924"/>
                <a:ext cx="5829992" cy="3511089"/>
              </a:xfrm>
              <a:prstGeom prst="rect">
                <a:avLst/>
              </a:prstGeom>
              <a:blipFill>
                <a:blip r:embed="rId3"/>
                <a:stretch>
                  <a:fillRect l="-7845" t="-6424" b="-107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A4998C31-FCFE-46B2-B152-C9701663C865}"/>
              </a:ext>
            </a:extLst>
          </p:cNvPr>
          <p:cNvSpPr txBox="1"/>
          <p:nvPr/>
        </p:nvSpPr>
        <p:spPr>
          <a:xfrm>
            <a:off x="1605849" y="3851487"/>
            <a:ext cx="1357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12m</a:t>
            </a:r>
          </a:p>
        </p:txBody>
      </p:sp>
    </p:spTree>
    <p:extLst>
      <p:ext uri="{BB962C8B-B14F-4D97-AF65-F5344CB8AC3E}">
        <p14:creationId xmlns:p14="http://schemas.microsoft.com/office/powerpoint/2010/main" val="121570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E80836C-14A3-447B-96E5-DDFD392D981D}"/>
              </a:ext>
            </a:extLst>
          </p:cNvPr>
          <p:cNvSpPr/>
          <p:nvPr/>
        </p:nvSpPr>
        <p:spPr>
          <a:xfrm>
            <a:off x="365761" y="2597971"/>
            <a:ext cx="4039985" cy="3929149"/>
          </a:xfrm>
          <a:prstGeom prst="ellipse">
            <a:avLst/>
          </a:prstGeom>
          <a:solidFill>
            <a:schemeClr val="accent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A1E495-F548-4CC8-82B7-7E8D458E35BB}"/>
                  </a:ext>
                </a:extLst>
              </p:cNvPr>
              <p:cNvSpPr txBox="1"/>
              <p:nvPr/>
            </p:nvSpPr>
            <p:spPr>
              <a:xfrm>
                <a:off x="293717" y="171797"/>
                <a:ext cx="11726487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200" b="1" dirty="0"/>
                  <a:t>What is the circumference?</a:t>
                </a:r>
              </a:p>
              <a:p>
                <a:pPr algn="ctr"/>
                <a:r>
                  <a:rPr lang="en-US" sz="6000" dirty="0"/>
                  <a:t>Give your answer in terms of </a:t>
                </a:r>
                <a14:m>
                  <m:oMath xmlns:m="http://schemas.openxmlformats.org/officeDocument/2006/math">
                    <m:r>
                      <a:rPr lang="en-GB" sz="6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6000" dirty="0"/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A1E495-F548-4CC8-82B7-7E8D458E3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17" y="171797"/>
                <a:ext cx="11726487" cy="2123658"/>
              </a:xfrm>
              <a:prstGeom prst="rect">
                <a:avLst/>
              </a:prstGeom>
              <a:blipFill>
                <a:blip r:embed="rId2"/>
                <a:stretch>
                  <a:fillRect t="-11175" b="-183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3A48555-0471-4961-B2E6-DFE2BFCAA233}"/>
              </a:ext>
            </a:extLst>
          </p:cNvPr>
          <p:cNvCxnSpPr>
            <a:cxnSpLocks/>
            <a:endCxn id="4" idx="7"/>
          </p:cNvCxnSpPr>
          <p:nvPr/>
        </p:nvCxnSpPr>
        <p:spPr>
          <a:xfrm flipV="1">
            <a:off x="2385753" y="3173382"/>
            <a:ext cx="1428351" cy="1452894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6AAFE8-904A-4951-9121-AB1BD01527F4}"/>
                  </a:ext>
                </a:extLst>
              </p:cNvPr>
              <p:cNvSpPr txBox="1"/>
              <p:nvPr/>
            </p:nvSpPr>
            <p:spPr>
              <a:xfrm>
                <a:off x="4824153" y="3323949"/>
                <a:ext cx="673885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ea typeface="Cambria Math" panose="02040503050406030204" pitchFamily="18" charset="0"/>
                  </a:rPr>
                  <a:t>Circumference = </a:t>
                </a:r>
                <a14:m>
                  <m:oMath xmlns:m="http://schemas.openxmlformats.org/officeDocument/2006/math">
                    <m:r>
                      <a:rPr lang="en-GB" sz="6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GB" sz="6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endParaRPr lang="en-US" sz="6000" dirty="0"/>
              </a:p>
              <a:p>
                <a:r>
                  <a:rPr lang="en-GB" sz="60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Area			     </a:t>
                </a:r>
                <a:r>
                  <a:rPr lang="en-GB" sz="6000" dirty="0">
                    <a:ea typeface="Cambria Math" panose="02040503050406030204" pitchFamily="18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GB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6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en-GB" sz="6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en-US" sz="6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66AAFE8-904A-4951-9121-AB1BD01527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153" y="3323949"/>
                <a:ext cx="6738850" cy="1938992"/>
              </a:xfrm>
              <a:prstGeom prst="rect">
                <a:avLst/>
              </a:prstGeom>
              <a:blipFill>
                <a:blip r:embed="rId3"/>
                <a:stretch>
                  <a:fillRect l="-5425" t="-9434" b="-204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A4998C31-FCFE-46B2-B152-C9701663C865}"/>
              </a:ext>
            </a:extLst>
          </p:cNvPr>
          <p:cNvSpPr txBox="1"/>
          <p:nvPr/>
        </p:nvSpPr>
        <p:spPr>
          <a:xfrm>
            <a:off x="1967346" y="3323949"/>
            <a:ext cx="1357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3cm</a:t>
            </a:r>
          </a:p>
        </p:txBody>
      </p:sp>
    </p:spTree>
    <p:extLst>
      <p:ext uri="{BB962C8B-B14F-4D97-AF65-F5344CB8AC3E}">
        <p14:creationId xmlns:p14="http://schemas.microsoft.com/office/powerpoint/2010/main" val="395756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E80836C-14A3-447B-96E5-DDFD392D981D}"/>
              </a:ext>
            </a:extLst>
          </p:cNvPr>
          <p:cNvSpPr/>
          <p:nvPr/>
        </p:nvSpPr>
        <p:spPr>
          <a:xfrm>
            <a:off x="637310" y="2597971"/>
            <a:ext cx="4039985" cy="3929149"/>
          </a:xfrm>
          <a:prstGeom prst="ellipse">
            <a:avLst/>
          </a:prstGeom>
          <a:solidFill>
            <a:schemeClr val="accent2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A1E495-F548-4CC8-82B7-7E8D458E35BB}"/>
                  </a:ext>
                </a:extLst>
              </p:cNvPr>
              <p:cNvSpPr txBox="1"/>
              <p:nvPr/>
            </p:nvSpPr>
            <p:spPr>
              <a:xfrm>
                <a:off x="293717" y="171797"/>
                <a:ext cx="11726487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200" b="1" dirty="0"/>
                  <a:t>What is the circumference?</a:t>
                </a:r>
              </a:p>
              <a:p>
                <a:pPr algn="ctr"/>
                <a:r>
                  <a:rPr lang="en-US" sz="6000" dirty="0"/>
                  <a:t>Give your answer in terms of </a:t>
                </a:r>
                <a14:m>
                  <m:oMath xmlns:m="http://schemas.openxmlformats.org/officeDocument/2006/math">
                    <m:r>
                      <a:rPr lang="en-GB" sz="6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6000" dirty="0"/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A1E495-F548-4CC8-82B7-7E8D458E3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17" y="171797"/>
                <a:ext cx="11726487" cy="2123658"/>
              </a:xfrm>
              <a:prstGeom prst="rect">
                <a:avLst/>
              </a:prstGeom>
              <a:blipFill>
                <a:blip r:embed="rId2"/>
                <a:stretch>
                  <a:fillRect t="-11175" b="-183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3A48555-0471-4961-B2E6-DFE2BFCAA233}"/>
              </a:ext>
            </a:extLst>
          </p:cNvPr>
          <p:cNvCxnSpPr>
            <a:cxnSpLocks/>
            <a:stCxn id="4" idx="3"/>
            <a:endCxn id="4" idx="7"/>
          </p:cNvCxnSpPr>
          <p:nvPr/>
        </p:nvCxnSpPr>
        <p:spPr>
          <a:xfrm flipV="1">
            <a:off x="1228952" y="3173382"/>
            <a:ext cx="2856701" cy="2778327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4998C31-FCFE-46B2-B152-C9701663C865}"/>
              </a:ext>
            </a:extLst>
          </p:cNvPr>
          <p:cNvSpPr txBox="1"/>
          <p:nvPr/>
        </p:nvSpPr>
        <p:spPr>
          <a:xfrm>
            <a:off x="1605849" y="3851487"/>
            <a:ext cx="1357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12m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CA4BE59-1F78-1B73-A4AF-9FB27434B1C1}"/>
                  </a:ext>
                </a:extLst>
              </p:cNvPr>
              <p:cNvSpPr txBox="1"/>
              <p:nvPr/>
            </p:nvSpPr>
            <p:spPr>
              <a:xfrm>
                <a:off x="4940532" y="3468037"/>
                <a:ext cx="686354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ea typeface="Cambria Math" panose="02040503050406030204" pitchFamily="18" charset="0"/>
                  </a:rPr>
                  <a:t>Circumference = </a:t>
                </a:r>
                <a14:m>
                  <m:oMath xmlns:m="http://schemas.openxmlformats.org/officeDocument/2006/math">
                    <m:r>
                      <a:rPr lang="en-GB" sz="6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GB" sz="6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sz="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endParaRPr lang="en-US" sz="6000" dirty="0"/>
              </a:p>
              <a:p>
                <a:r>
                  <a:rPr lang="en-GB" sz="60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Area			     </a:t>
                </a:r>
                <a:r>
                  <a:rPr lang="en-GB" sz="60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GB" sz="6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GB" sz="6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GB" sz="6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CA4BE59-1F78-1B73-A4AF-9FB27434B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532" y="3468037"/>
                <a:ext cx="6863542" cy="1938992"/>
              </a:xfrm>
              <a:prstGeom prst="rect">
                <a:avLst/>
              </a:prstGeom>
              <a:blipFill>
                <a:blip r:embed="rId3"/>
                <a:stretch>
                  <a:fillRect l="-5329" t="-9748" b="-204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870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CA1E495-F548-4CC8-82B7-7E8D458E35BB}"/>
              </a:ext>
            </a:extLst>
          </p:cNvPr>
          <p:cNvSpPr txBox="1"/>
          <p:nvPr/>
        </p:nvSpPr>
        <p:spPr>
          <a:xfrm>
            <a:off x="0" y="54340"/>
            <a:ext cx="1219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What is the volume </a:t>
            </a:r>
          </a:p>
          <a:p>
            <a:pPr algn="ctr"/>
            <a:r>
              <a:rPr lang="en-US" sz="7200" b="1" dirty="0"/>
              <a:t>of the prism?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6AAFE8-904A-4951-9121-AB1BD01527F4}"/>
              </a:ext>
            </a:extLst>
          </p:cNvPr>
          <p:cNvSpPr txBox="1"/>
          <p:nvPr/>
        </p:nvSpPr>
        <p:spPr>
          <a:xfrm>
            <a:off x="6507160" y="2878897"/>
            <a:ext cx="44583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ea typeface="Cambria Math" panose="02040503050406030204" pitchFamily="18" charset="0"/>
              </a:rPr>
              <a:t>Volume</a:t>
            </a:r>
            <a:endParaRPr lang="en-US" sz="7200" dirty="0"/>
          </a:p>
          <a:p>
            <a:r>
              <a:rPr lang="en-GB" sz="7200" dirty="0">
                <a:ea typeface="Cambria Math" panose="02040503050406030204" pitchFamily="18" charset="0"/>
              </a:rPr>
              <a:t>= 3 x 3 x 10</a:t>
            </a:r>
            <a:endParaRPr lang="en-US" sz="7200" dirty="0"/>
          </a:p>
          <a:p>
            <a:r>
              <a:rPr lang="en-GB" sz="7200" dirty="0">
                <a:ea typeface="Cambria Math" panose="02040503050406030204" pitchFamily="18" charset="0"/>
              </a:rPr>
              <a:t>= 90 m</a:t>
            </a:r>
            <a:r>
              <a:rPr lang="en-GB" sz="7200" baseline="30000" dirty="0">
                <a:ea typeface="Cambria Math" panose="02040503050406030204" pitchFamily="18" charset="0"/>
              </a:rPr>
              <a:t>3</a:t>
            </a:r>
            <a:endParaRPr lang="en-US" sz="7200" baseline="30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998C31-FCFE-46B2-B152-C9701663C865}"/>
              </a:ext>
            </a:extLst>
          </p:cNvPr>
          <p:cNvSpPr txBox="1"/>
          <p:nvPr/>
        </p:nvSpPr>
        <p:spPr>
          <a:xfrm>
            <a:off x="3704492" y="4812449"/>
            <a:ext cx="1661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10m</a:t>
            </a:r>
          </a:p>
        </p:txBody>
      </p:sp>
      <p:sp>
        <p:nvSpPr>
          <p:cNvPr id="2" name="Cube 1">
            <a:extLst>
              <a:ext uri="{FF2B5EF4-FFF2-40B4-BE49-F238E27FC236}">
                <a16:creationId xmlns:a16="http://schemas.microsoft.com/office/drawing/2014/main" id="{187861C7-D80A-4487-899D-ED4D95548FCF}"/>
              </a:ext>
            </a:extLst>
          </p:cNvPr>
          <p:cNvSpPr/>
          <p:nvPr/>
        </p:nvSpPr>
        <p:spPr>
          <a:xfrm>
            <a:off x="1115611" y="2447837"/>
            <a:ext cx="3505625" cy="3610813"/>
          </a:xfrm>
          <a:prstGeom prst="cube">
            <a:avLst>
              <a:gd name="adj" fmla="val 56274"/>
            </a:avLst>
          </a:prstGeom>
          <a:solidFill>
            <a:srgbClr val="33CC3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80B8F0-9CA3-42C6-A2D2-5D5512D70ACF}"/>
              </a:ext>
            </a:extLst>
          </p:cNvPr>
          <p:cNvSpPr txBox="1"/>
          <p:nvPr/>
        </p:nvSpPr>
        <p:spPr>
          <a:xfrm>
            <a:off x="1115610" y="5977722"/>
            <a:ext cx="15470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3m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2191EA-2E72-429E-BF28-7D2EE56D68E3}"/>
              </a:ext>
            </a:extLst>
          </p:cNvPr>
          <p:cNvSpPr txBox="1"/>
          <p:nvPr/>
        </p:nvSpPr>
        <p:spPr>
          <a:xfrm>
            <a:off x="170410" y="4957815"/>
            <a:ext cx="9452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3m</a:t>
            </a:r>
          </a:p>
        </p:txBody>
      </p:sp>
    </p:spTree>
    <p:extLst>
      <p:ext uri="{BB962C8B-B14F-4D97-AF65-F5344CB8AC3E}">
        <p14:creationId xmlns:p14="http://schemas.microsoft.com/office/powerpoint/2010/main" val="232736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FF86AF-276B-E35F-0C6C-2B6BC3A216E9}"/>
              </a:ext>
            </a:extLst>
          </p:cNvPr>
          <p:cNvSpPr txBox="1"/>
          <p:nvPr/>
        </p:nvSpPr>
        <p:spPr>
          <a:xfrm>
            <a:off x="972589" y="105294"/>
            <a:ext cx="10246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/>
              <a:t>Prism or Not?</a:t>
            </a:r>
            <a:endParaRPr lang="en-GB" sz="13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B9DFF9-16E7-B4F2-27B7-432FF9FF6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790" y="2443445"/>
            <a:ext cx="3618417" cy="418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687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56163" y="-44285"/>
            <a:ext cx="110796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would you work out </a:t>
            </a:r>
          </a:p>
          <a:p>
            <a:pPr algn="ctr"/>
            <a:r>
              <a:rPr lang="en-GB" sz="6000" dirty="0"/>
              <a:t>the amount of paint the tin holds?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/>
          <a:srcRect l="15598"/>
          <a:stretch/>
        </p:blipFill>
        <p:spPr>
          <a:xfrm>
            <a:off x="6516428" y="2122813"/>
            <a:ext cx="2411788" cy="2857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00545" y="5345729"/>
                <a:ext cx="10033462" cy="135126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8000" b="1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Volume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r>
                          <a:rPr lang="en-GB" sz="8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GB" sz="8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000" b="1" dirty="0">
                    <a:solidFill>
                      <a:schemeClr val="bg1"/>
                    </a:solidFill>
                  </a:rPr>
                  <a:t> x height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45" y="5345729"/>
                <a:ext cx="10033462" cy="1351267"/>
              </a:xfrm>
              <a:prstGeom prst="rect">
                <a:avLst/>
              </a:prstGeom>
              <a:blipFill>
                <a:blip r:embed="rId3"/>
                <a:stretch>
                  <a:fillRect l="-3645" t="-16667" r="-5772" b="-414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5999" y="2032016"/>
            <a:ext cx="3224763" cy="30390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831C72-190B-6583-E174-EAFB7E6B96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4019" y="4178634"/>
            <a:ext cx="418214" cy="48387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02AF9DF-E89C-7D0A-400D-FB6BD4EEE722}"/>
                  </a:ext>
                </a:extLst>
              </p14:cNvPr>
              <p14:cNvContentPartPr/>
              <p14:nvPr/>
            </p14:nvContentPartPr>
            <p14:xfrm>
              <a:off x="5223960" y="2724120"/>
              <a:ext cx="1999800" cy="40813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02AF9DF-E89C-7D0A-400D-FB6BD4EEE72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14600" y="2714760"/>
                <a:ext cx="2018520" cy="410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6810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355</Words>
  <Application>Microsoft Office PowerPoint</Application>
  <PresentationFormat>Widescreen</PresentationFormat>
  <Paragraphs>87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32</cp:revision>
  <dcterms:created xsi:type="dcterms:W3CDTF">2015-12-13T06:05:46Z</dcterms:created>
  <dcterms:modified xsi:type="dcterms:W3CDTF">2026-03-24T10:04:54Z</dcterms:modified>
</cp:coreProperties>
</file>