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7" r:id="rId3"/>
    <p:sldMasterId id="2147483669" r:id="rId4"/>
    <p:sldMasterId id="2147483671" r:id="rId5"/>
    <p:sldMasterId id="2147483674" r:id="rId6"/>
    <p:sldMasterId id="2147483676" r:id="rId7"/>
    <p:sldMasterId id="2147483776" r:id="rId8"/>
  </p:sldMasterIdLst>
  <p:notesMasterIdLst>
    <p:notesMasterId r:id="rId18"/>
  </p:notesMasterIdLst>
  <p:sldIdLst>
    <p:sldId id="284" r:id="rId9"/>
    <p:sldId id="282" r:id="rId10"/>
    <p:sldId id="269" r:id="rId11"/>
    <p:sldId id="276" r:id="rId12"/>
    <p:sldId id="277" r:id="rId13"/>
    <p:sldId id="278" r:id="rId14"/>
    <p:sldId id="283" r:id="rId15"/>
    <p:sldId id="279" r:id="rId16"/>
    <p:sldId id="28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2CEE131-B48F-4C36-BE3E-FB48C63E3EE4}"/>
    <pc:docChg chg="modSld">
      <pc:chgData name="Stewart Gale" userId="3647ddd2-6040-41ae-a96d-232c23482af8" providerId="ADAL" clId="{C2CEE131-B48F-4C36-BE3E-FB48C63E3EE4}" dt="2023-06-19T08:21:49.330" v="3" actId="20577"/>
      <pc:docMkLst>
        <pc:docMk/>
      </pc:docMkLst>
      <pc:sldChg chg="modSp mod">
        <pc:chgData name="Stewart Gale" userId="3647ddd2-6040-41ae-a96d-232c23482af8" providerId="ADAL" clId="{C2CEE131-B48F-4C36-BE3E-FB48C63E3EE4}" dt="2023-06-19T08:21:49.330" v="3" actId="20577"/>
        <pc:sldMkLst>
          <pc:docMk/>
          <pc:sldMk cId="1998159068" sldId="284"/>
        </pc:sldMkLst>
        <pc:spChg chg="mod">
          <ac:chgData name="Stewart Gale" userId="3647ddd2-6040-41ae-a96d-232c23482af8" providerId="ADAL" clId="{C2CEE131-B48F-4C36-BE3E-FB48C63E3EE4}" dt="2023-06-19T08:21:49.330" v="3" actId="20577"/>
          <ac:spMkLst>
            <pc:docMk/>
            <pc:sldMk cId="1998159068" sldId="284"/>
            <ac:spMk id="4" creationId="{48D6E251-A597-4791-923C-126A919607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507A1-9D32-47F4-B72F-A1833F17652E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BD43A-819A-4E89-808E-4DF5E3BA2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7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BD43A-819A-4E89-808E-4DF5E3BA21F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18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44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1A89889-A4EE-4A78-ACE1-6B17039821A6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AE502E4C-6151-421B-A07B-5F916990C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38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163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/>
          <a:lstStyle/>
          <a:p>
            <a:fld id="{9A0A4B29-A39E-404A-B085-B6BBE3D23973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3" y="6356357"/>
            <a:ext cx="2743200" cy="365125"/>
          </a:xfrm>
          <a:prstGeom prst="rect">
            <a:avLst/>
          </a:prstGeom>
        </p:spPr>
        <p:txBody>
          <a:bodyPr/>
          <a:lstStyle/>
          <a:p>
            <a:fld id="{BB713FA1-A864-4643-B24E-B19F320E8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626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600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AC2CC-7412-4689-AA0E-7139E95116F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6E28-ACA0-4B72-9BAD-CDB65E2C3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921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001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841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26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153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3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fld id="{3D3AC2CC-7412-4689-AA0E-7139E95116F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fld id="{8ACD6E28-ACA0-4B72-9BAD-CDB65E2C3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915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7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314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406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74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646238"/>
            <a:ext cx="10769600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4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D3AC2CC-7412-4689-AA0E-7139E95116FC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8ACD6E28-ACA0-4B72-9BAD-CDB65E2C3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31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60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7B0FF4A-8292-4E17-8E4D-485217C3902A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1435DBD-1449-4C12-89F7-2B553149A0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48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9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174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91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8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8" name="AutoShape 9"/>
          <p:cNvSpPr>
            <a:spLocks noChangeArrowheads="1"/>
          </p:cNvSpPr>
          <p:nvPr/>
        </p:nvSpPr>
        <p:spPr bwMode="auto">
          <a:xfrm>
            <a:off x="3503084" y="908059"/>
            <a:ext cx="8449733" cy="45370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29" name="AutoShape 9"/>
          <p:cNvSpPr>
            <a:spLocks noChangeArrowheads="1"/>
          </p:cNvSpPr>
          <p:nvPr/>
        </p:nvSpPr>
        <p:spPr bwMode="auto">
          <a:xfrm>
            <a:off x="239184" y="1052513"/>
            <a:ext cx="3073400" cy="396081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0" name="AutoShape 9"/>
          <p:cNvSpPr>
            <a:spLocks noChangeArrowheads="1"/>
          </p:cNvSpPr>
          <p:nvPr/>
        </p:nvSpPr>
        <p:spPr bwMode="auto">
          <a:xfrm>
            <a:off x="239189" y="5157788"/>
            <a:ext cx="2017183" cy="15113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1" name="AutoShape 9"/>
          <p:cNvSpPr>
            <a:spLocks noChangeArrowheads="1"/>
          </p:cNvSpPr>
          <p:nvPr/>
        </p:nvSpPr>
        <p:spPr bwMode="auto">
          <a:xfrm>
            <a:off x="2446871" y="5589588"/>
            <a:ext cx="9505951" cy="10795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2" name="AutoShape 9"/>
          <p:cNvSpPr>
            <a:spLocks noChangeArrowheads="1"/>
          </p:cNvSpPr>
          <p:nvPr/>
        </p:nvSpPr>
        <p:spPr bwMode="auto">
          <a:xfrm>
            <a:off x="3600455" y="188913"/>
            <a:ext cx="8352367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3600455" y="260350"/>
            <a:ext cx="83523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E9EB3187-CCA7-4D3C-BD2C-5B95B401A7AE}" type="datetime2">
              <a:rPr lang="en-GB" sz="2000" smtClean="0">
                <a:latin typeface="Comic Sans MS" pitchFamily="66" charset="0"/>
              </a:rPr>
              <a:pPr algn="ctr" eaLnBrk="1" hangingPunct="1">
                <a:defRPr/>
              </a:pPr>
              <a:t>Monday, 19 June 2023</a:t>
            </a:fld>
            <a:endParaRPr lang="en-GB" sz="2000">
              <a:latin typeface="Comic Sans MS" pitchFamily="66" charset="0"/>
            </a:endParaRPr>
          </a:p>
        </p:txBody>
      </p:sp>
      <p:sp>
        <p:nvSpPr>
          <p:cNvPr id="1034" name="TextBox 10"/>
          <p:cNvSpPr txBox="1">
            <a:spLocks noChangeArrowheads="1"/>
          </p:cNvSpPr>
          <p:nvPr/>
        </p:nvSpPr>
        <p:spPr bwMode="auto">
          <a:xfrm>
            <a:off x="2544238" y="5589597"/>
            <a:ext cx="931333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 dirty="0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 dirty="0">
                <a:latin typeface="Comic Sans MS" pitchFamily="66" charset="0"/>
              </a:rPr>
              <a:t>Rearrange, formula(e), subject, variable, add, subtract, multiply,</a:t>
            </a:r>
            <a:r>
              <a:rPr lang="en-GB" sz="2000" baseline="0" dirty="0">
                <a:latin typeface="Comic Sans MS" pitchFamily="66" charset="0"/>
              </a:rPr>
              <a:t> divide, factorise, expand, square, root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1035" name="TextBox 12"/>
          <p:cNvSpPr txBox="1">
            <a:spLocks noChangeArrowheads="1"/>
          </p:cNvSpPr>
          <p:nvPr/>
        </p:nvSpPr>
        <p:spPr bwMode="auto">
          <a:xfrm>
            <a:off x="334433" y="1052513"/>
            <a:ext cx="28807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r>
              <a:rPr lang="en-GB" sz="2000" u="sng">
                <a:latin typeface="Comic Sans MS" pitchFamily="66" charset="0"/>
              </a:rPr>
              <a:t>Objectives:</a:t>
            </a:r>
          </a:p>
        </p:txBody>
      </p:sp>
      <p:pic>
        <p:nvPicPr>
          <p:cNvPr id="1036" name="Picture 17" descr="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4" b="32704"/>
          <a:stretch>
            <a:fillRect/>
          </a:stretch>
        </p:blipFill>
        <p:spPr bwMode="auto">
          <a:xfrm>
            <a:off x="239184" y="188913"/>
            <a:ext cx="3215216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TextBox 1"/>
          <p:cNvSpPr txBox="1">
            <a:spLocks noChangeArrowheads="1"/>
          </p:cNvSpPr>
          <p:nvPr/>
        </p:nvSpPr>
        <p:spPr bwMode="auto">
          <a:xfrm>
            <a:off x="334433" y="1700213"/>
            <a:ext cx="2880784" cy="738664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400" dirty="0">
                <a:latin typeface="Comic Sans MS" pitchFamily="66" charset="0"/>
              </a:rPr>
              <a:t>Students will be able to rearranging</a:t>
            </a:r>
            <a:r>
              <a:rPr lang="en-GB" sz="1400" baseline="0" dirty="0">
                <a:latin typeface="Comic Sans MS" pitchFamily="66" charset="0"/>
              </a:rPr>
              <a:t> formulae with one step</a:t>
            </a:r>
            <a:r>
              <a:rPr lang="en-GB" sz="1400" dirty="0">
                <a:latin typeface="Comic Sans MS" pitchFamily="66" charset="0"/>
              </a:rPr>
              <a:t>.</a:t>
            </a:r>
          </a:p>
        </p:txBody>
      </p:sp>
      <p:sp>
        <p:nvSpPr>
          <p:cNvPr id="1038" name="TextBox 17"/>
          <p:cNvSpPr txBox="1">
            <a:spLocks noChangeArrowheads="1"/>
          </p:cNvSpPr>
          <p:nvPr/>
        </p:nvSpPr>
        <p:spPr bwMode="auto">
          <a:xfrm>
            <a:off x="334438" y="2509699"/>
            <a:ext cx="2880783" cy="738664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400" dirty="0">
                <a:latin typeface="Comic Sans MS" pitchFamily="66" charset="0"/>
              </a:rPr>
              <a:t>Students will be able to rearrange formulae with multiple steps.</a:t>
            </a:r>
          </a:p>
        </p:txBody>
      </p:sp>
      <p:sp>
        <p:nvSpPr>
          <p:cNvPr id="1039" name="TextBox 18"/>
          <p:cNvSpPr txBox="1">
            <a:spLocks noChangeArrowheads="1"/>
          </p:cNvSpPr>
          <p:nvPr/>
        </p:nvSpPr>
        <p:spPr bwMode="auto">
          <a:xfrm>
            <a:off x="334433" y="3360738"/>
            <a:ext cx="2880784" cy="738664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400" dirty="0">
                <a:latin typeface="Comic Sans MS" pitchFamily="66" charset="0"/>
              </a:rPr>
              <a:t>Students will be able to rearrange formulae that involve</a:t>
            </a:r>
            <a:r>
              <a:rPr lang="en-GB" sz="1400" baseline="0" dirty="0">
                <a:latin typeface="Comic Sans MS" pitchFamily="66" charset="0"/>
              </a:rPr>
              <a:t> factorising</a:t>
            </a:r>
            <a:r>
              <a:rPr lang="en-GB" sz="1400" dirty="0">
                <a:latin typeface="Comic Sans MS" pitchFamily="66" charset="0"/>
              </a:rPr>
              <a:t>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 userDrawn="1"/>
        </p:nvSpPr>
        <p:spPr bwMode="auto">
          <a:xfrm>
            <a:off x="109440" y="887104"/>
            <a:ext cx="11955181" cy="5782256"/>
          </a:xfrm>
          <a:prstGeom prst="roundRect">
            <a:avLst>
              <a:gd name="adj" fmla="val 3303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" y="82090"/>
            <a:ext cx="2197032" cy="69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AutoShape 9"/>
          <p:cNvSpPr>
            <a:spLocks noChangeArrowheads="1"/>
          </p:cNvSpPr>
          <p:nvPr userDrawn="1"/>
        </p:nvSpPr>
        <p:spPr bwMode="auto">
          <a:xfrm>
            <a:off x="2429303" y="82090"/>
            <a:ext cx="4517408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" name="TextBox 9"/>
          <p:cNvSpPr txBox="1"/>
          <p:nvPr userDrawn="1"/>
        </p:nvSpPr>
        <p:spPr>
          <a:xfrm>
            <a:off x="2429304" y="229824"/>
            <a:ext cx="451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E597932-8B38-4BFA-9C8A-C8CCE191D44B}" type="datetime2">
              <a:rPr lang="en-GB" sz="2000" smtClean="0">
                <a:latin typeface="Comic Sans MS" pitchFamily="66" charset="0"/>
              </a:rPr>
              <a:pPr algn="ctr"/>
              <a:t>Monday, 19 June 2023</a:t>
            </a:fld>
            <a:endParaRPr lang="en-GB" sz="2000" dirty="0">
              <a:latin typeface="Comic Sans MS" pitchFamily="66" charset="0"/>
            </a:endParaRPr>
          </a:p>
        </p:txBody>
      </p:sp>
      <p:sp>
        <p:nvSpPr>
          <p:cNvPr id="11" name="AutoShape 9"/>
          <p:cNvSpPr>
            <a:spLocks noChangeArrowheads="1"/>
          </p:cNvSpPr>
          <p:nvPr userDrawn="1"/>
        </p:nvSpPr>
        <p:spPr bwMode="auto">
          <a:xfrm>
            <a:off x="7069542" y="82090"/>
            <a:ext cx="4995081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328849" y="229824"/>
            <a:ext cx="468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Rearranging</a:t>
            </a:r>
            <a:r>
              <a:rPr lang="en-GB" sz="2000" baseline="0" dirty="0">
                <a:latin typeface="Comic Sans MS" pitchFamily="66" charset="0"/>
              </a:rPr>
              <a:t> Formulae</a:t>
            </a:r>
            <a:endParaRPr lang="en-GB" sz="2000" dirty="0">
              <a:latin typeface="Comic Sans MS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0" y="82550"/>
            <a:ext cx="320251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84" y="225425"/>
            <a:ext cx="3028949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9"/>
          <p:cNvSpPr>
            <a:spLocks noChangeArrowheads="1"/>
          </p:cNvSpPr>
          <p:nvPr/>
        </p:nvSpPr>
        <p:spPr bwMode="auto">
          <a:xfrm>
            <a:off x="239189" y="1052519"/>
            <a:ext cx="11713633" cy="56165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3078" name="AutoShape 9"/>
          <p:cNvSpPr>
            <a:spLocks noChangeArrowheads="1"/>
          </p:cNvSpPr>
          <p:nvPr/>
        </p:nvSpPr>
        <p:spPr bwMode="auto">
          <a:xfrm>
            <a:off x="3600453" y="188913"/>
            <a:ext cx="5183716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3079" name="TextBox 13"/>
          <p:cNvSpPr txBox="1">
            <a:spLocks noChangeArrowheads="1"/>
          </p:cNvSpPr>
          <p:nvPr/>
        </p:nvSpPr>
        <p:spPr bwMode="auto">
          <a:xfrm>
            <a:off x="3600453" y="260350"/>
            <a:ext cx="51837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C6D0AA0F-A71B-4FC9-B089-33DC467C33AE}" type="datetime2">
              <a:rPr lang="en-GB" sz="2000" smtClean="0"/>
              <a:pPr algn="ctr" eaLnBrk="1" hangingPunct="1">
                <a:defRPr/>
              </a:pPr>
              <a:t>Monday, 19 June 2023</a:t>
            </a:fld>
            <a:endParaRPr lang="en-GB" sz="2000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5" y="1052513"/>
            <a:ext cx="1536700" cy="187166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5" y="2924175"/>
            <a:ext cx="1536700" cy="187325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3082" name="Rectangle 9"/>
          <p:cNvSpPr>
            <a:spLocks noChangeArrowheads="1"/>
          </p:cNvSpPr>
          <p:nvPr/>
        </p:nvSpPr>
        <p:spPr bwMode="auto">
          <a:xfrm>
            <a:off x="5" y="4797434"/>
            <a:ext cx="1536700" cy="1871663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18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sldNum="0" hdr="0" ftr="0"/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84" y="225425"/>
            <a:ext cx="3028949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AutoShape 9"/>
          <p:cNvSpPr>
            <a:spLocks noChangeArrowheads="1"/>
          </p:cNvSpPr>
          <p:nvPr/>
        </p:nvSpPr>
        <p:spPr bwMode="auto">
          <a:xfrm>
            <a:off x="3503084" y="908059"/>
            <a:ext cx="8449733" cy="45370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1" name="AutoShape 9"/>
          <p:cNvSpPr>
            <a:spLocks noChangeArrowheads="1"/>
          </p:cNvSpPr>
          <p:nvPr/>
        </p:nvSpPr>
        <p:spPr bwMode="auto">
          <a:xfrm>
            <a:off x="239184" y="1052513"/>
            <a:ext cx="3073400" cy="396081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2" name="AutoShape 9"/>
          <p:cNvSpPr>
            <a:spLocks noChangeArrowheads="1"/>
          </p:cNvSpPr>
          <p:nvPr/>
        </p:nvSpPr>
        <p:spPr bwMode="auto">
          <a:xfrm>
            <a:off x="239189" y="5157788"/>
            <a:ext cx="2017183" cy="15113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3" name="AutoShape 9"/>
          <p:cNvSpPr>
            <a:spLocks noChangeArrowheads="1"/>
          </p:cNvSpPr>
          <p:nvPr/>
        </p:nvSpPr>
        <p:spPr bwMode="auto">
          <a:xfrm>
            <a:off x="2446871" y="5589588"/>
            <a:ext cx="9505951" cy="10795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4" name="AutoShape 9"/>
          <p:cNvSpPr>
            <a:spLocks noChangeArrowheads="1"/>
          </p:cNvSpPr>
          <p:nvPr/>
        </p:nvSpPr>
        <p:spPr bwMode="auto">
          <a:xfrm>
            <a:off x="3600453" y="188913"/>
            <a:ext cx="5183716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5" name="TextBox 13"/>
          <p:cNvSpPr txBox="1">
            <a:spLocks noChangeArrowheads="1"/>
          </p:cNvSpPr>
          <p:nvPr/>
        </p:nvSpPr>
        <p:spPr bwMode="auto">
          <a:xfrm>
            <a:off x="3600453" y="260350"/>
            <a:ext cx="51837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4B2D48E5-96F2-4E3B-8F5D-9256A38504B3}" type="datetime2">
              <a:rPr lang="en-GB" sz="2000" smtClean="0">
                <a:latin typeface="Comic Sans MS" pitchFamily="66" charset="0"/>
              </a:rPr>
              <a:pPr algn="ctr" eaLnBrk="1" hangingPunct="1">
                <a:defRPr/>
              </a:pPr>
              <a:t>Monday, 19 June 2023</a:t>
            </a:fld>
            <a:endParaRPr lang="en-GB" sz="2000">
              <a:latin typeface="Comic Sans MS" pitchFamily="66" charset="0"/>
            </a:endParaRPr>
          </a:p>
        </p:txBody>
      </p:sp>
      <p:sp>
        <p:nvSpPr>
          <p:cNvPr id="4106" name="TextBox 12"/>
          <p:cNvSpPr txBox="1">
            <a:spLocks noChangeArrowheads="1"/>
          </p:cNvSpPr>
          <p:nvPr/>
        </p:nvSpPr>
        <p:spPr bwMode="auto">
          <a:xfrm>
            <a:off x="334433" y="1052513"/>
            <a:ext cx="28807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r>
              <a:rPr lang="en-GB" sz="2000" u="sng">
                <a:latin typeface="Comic Sans MS" pitchFamily="66" charset="0"/>
              </a:rPr>
              <a:t>Objectives:</a:t>
            </a:r>
          </a:p>
        </p:txBody>
      </p:sp>
      <p:pic>
        <p:nvPicPr>
          <p:cNvPr id="4107" name="Picture 17" descr="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4" b="32704"/>
          <a:stretch>
            <a:fillRect/>
          </a:stretch>
        </p:blipFill>
        <p:spPr bwMode="auto">
          <a:xfrm>
            <a:off x="239184" y="188913"/>
            <a:ext cx="3215216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Isosceles Triangle 18"/>
          <p:cNvSpPr/>
          <p:nvPr/>
        </p:nvSpPr>
        <p:spPr bwMode="auto">
          <a:xfrm>
            <a:off x="4464053" y="1125538"/>
            <a:ext cx="6235700" cy="4032250"/>
          </a:xfrm>
          <a:prstGeom prst="triangl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GB" sz="1800">
              <a:solidFill>
                <a:schemeClr val="bg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5422905" y="3933825"/>
            <a:ext cx="4322233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auto">
          <a:xfrm>
            <a:off x="6479117" y="2565400"/>
            <a:ext cx="22098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>
            <a:off x="7535333" y="2565409"/>
            <a:ext cx="0" cy="1368425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>
            <a:off x="6671733" y="3933834"/>
            <a:ext cx="0" cy="1223963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8401051" y="3933834"/>
            <a:ext cx="0" cy="1223963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15517" y="4365625"/>
            <a:ext cx="4129616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1800" dirty="0">
                <a:latin typeface="Comic Sans MS" pitchFamily="66" charset="0"/>
              </a:rPr>
              <a:t>3 things you knew already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9118" y="2997209"/>
            <a:ext cx="2112433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1800" dirty="0">
                <a:latin typeface="Comic Sans MS" pitchFamily="66" charset="0"/>
              </a:rPr>
              <a:t>2 things you learnt today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9118" y="1412879"/>
            <a:ext cx="21124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1800" dirty="0">
                <a:latin typeface="Comic Sans MS" pitchFamily="66" charset="0"/>
              </a:rPr>
              <a:t>1 question about today’s topic</a:t>
            </a:r>
          </a:p>
        </p:txBody>
      </p:sp>
      <p:sp>
        <p:nvSpPr>
          <p:cNvPr id="4117" name="TextBox 27"/>
          <p:cNvSpPr txBox="1">
            <a:spLocks noChangeArrowheads="1"/>
          </p:cNvSpPr>
          <p:nvPr/>
        </p:nvSpPr>
        <p:spPr bwMode="auto">
          <a:xfrm>
            <a:off x="2544238" y="5589589"/>
            <a:ext cx="93133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>
                <a:latin typeface="Comic Sans MS" pitchFamily="66" charset="0"/>
              </a:rPr>
              <a:t>Trigonometry, SOHCAHTOA, Theta </a:t>
            </a:r>
            <a:r>
              <a:rPr lang="el-GR" sz="2000">
                <a:latin typeface="Comic Sans MS" pitchFamily="66" charset="0"/>
              </a:rPr>
              <a:t>Θ</a:t>
            </a:r>
            <a:r>
              <a:rPr lang="en-GB" sz="2000">
                <a:latin typeface="Comic Sans MS" pitchFamily="66" charset="0"/>
              </a:rPr>
              <a:t>, Hypotenuse, adjacent, opposite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433" y="1484314"/>
            <a:ext cx="2880784" cy="7386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0000"/>
                </a:solidFill>
              </a:rPr>
              <a:t>All...students will be able to recall SOHCAHTOA, label sides correctly and choose a formula.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4433" y="2565401"/>
            <a:ext cx="2880784" cy="73866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C000"/>
                </a:solidFill>
              </a:rPr>
              <a:t>Most...students will be able to use a triangle rule to find the correct equation form.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433" y="3644901"/>
            <a:ext cx="2880784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00B050"/>
                </a:solidFill>
              </a:rPr>
              <a:t>Some...students will be able to apply trigonometry to questions in context.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sldNum="0" hdr="0" ftr="0"/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84" y="225425"/>
            <a:ext cx="3028949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AutoShape 9"/>
          <p:cNvSpPr>
            <a:spLocks noChangeArrowheads="1"/>
          </p:cNvSpPr>
          <p:nvPr/>
        </p:nvSpPr>
        <p:spPr bwMode="auto">
          <a:xfrm>
            <a:off x="3503084" y="908059"/>
            <a:ext cx="8449733" cy="45370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5" name="AutoShape 9"/>
          <p:cNvSpPr>
            <a:spLocks noChangeArrowheads="1"/>
          </p:cNvSpPr>
          <p:nvPr/>
        </p:nvSpPr>
        <p:spPr bwMode="auto">
          <a:xfrm>
            <a:off x="239184" y="1052513"/>
            <a:ext cx="3073400" cy="396081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6" name="AutoShape 9"/>
          <p:cNvSpPr>
            <a:spLocks noChangeArrowheads="1"/>
          </p:cNvSpPr>
          <p:nvPr/>
        </p:nvSpPr>
        <p:spPr bwMode="auto">
          <a:xfrm>
            <a:off x="239189" y="5157788"/>
            <a:ext cx="2017183" cy="15113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2446871" y="5589588"/>
            <a:ext cx="9505951" cy="10795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8" name="AutoShape 9"/>
          <p:cNvSpPr>
            <a:spLocks noChangeArrowheads="1"/>
          </p:cNvSpPr>
          <p:nvPr/>
        </p:nvSpPr>
        <p:spPr bwMode="auto">
          <a:xfrm>
            <a:off x="3600453" y="188913"/>
            <a:ext cx="5183716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9" name="TextBox 13"/>
          <p:cNvSpPr txBox="1">
            <a:spLocks noChangeArrowheads="1"/>
          </p:cNvSpPr>
          <p:nvPr/>
        </p:nvSpPr>
        <p:spPr bwMode="auto">
          <a:xfrm>
            <a:off x="3600453" y="260350"/>
            <a:ext cx="51837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9F0CBE2F-C2BE-485C-8A4B-FB81EAB669A7}" type="datetime2">
              <a:rPr lang="en-GB" sz="2000" smtClean="0">
                <a:latin typeface="Comic Sans MS" pitchFamily="66" charset="0"/>
              </a:rPr>
              <a:pPr algn="ctr" eaLnBrk="1" hangingPunct="1">
                <a:defRPr/>
              </a:pPr>
              <a:t>Monday, 19 June 2023</a:t>
            </a:fld>
            <a:endParaRPr lang="en-GB" sz="2000">
              <a:latin typeface="Comic Sans MS" pitchFamily="66" charset="0"/>
            </a:endParaRPr>
          </a:p>
        </p:txBody>
      </p:sp>
      <p:sp>
        <p:nvSpPr>
          <p:cNvPr id="5130" name="TextBox 12"/>
          <p:cNvSpPr txBox="1">
            <a:spLocks noChangeArrowheads="1"/>
          </p:cNvSpPr>
          <p:nvPr/>
        </p:nvSpPr>
        <p:spPr bwMode="auto">
          <a:xfrm>
            <a:off x="334433" y="1052513"/>
            <a:ext cx="28807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r>
              <a:rPr lang="en-GB" sz="2000" u="sng">
                <a:latin typeface="Comic Sans MS" pitchFamily="66" charset="0"/>
              </a:rPr>
              <a:t>Objectives:</a:t>
            </a:r>
          </a:p>
        </p:txBody>
      </p:sp>
      <p:pic>
        <p:nvPicPr>
          <p:cNvPr id="5131" name="Picture 17" descr="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4" b="32704"/>
          <a:stretch>
            <a:fillRect/>
          </a:stretch>
        </p:blipFill>
        <p:spPr bwMode="auto">
          <a:xfrm>
            <a:off x="239184" y="188913"/>
            <a:ext cx="3215216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084" y="908059"/>
            <a:ext cx="17526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Box 18"/>
          <p:cNvSpPr txBox="1">
            <a:spLocks noChangeArrowheads="1"/>
          </p:cNvSpPr>
          <p:nvPr/>
        </p:nvSpPr>
        <p:spPr bwMode="auto">
          <a:xfrm>
            <a:off x="2544238" y="5589589"/>
            <a:ext cx="93133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>
                <a:latin typeface="Comic Sans MS" pitchFamily="66" charset="0"/>
              </a:rPr>
              <a:t>Trigonometry, SOHCAHTOA, Theta </a:t>
            </a:r>
            <a:r>
              <a:rPr lang="el-GR" sz="2000">
                <a:latin typeface="Comic Sans MS" pitchFamily="66" charset="0"/>
              </a:rPr>
              <a:t>Θ</a:t>
            </a:r>
            <a:r>
              <a:rPr lang="en-GB" sz="2000">
                <a:latin typeface="Comic Sans MS" pitchFamily="66" charset="0"/>
              </a:rPr>
              <a:t>, Hypotenuse, adjacent, opposite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4433" y="1484314"/>
            <a:ext cx="2880784" cy="7386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0000"/>
                </a:solidFill>
              </a:rPr>
              <a:t>All...students will be able to recall SOHCAHTOA, label sides correctly and choose a formula.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433" y="2565401"/>
            <a:ext cx="2880784" cy="73866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C000"/>
                </a:solidFill>
              </a:rPr>
              <a:t>Most...students will be able to use a triangle rule to find the correct equation form.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4433" y="3644901"/>
            <a:ext cx="2880784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00B050"/>
                </a:solidFill>
              </a:rPr>
              <a:t>Some...students will be able to apply trigonometry to questions in context.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sldNum="0" hdr="0" ftr="0"/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2429302" y="900755"/>
            <a:ext cx="9583972" cy="4531699"/>
          </a:xfrm>
          <a:prstGeom prst="roundRect">
            <a:avLst>
              <a:gd name="adj" fmla="val 4142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dirty="0"/>
          </a:p>
          <a:p>
            <a:endParaRPr lang="fr-FR" sz="2800" dirty="0"/>
          </a:p>
          <a:p>
            <a:endParaRPr lang="fr-FR" sz="1800" dirty="0"/>
          </a:p>
          <a:p>
            <a:endParaRPr lang="fr-FR" sz="1800" dirty="0"/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109440" y="900752"/>
            <a:ext cx="2197032" cy="5768610"/>
          </a:xfrm>
          <a:prstGeom prst="roundRect">
            <a:avLst>
              <a:gd name="adj" fmla="val 103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2447596" y="5589244"/>
            <a:ext cx="9505056" cy="1080119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1" name="TextBox 10"/>
          <p:cNvSpPr txBox="1"/>
          <p:nvPr/>
        </p:nvSpPr>
        <p:spPr>
          <a:xfrm>
            <a:off x="2543607" y="5589242"/>
            <a:ext cx="9313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u="sng" dirty="0">
                <a:latin typeface="Comic Sans MS" pitchFamily="66" charset="0"/>
              </a:rPr>
              <a:t>Keywords</a:t>
            </a:r>
          </a:p>
          <a:p>
            <a:r>
              <a:rPr lang="en-GB" sz="1800" u="none" dirty="0">
                <a:latin typeface="Comic Sans MS" pitchFamily="66" charset="0"/>
              </a:rPr>
              <a:t>Decimal, decimal point, place value, columns, add, subtract, order, carry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440" y="1045274"/>
            <a:ext cx="2197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u="sng" dirty="0">
                <a:latin typeface="Comic Sans MS" pitchFamily="66" charset="0"/>
              </a:rPr>
              <a:t>Objectives:</a:t>
            </a: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>
            <a:off x="2429302" y="5589246"/>
            <a:ext cx="9523351" cy="1080119"/>
          </a:xfrm>
          <a:prstGeom prst="roundRect">
            <a:avLst>
              <a:gd name="adj" fmla="val 12876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2209" tIns="31105" rIns="62209" bIns="31105" anchor="ctr"/>
          <a:lstStyle/>
          <a:p>
            <a:endParaRPr lang="fr-FR" sz="1350"/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" y="82090"/>
            <a:ext cx="2197032" cy="69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AutoShape 9"/>
          <p:cNvSpPr>
            <a:spLocks noChangeArrowheads="1"/>
          </p:cNvSpPr>
          <p:nvPr/>
        </p:nvSpPr>
        <p:spPr bwMode="auto">
          <a:xfrm>
            <a:off x="2429302" y="82090"/>
            <a:ext cx="4761673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22" name="TextBox 21"/>
          <p:cNvSpPr txBox="1"/>
          <p:nvPr/>
        </p:nvSpPr>
        <p:spPr>
          <a:xfrm>
            <a:off x="2429303" y="229824"/>
            <a:ext cx="4761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E597932-8B38-4BFA-9C8A-C8CCE191D44B}" type="datetime2">
              <a:rPr lang="en-GB" sz="2000" smtClean="0">
                <a:latin typeface="Comic Sans MS" pitchFamily="66" charset="0"/>
              </a:rPr>
              <a:pPr algn="ctr"/>
              <a:t>Monday, 19 June 2023</a:t>
            </a:fld>
            <a:endParaRPr lang="en-GB" sz="2000" dirty="0">
              <a:latin typeface="Comic Sans MS" pitchFamily="66" charset="0"/>
            </a:endParaRPr>
          </a:p>
        </p:txBody>
      </p:sp>
      <p:sp>
        <p:nvSpPr>
          <p:cNvPr id="26" name="AutoShape 9"/>
          <p:cNvSpPr>
            <a:spLocks noChangeArrowheads="1"/>
          </p:cNvSpPr>
          <p:nvPr/>
        </p:nvSpPr>
        <p:spPr bwMode="auto">
          <a:xfrm>
            <a:off x="7328849" y="82090"/>
            <a:ext cx="4684425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25" name="TextBox 24"/>
          <p:cNvSpPr txBox="1"/>
          <p:nvPr/>
        </p:nvSpPr>
        <p:spPr>
          <a:xfrm>
            <a:off x="7328849" y="229824"/>
            <a:ext cx="468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Rearranging</a:t>
            </a:r>
            <a:r>
              <a:rPr lang="en-GB" sz="2000" baseline="0" dirty="0">
                <a:latin typeface="Comic Sans MS" pitchFamily="66" charset="0"/>
              </a:rPr>
              <a:t> Formulae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 userDrawn="1"/>
        </p:nvSpPr>
        <p:spPr bwMode="auto">
          <a:xfrm>
            <a:off x="2403089" y="5589243"/>
            <a:ext cx="95495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 dirty="0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 dirty="0">
                <a:latin typeface="Comic Sans MS" pitchFamily="66" charset="0"/>
              </a:rPr>
              <a:t>Rearrange, formula(e), subject, variable, add, subtract, multiply,</a:t>
            </a:r>
            <a:r>
              <a:rPr lang="en-GB" sz="2000" baseline="0" dirty="0">
                <a:latin typeface="Comic Sans MS" pitchFamily="66" charset="0"/>
              </a:rPr>
              <a:t> divide, factorise, expand, square, root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24" name="TextBox 1"/>
          <p:cNvSpPr txBox="1">
            <a:spLocks noChangeArrowheads="1"/>
          </p:cNvSpPr>
          <p:nvPr userDrawn="1"/>
        </p:nvSpPr>
        <p:spPr bwMode="auto">
          <a:xfrm>
            <a:off x="235153" y="1753256"/>
            <a:ext cx="1900419" cy="132343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600" dirty="0">
                <a:latin typeface="Comic Sans MS" pitchFamily="66" charset="0"/>
              </a:rPr>
              <a:t>Students will be able to rearranging</a:t>
            </a:r>
            <a:r>
              <a:rPr lang="en-GB" sz="1600" baseline="0" dirty="0">
                <a:latin typeface="Comic Sans MS" pitchFamily="66" charset="0"/>
              </a:rPr>
              <a:t> formulae with one step</a:t>
            </a:r>
            <a:r>
              <a:rPr lang="en-GB" sz="1600" dirty="0">
                <a:latin typeface="Comic Sans MS" pitchFamily="66" charset="0"/>
              </a:rPr>
              <a:t>.</a:t>
            </a:r>
          </a:p>
        </p:txBody>
      </p:sp>
      <p:sp>
        <p:nvSpPr>
          <p:cNvPr id="27" name="TextBox 17"/>
          <p:cNvSpPr txBox="1">
            <a:spLocks noChangeArrowheads="1"/>
          </p:cNvSpPr>
          <p:nvPr userDrawn="1"/>
        </p:nvSpPr>
        <p:spPr bwMode="auto">
          <a:xfrm>
            <a:off x="251065" y="3246448"/>
            <a:ext cx="1900417" cy="107721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600" dirty="0">
                <a:latin typeface="Comic Sans MS" pitchFamily="66" charset="0"/>
              </a:rPr>
              <a:t>Students will be able to rearrange formulae with multiple steps.</a:t>
            </a:r>
          </a:p>
        </p:txBody>
      </p:sp>
      <p:sp>
        <p:nvSpPr>
          <p:cNvPr id="28" name="TextBox 18"/>
          <p:cNvSpPr txBox="1">
            <a:spLocks noChangeArrowheads="1"/>
          </p:cNvSpPr>
          <p:nvPr userDrawn="1"/>
        </p:nvSpPr>
        <p:spPr bwMode="auto">
          <a:xfrm>
            <a:off x="257749" y="4495687"/>
            <a:ext cx="1900417" cy="132343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600" dirty="0">
                <a:latin typeface="Comic Sans MS" pitchFamily="66" charset="0"/>
              </a:rPr>
              <a:t>Students will be able to rearrange formulae that involve</a:t>
            </a:r>
            <a:r>
              <a:rPr lang="en-GB" sz="1600" baseline="0" dirty="0">
                <a:latin typeface="Comic Sans MS" pitchFamily="66" charset="0"/>
              </a:rPr>
              <a:t> factorising</a:t>
            </a:r>
            <a:r>
              <a:rPr lang="en-GB" sz="1600" dirty="0"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788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9" r:id="rId2"/>
  </p:sldLayoutIdLst>
  <p:txStyles>
    <p:titleStyle>
      <a:lvl1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930" indent="-259204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marL="1036815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marL="1451541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marL="1866268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1045" indent="-311045" algn="l" defTabSz="407526" rtl="0" eaLnBrk="1" fontAlgn="base" hangingPunct="1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109440" y="887104"/>
            <a:ext cx="11955181" cy="5782256"/>
          </a:xfrm>
          <a:prstGeom prst="roundRect">
            <a:avLst>
              <a:gd name="adj" fmla="val 3303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" y="82090"/>
            <a:ext cx="2197032" cy="69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2429303" y="82090"/>
            <a:ext cx="4517408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1" name="TextBox 10"/>
          <p:cNvSpPr txBox="1"/>
          <p:nvPr/>
        </p:nvSpPr>
        <p:spPr>
          <a:xfrm>
            <a:off x="2429304" y="229824"/>
            <a:ext cx="451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E597932-8B38-4BFA-9C8A-C8CCE191D44B}" type="datetime2">
              <a:rPr lang="en-GB" sz="2000" smtClean="0">
                <a:latin typeface="Comic Sans MS" pitchFamily="66" charset="0"/>
              </a:rPr>
              <a:pPr algn="ctr"/>
              <a:t>Monday, 19 June 2023</a:t>
            </a:fld>
            <a:endParaRPr lang="en-GB" sz="2000" dirty="0">
              <a:latin typeface="Comic Sans MS" pitchFamily="66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7069542" y="82090"/>
            <a:ext cx="4995081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328849" y="229824"/>
            <a:ext cx="468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Rearranging</a:t>
            </a:r>
            <a:r>
              <a:rPr lang="en-GB" sz="2000" baseline="0" dirty="0">
                <a:latin typeface="Comic Sans MS" pitchFamily="66" charset="0"/>
              </a:rPr>
              <a:t> Formulae</a:t>
            </a:r>
            <a:endParaRPr lang="en-GB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3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930" indent="-259204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marL="1036815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marL="1451541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marL="1866268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1045" indent="-311045" algn="l" defTabSz="407526" rtl="0" eaLnBrk="1" fontAlgn="base" hangingPunct="1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7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D6E251-A597-4791-923C-126A9196079E}"/>
              </a:ext>
            </a:extLst>
          </p:cNvPr>
          <p:cNvSpPr/>
          <p:nvPr/>
        </p:nvSpPr>
        <p:spPr>
          <a:xfrm>
            <a:off x="263352" y="1988840"/>
            <a:ext cx="1144927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FM: Rearranging Formula </a:t>
            </a:r>
          </a:p>
          <a:p>
            <a:pPr algn="ctr"/>
            <a:r>
              <a:rPr lang="en-US" sz="8000" b="1" dirty="0">
                <a:solidFill>
                  <a:srgbClr val="000000"/>
                </a:solidFill>
                <a:latin typeface="Arial" panose="020B0604020202020204" pitchFamily="34" charset="0"/>
              </a:rPr>
              <a:t>(with </a:t>
            </a:r>
            <a:r>
              <a:rPr lang="en-US" sz="8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factorising</a:t>
            </a:r>
            <a:r>
              <a:rPr lang="en-US" sz="80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sz="8000" dirty="0"/>
              <a:t> 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99815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47528" y="1415005"/>
            <a:ext cx="86409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5400" y="307009"/>
            <a:ext cx="108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the subject of the formula?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43872" y="4221088"/>
            <a:ext cx="2520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47528" y="1415005"/>
            <a:ext cx="86409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9055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91544" y="1628800"/>
            <a:ext cx="835292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278" y="5013176"/>
            <a:ext cx="11593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makes this question tricky?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91544" y="1628800"/>
            <a:ext cx="835292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559C75-544B-41EF-AC72-0C4593B9775B}"/>
              </a:ext>
            </a:extLst>
          </p:cNvPr>
          <p:cNvSpPr txBox="1"/>
          <p:nvPr/>
        </p:nvSpPr>
        <p:spPr>
          <a:xfrm>
            <a:off x="335360" y="332656"/>
            <a:ext cx="11521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Make </a:t>
            </a: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000" dirty="0"/>
              <a:t> the subject of the formula.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06659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23969" y="2852936"/>
            <a:ext cx="10225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kern="0" dirty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get </a:t>
            </a:r>
            <a:r>
              <a:rPr lang="en-GB" sz="6000" kern="0" dirty="0">
                <a:cs typeface="Times New Roman" panose="02020603050405020304" pitchFamily="18" charset="0"/>
              </a:rPr>
              <a:t>all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the </a:t>
            </a:r>
            <a:r>
              <a:rPr lang="en-GB" sz="6000" kern="0" dirty="0">
                <a:solidFill>
                  <a:srgbClr val="FF0000"/>
                </a:solidFill>
                <a:cs typeface="Times New Roman" panose="02020603050405020304" pitchFamily="18" charset="0"/>
              </a:rPr>
              <a:t>subjects on one side </a:t>
            </a:r>
            <a:endParaRPr kumimoji="0" lang="en-GB" sz="400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31504" y="116632"/>
            <a:ext cx="91450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What do you do with </a:t>
            </a:r>
            <a:r>
              <a:rPr lang="en-GB" sz="8000" b="1" dirty="0">
                <a:cs typeface="Times New Roman" panose="02020603050405020304" pitchFamily="18" charset="0"/>
              </a:rPr>
              <a:t>multiple subjects</a:t>
            </a:r>
            <a:r>
              <a:rPr lang="en-GB" sz="80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51384" y="4149080"/>
            <a:ext cx="9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kern="0" dirty="0">
                <a:solidFill>
                  <a:srgbClr val="FFC000"/>
                </a:solidFill>
                <a:cs typeface="Times New Roman" panose="02020603050405020304" pitchFamily="18" charset="0"/>
              </a:rPr>
              <a:t>-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GB" sz="6000" kern="0" dirty="0">
                <a:solidFill>
                  <a:srgbClr val="FFC000"/>
                </a:solidFill>
                <a:cs typeface="Times New Roman" panose="02020603050405020304" pitchFamily="18" charset="0"/>
              </a:rPr>
              <a:t>factorise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out the subject</a:t>
            </a:r>
            <a:endParaRPr kumimoji="0" lang="en-GB" sz="400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1384" y="5445224"/>
            <a:ext cx="11233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kern="0" dirty="0">
                <a:solidFill>
                  <a:srgbClr val="00B050"/>
                </a:solidFill>
                <a:cs typeface="Times New Roman" panose="02020603050405020304" pitchFamily="18" charset="0"/>
              </a:rPr>
              <a:t>-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take the bracket across and </a:t>
            </a:r>
            <a:r>
              <a:rPr lang="en-GB" sz="6000" kern="0" dirty="0">
                <a:solidFill>
                  <a:srgbClr val="00B050"/>
                </a:solidFill>
                <a:cs typeface="Times New Roman" panose="02020603050405020304" pitchFamily="18" charset="0"/>
              </a:rPr>
              <a:t>divide</a:t>
            </a:r>
            <a:endParaRPr kumimoji="0" lang="en-GB" sz="400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0584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5640" y="1340768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–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5110625" y="-124808"/>
            <a:ext cx="4943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prstClr val="black"/>
                </a:solidFill>
              </a:rPr>
              <a:t> =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prstClr val="black"/>
                </a:solidFill>
              </a:rPr>
              <a:t> +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3552" y="3140968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(1</a:t>
            </a:r>
            <a:r>
              <a:rPr lang="en-GB" sz="9600" dirty="0">
                <a:solidFill>
                  <a:srgbClr val="FFC000"/>
                </a:solidFill>
              </a:rPr>
              <a:t> –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)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087888" y="4710628"/>
                <a:ext cx="4320480" cy="1876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:r>
                  <a:rPr lang="en-GB" sz="9600" dirty="0"/>
                  <a:t>=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96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1 − </m:t>
                            </m:r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710628"/>
                <a:ext cx="4320480" cy="1876924"/>
              </a:xfrm>
              <a:prstGeom prst="rect">
                <a:avLst/>
              </a:prstGeom>
              <a:blipFill>
                <a:blip r:embed="rId2"/>
                <a:stretch>
                  <a:fillRect l="-14972" t="-17857" b="-207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9BB75E15-24CC-420E-8DAC-3FB95EABE86D}"/>
              </a:ext>
            </a:extLst>
          </p:cNvPr>
          <p:cNvSpPr/>
          <p:nvPr/>
        </p:nvSpPr>
        <p:spPr>
          <a:xfrm>
            <a:off x="407368" y="441698"/>
            <a:ext cx="391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6643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5640" y="1340768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+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5077018" y="-305616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prstClr val="black"/>
                </a:solidFill>
              </a:rPr>
              <a:t> =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prstClr val="black"/>
                </a:solidFill>
              </a:rPr>
              <a:t> –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3552" y="3140968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(1</a:t>
            </a:r>
            <a:r>
              <a:rPr lang="en-GB" sz="9600" dirty="0">
                <a:solidFill>
                  <a:srgbClr val="FFC000"/>
                </a:solidFill>
              </a:rPr>
              <a:t> +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)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087888" y="4710628"/>
                <a:ext cx="3744416" cy="1876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:r>
                  <a:rPr lang="en-GB" sz="9600" dirty="0"/>
                  <a:t>=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96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1+ </m:t>
                            </m:r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710628"/>
                <a:ext cx="3744416" cy="1876924"/>
              </a:xfrm>
              <a:prstGeom prst="rect">
                <a:avLst/>
              </a:prstGeom>
              <a:blipFill>
                <a:blip r:embed="rId2"/>
                <a:stretch>
                  <a:fillRect l="-17264" t="-17857" b="-207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D1F15195-CCF3-4FEB-9672-59EB64977AE0}"/>
              </a:ext>
            </a:extLst>
          </p:cNvPr>
          <p:cNvSpPr/>
          <p:nvPr/>
        </p:nvSpPr>
        <p:spPr>
          <a:xfrm>
            <a:off x="407368" y="256002"/>
            <a:ext cx="391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6358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59496" y="1391802"/>
                <a:ext cx="972108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𝑐𝑥</m:t>
                      </m:r>
                      <m:r>
                        <a:rPr lang="en-GB" sz="88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𝑎𝑦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391802"/>
                <a:ext cx="972108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079776" y="27457"/>
                <a:ext cx="792088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𝒂𝒚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𝒃𝒚</m:t>
                      </m:r>
                    </m:oMath>
                  </m:oMathPara>
                </a14:m>
                <a:endParaRPr lang="en-GB" sz="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27457"/>
                <a:ext cx="7920880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91545" y="3103381"/>
                <a:ext cx="9217024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8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:r>
                  <a:rPr lang="en-GB" sz="88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8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)</a:t>
                </a:r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𝑎𝑦</m:t>
                    </m:r>
                  </m:oMath>
                </a14:m>
                <a:endParaRPr lang="en-GB" sz="88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5" y="3103381"/>
                <a:ext cx="9217024" cy="1446550"/>
              </a:xfrm>
              <a:prstGeom prst="rect">
                <a:avLst/>
              </a:prstGeom>
              <a:blipFill>
                <a:blip r:embed="rId4"/>
                <a:stretch>
                  <a:fillRect l="-6349" t="-21941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123892" y="4845935"/>
                <a:ext cx="5832648" cy="17802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8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8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8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𝑏𝑦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𝑎𝑦</m:t>
                            </m:r>
                          </m:num>
                          <m:den>
                            <m:r>
                              <a:rPr lang="en-GB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GB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88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3892" y="4845935"/>
                <a:ext cx="5832648" cy="1780231"/>
              </a:xfrm>
              <a:prstGeom prst="rect">
                <a:avLst/>
              </a:prstGeom>
              <a:blipFill>
                <a:blip r:embed="rId5"/>
                <a:stretch>
                  <a:fillRect l="-10042" t="-14384" b="-178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D1F15195-CCF3-4FEB-9672-59EB64977AE0}"/>
              </a:ext>
            </a:extLst>
          </p:cNvPr>
          <p:cNvSpPr/>
          <p:nvPr/>
        </p:nvSpPr>
        <p:spPr>
          <a:xfrm>
            <a:off x="263352" y="283806"/>
            <a:ext cx="391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960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98175" y="3580556"/>
                <a:ext cx="3771745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yx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6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75" y="3580556"/>
                <a:ext cx="3771745" cy="1107996"/>
              </a:xfrm>
              <a:prstGeom prst="rect">
                <a:avLst/>
              </a:prstGeom>
              <a:blipFill>
                <a:blip r:embed="rId3"/>
                <a:stretch>
                  <a:fillRect l="-11147" t="-20330" r="-6947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871864" y="74671"/>
                <a:ext cx="3600400" cy="1591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8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88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88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GB" sz="88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− 1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8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74671"/>
                <a:ext cx="3600400" cy="1591013"/>
              </a:xfrm>
              <a:prstGeom prst="rect">
                <a:avLst/>
              </a:prstGeom>
              <a:blipFill>
                <a:blip r:embed="rId4"/>
                <a:stretch>
                  <a:fillRect l="-16074" t="-19157" b="-30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672064" y="2135662"/>
                <a:ext cx="403244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GB" sz="66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C000"/>
                    </a:solidFill>
                  </a:rPr>
                  <a:t> – </a:t>
                </a:r>
                <a14:m>
                  <m:oMath xmlns:m="http://schemas.openxmlformats.org/officeDocument/2006/math">
                    <m:r>
                      <a:rPr lang="en-GB" sz="6600" b="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GB" sz="66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)</a:t>
                </a:r>
                <a:r>
                  <a:rPr lang="en-GB" sz="6600" dirty="0">
                    <a:solidFill>
                      <a:srgbClr val="FFC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C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C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135662"/>
                <a:ext cx="4032448" cy="1107996"/>
              </a:xfrm>
              <a:prstGeom prst="rect">
                <a:avLst/>
              </a:prstGeom>
              <a:blipFill>
                <a:blip r:embed="rId5"/>
                <a:stretch>
                  <a:fillRect l="-10272" t="-20330" r="-6042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760296" y="3715290"/>
                <a:ext cx="3024336" cy="1425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72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rgbClr val="00B050"/>
                    </a:solidFill>
                  </a:rPr>
                  <a:t> </a:t>
                </a:r>
                <a:r>
                  <a:rPr lang="en-GB" sz="7200" dirty="0"/>
                  <a:t>=</a:t>
                </a:r>
                <a:r>
                  <a:rPr lang="en-GB" sz="72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GB" sz="7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GB" sz="7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− 1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72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3715290"/>
                <a:ext cx="3024336" cy="1425775"/>
              </a:xfrm>
              <a:prstGeom prst="rect">
                <a:avLst/>
              </a:prstGeom>
              <a:blipFill>
                <a:blip r:embed="rId6"/>
                <a:stretch>
                  <a:fillRect l="-15121" t="-17094" b="-196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A419123D-889B-461E-AC9A-14E7ACEFC561}"/>
              </a:ext>
            </a:extLst>
          </p:cNvPr>
          <p:cNvSpPr/>
          <p:nvPr/>
        </p:nvSpPr>
        <p:spPr>
          <a:xfrm>
            <a:off x="407368" y="547013"/>
            <a:ext cx="391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95401" y="2135662"/>
                <a:ext cx="439248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6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6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1" y="2135662"/>
                <a:ext cx="4392488" cy="1107996"/>
              </a:xfrm>
              <a:prstGeom prst="rect">
                <a:avLst/>
              </a:prstGeom>
              <a:blipFill>
                <a:blip r:embed="rId7"/>
                <a:stretch>
                  <a:fillRect l="-9431" t="-20330" r="-4993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298175" y="5141065"/>
                <a:ext cx="3771745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yx </a:t>
                </a:r>
                <a14:m>
                  <m:oMath xmlns:m="http://schemas.openxmlformats.org/officeDocument/2006/math">
                    <m:r>
                      <a:rPr lang="en-GB" sz="6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75" y="5141065"/>
                <a:ext cx="3771745" cy="1107996"/>
              </a:xfrm>
              <a:prstGeom prst="rect">
                <a:avLst/>
              </a:prstGeom>
              <a:blipFill>
                <a:blip r:embed="rId8"/>
                <a:stretch>
                  <a:fillRect l="-11147" t="-20330" r="-6624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5879976" y="2348880"/>
            <a:ext cx="0" cy="39001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78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2B615C-2AE0-4FE5-99E6-93E4B9EEF709}"/>
                  </a:ext>
                </a:extLst>
              </p:cNvPr>
              <p:cNvSpPr txBox="1"/>
              <p:nvPr/>
            </p:nvSpPr>
            <p:spPr>
              <a:xfrm>
                <a:off x="1487488" y="188640"/>
                <a:ext cx="97930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4000" dirty="0">
                    <a:solidFill>
                      <a:prstClr val="black"/>
                    </a:solidFill>
                    <a:latin typeface="Calibri" panose="020F0502020204030204"/>
                  </a:rPr>
                  <a:t>Make </a:t>
                </a:r>
                <a14:m>
                  <m:oMath xmlns:m="http://schemas.openxmlformats.org/officeDocument/2006/math">
                    <m:r>
                      <a:rPr lang="en-GB" sz="40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  <a:latin typeface="Calibri" panose="020F0502020204030204"/>
                  </a:rPr>
                  <a:t> the subject of the following formula: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2B615C-2AE0-4FE5-99E6-93E4B9EEF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88640"/>
                <a:ext cx="9793088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5303912" y="1052736"/>
                <a:ext cx="1996125" cy="986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1052736"/>
                <a:ext cx="1996125" cy="9868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109615" y="2276872"/>
                <a:ext cx="3305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615" y="2276872"/>
                <a:ext cx="330500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111535" y="3075686"/>
                <a:ext cx="3305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535" y="3075686"/>
                <a:ext cx="330500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316596" y="3887518"/>
                <a:ext cx="3305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596" y="3887518"/>
                <a:ext cx="330500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032643" y="4806197"/>
                <a:ext cx="355290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−1)=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643" y="4806197"/>
                <a:ext cx="355290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845EAE-2030-4440-AB7C-0BAE9085F04D}"/>
                  </a:ext>
                </a:extLst>
              </p:cNvPr>
              <p:cNvSpPr txBox="1"/>
              <p:nvPr/>
            </p:nvSpPr>
            <p:spPr>
              <a:xfrm>
                <a:off x="5356655" y="5670293"/>
                <a:ext cx="2190764" cy="107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𝑦𝑎</m:t>
                          </m:r>
                        </m:num>
                        <m:den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845EAE-2030-4440-AB7C-0BAE9085F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655" y="5670293"/>
                <a:ext cx="2190764" cy="1070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troducti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Introducti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ustom 1">
      <a:majorFont>
        <a:latin typeface="Comic Sans MS"/>
        <a:ea typeface="Microsoft YaHei"/>
        <a:cs typeface=""/>
      </a:majorFont>
      <a:minorFont>
        <a:latin typeface="Comic Sans MS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Introducti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DGL best buys TDS</Template>
  <TotalTime>793</TotalTime>
  <Words>241</Words>
  <Application>Microsoft Office PowerPoint</Application>
  <PresentationFormat>Widescreen</PresentationFormat>
  <Paragraphs>44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Comic Sans MS</vt:lpstr>
      <vt:lpstr>Times New Roman</vt:lpstr>
      <vt:lpstr>Main Lesson</vt:lpstr>
      <vt:lpstr>Introduction</vt:lpstr>
      <vt:lpstr>1_Introduction</vt:lpstr>
      <vt:lpstr>2_Main Lesson</vt:lpstr>
      <vt:lpstr>1_Main Lesson</vt:lpstr>
      <vt:lpstr>3_Main Lesson</vt:lpstr>
      <vt:lpstr>2_Introduction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Duston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GLOVER D</dc:creator>
  <cp:lastModifiedBy>Stewart Gale</cp:lastModifiedBy>
  <cp:revision>66</cp:revision>
  <dcterms:created xsi:type="dcterms:W3CDTF">2014-05-09T12:39:29Z</dcterms:created>
  <dcterms:modified xsi:type="dcterms:W3CDTF">2023-06-19T08:21:52Z</dcterms:modified>
</cp:coreProperties>
</file>