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626" r:id="rId2"/>
    <p:sldId id="594" r:id="rId3"/>
    <p:sldId id="627" r:id="rId4"/>
    <p:sldId id="592" r:id="rId5"/>
    <p:sldId id="629" r:id="rId6"/>
    <p:sldId id="630" r:id="rId7"/>
    <p:sldId id="631" r:id="rId8"/>
    <p:sldId id="632" r:id="rId9"/>
    <p:sldId id="593" r:id="rId10"/>
    <p:sldId id="62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6" autoAdjust="0"/>
    <p:restoredTop sz="88534" autoAdjust="0"/>
  </p:normalViewPr>
  <p:slideViewPr>
    <p:cSldViewPr>
      <p:cViewPr varScale="1">
        <p:scale>
          <a:sx n="91" d="100"/>
          <a:sy n="91" d="100"/>
        </p:scale>
        <p:origin x="48" y="17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addSld delSld">
      <pc:chgData name="Stewart Gale" userId="3647ddd2-6040-41ae-a96d-232c23482af8" providerId="ADAL" clId="{163176A0-02FC-47D8-8D6B-77EA423298B5}" dt="2026-03-31T03:59:58.188" v="1" actId="47"/>
      <pc:docMkLst>
        <pc:docMk/>
      </pc:docMkLst>
      <pc:sldChg chg="new del">
        <pc:chgData name="Stewart Gale" userId="3647ddd2-6040-41ae-a96d-232c23482af8" providerId="ADAL" clId="{163176A0-02FC-47D8-8D6B-77EA423298B5}" dt="2026-03-31T03:59:58.188" v="1" actId="47"/>
        <pc:sldMkLst>
          <pc:docMk/>
          <pc:sldMk cId="610407991" sldId="63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31/03/2026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397401"/>
            <a:ext cx="1166529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Sequences and Series</a:t>
            </a:r>
          </a:p>
          <a:p>
            <a:pPr algn="ctr"/>
            <a:r>
              <a:rPr lang="en-GB" sz="8800" dirty="0"/>
              <a:t>Sum of Geometric Series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3</a:t>
            </a:r>
          </a:p>
          <a:p>
            <a:pPr algn="ctr"/>
            <a:r>
              <a:rPr lang="en-GB" sz="8800" dirty="0"/>
              <a:t>(Part 4 </a:t>
            </a:r>
            <a:r>
              <a:rPr lang="en-GB" sz="8800"/>
              <a:t>of 8)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838068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6A7D53D-AC72-4D0E-9473-DA11495DC943}"/>
                  </a:ext>
                </a:extLst>
              </p:cNvPr>
              <p:cNvSpPr txBox="1"/>
              <p:nvPr/>
            </p:nvSpPr>
            <p:spPr>
              <a:xfrm>
                <a:off x="2805942" y="5373216"/>
                <a:ext cx="3528392" cy="1282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6A7D53D-AC72-4D0E-9473-DA11495DC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942" y="5373216"/>
                <a:ext cx="3528392" cy="12829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127448" y="332656"/>
                <a:ext cx="1000911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=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𝑎𝑟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+…+</m:t>
                      </m:r>
                      <m:r>
                        <a:rPr lang="en-GB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4000" i="1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32656"/>
                <a:ext cx="1000911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487488" y="1772938"/>
                <a:ext cx="1029714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𝑎𝑟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+… + </m:t>
                      </m:r>
                      <m:r>
                        <a:rPr lang="en-GB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4000" i="1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1772938"/>
                <a:ext cx="1029714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487488" y="3303352"/>
                <a:ext cx="457656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3303352"/>
                <a:ext cx="457656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278997" y="4342937"/>
                <a:ext cx="5127580" cy="7079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br>
                  <a:rPr lang="en-GB" sz="4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997" y="4342937"/>
                <a:ext cx="5127580" cy="7079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08AA153-3D47-BBF3-1ED2-032802ECB475}"/>
                  </a:ext>
                </a:extLst>
              </p:cNvPr>
              <p:cNvSpPr txBox="1"/>
              <p:nvPr/>
            </p:nvSpPr>
            <p:spPr>
              <a:xfrm>
                <a:off x="407368" y="1228715"/>
                <a:ext cx="2232248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24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Multiplying by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GB" sz="11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08AA153-3D47-BBF3-1ED2-032802ECB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228715"/>
                <a:ext cx="2232248" cy="461665"/>
              </a:xfrm>
              <a:prstGeom prst="rect">
                <a:avLst/>
              </a:prstGeom>
              <a:blipFill>
                <a:blip r:embed="rId7"/>
                <a:stretch>
                  <a:fillRect l="-3005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9189321-AD9F-3464-D93C-1B186CD4E94F}"/>
              </a:ext>
            </a:extLst>
          </p:cNvPr>
          <p:cNvSpPr txBox="1"/>
          <p:nvPr/>
        </p:nvSpPr>
        <p:spPr>
          <a:xfrm>
            <a:off x="431567" y="2658098"/>
            <a:ext cx="1694860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Subtracting</a:t>
            </a:r>
          </a:p>
        </p:txBody>
      </p:sp>
    </p:spTree>
    <p:extLst>
      <p:ext uri="{BB962C8B-B14F-4D97-AF65-F5344CB8AC3E}">
        <p14:creationId xmlns:p14="http://schemas.microsoft.com/office/powerpoint/2010/main" val="304102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20" grpId="0"/>
      <p:bldP spid="21" grpId="0"/>
      <p:bldP spid="6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891644" y="383547"/>
            <a:ext cx="6552728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Geometric Series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95600" y="1916832"/>
                <a:ext cx="7362532" cy="2473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80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GB" sz="8000" b="1" i="1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GB" sz="8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1" i="1">
                              <a:latin typeface="Cambria Math"/>
                            </a:rPr>
                            <m:t>𝒂</m:t>
                          </m:r>
                          <m:d>
                            <m:dPr>
                              <m:ctrlPr>
                                <a:rPr lang="en-GB" sz="8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8000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8000" b="1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8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80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GB" sz="8000" b="1" i="1">
                                      <a:latin typeface="Cambria Math"/>
                                    </a:rPr>
                                    <m:t>𝒏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GB" sz="8000" b="1" i="1">
                              <a:latin typeface="Cambria Math"/>
                            </a:rPr>
                            <m:t>𝟏</m:t>
                          </m:r>
                          <m:r>
                            <a:rPr lang="en-GB" sz="8000" b="1" i="1">
                              <a:latin typeface="Cambria Math"/>
                            </a:rPr>
                            <m:t>−</m:t>
                          </m:r>
                          <m:r>
                            <a:rPr lang="en-GB" sz="8000" b="1" i="1">
                              <a:latin typeface="Cambria Math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1916832"/>
                <a:ext cx="7362532" cy="24734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431704" y="4653136"/>
                <a:ext cx="5688632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GB" sz="4400" i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st</m:t>
                      </m:r>
                      <m:r>
                        <a:rPr lang="en-GB" sz="4400" i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4400" i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term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4400" i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common</m:t>
                      </m:r>
                      <m:r>
                        <a:rPr lang="en-GB" sz="4400" i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4400" i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ratio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4400" i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number</m:t>
                      </m:r>
                      <m:r>
                        <a:rPr lang="en-GB" sz="4400" i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4400" i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GB" sz="4400" i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4400" i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terms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4653136"/>
                <a:ext cx="5688632" cy="21236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4623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03712" y="3359379"/>
                <a:ext cx="3960440" cy="1282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b="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4000" b="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4000" b="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>
                              <a:latin typeface="Cambria Math"/>
                            </a:rPr>
                            <m:t>𝑎</m:t>
                          </m:r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0" i="1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000" b="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GB" sz="4000" b="0" i="1"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GB" sz="4000" b="0" i="1">
                              <a:latin typeface="Cambria Math"/>
                            </a:rPr>
                            <m:t>1−</m:t>
                          </m:r>
                          <m:r>
                            <a:rPr lang="en-GB" sz="4000" b="0" i="1">
                              <a:latin typeface="Cambria Math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359379"/>
                <a:ext cx="3960440" cy="12829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91745" y="5013176"/>
                <a:ext cx="3960440" cy="12320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36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3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/>
                            </a:rPr>
                            <m:t>3</m:t>
                          </m:r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600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/>
                                    </a:rPr>
                                    <m:t>10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GB" sz="3600" i="1">
                              <a:latin typeface="Cambria Math"/>
                            </a:rPr>
                            <m:t>1−2</m:t>
                          </m:r>
                        </m:den>
                      </m:f>
                      <m:r>
                        <a:rPr lang="en-GB" sz="3600" i="1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5" y="5013176"/>
                <a:ext cx="3960440" cy="12320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999656" y="2243807"/>
                <a:ext cx="5688632" cy="7695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𝑎</m:t>
                      </m:r>
                      <m:r>
                        <a:rPr lang="en-GB" sz="4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=3   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𝑟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=2  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𝑛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=10</m:t>
                      </m:r>
                    </m:oMath>
                  </m:oMathPara>
                </a14:m>
                <a:br>
                  <a:rPr lang="en-GB" sz="4400" i="1" dirty="0">
                    <a:solidFill>
                      <a:prstClr val="black"/>
                    </a:solidFill>
                    <a:latin typeface="Cambria Math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2243807"/>
                <a:ext cx="5688632" cy="7695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83B41A2-C8CD-5924-8BBA-D50E1FA188E1}"/>
                  </a:ext>
                </a:extLst>
              </p:cNvPr>
              <p:cNvSpPr txBox="1"/>
              <p:nvPr/>
            </p:nvSpPr>
            <p:spPr>
              <a:xfrm>
                <a:off x="1343472" y="362495"/>
                <a:ext cx="9289032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4800" dirty="0">
                    <a:solidFill>
                      <a:prstClr val="black"/>
                    </a:solidFill>
                  </a:rPr>
                  <a:t>Find the sum of the first 10 terms.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3, 6, 12, 24, 48, …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83B41A2-C8CD-5924-8BBA-D50E1FA18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362495"/>
                <a:ext cx="9289032" cy="1569660"/>
              </a:xfrm>
              <a:prstGeom prst="rect">
                <a:avLst/>
              </a:prstGeom>
              <a:blipFill>
                <a:blip r:embed="rId5"/>
                <a:stretch>
                  <a:fillRect t="-316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F676EA-2C1D-4C34-359E-037CDCA994F2}"/>
                  </a:ext>
                </a:extLst>
              </p:cNvPr>
              <p:cNvSpPr txBox="1"/>
              <p:nvPr/>
            </p:nvSpPr>
            <p:spPr>
              <a:xfrm>
                <a:off x="7536160" y="5401337"/>
                <a:ext cx="15358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𝟑𝟎𝟔𝟗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F676EA-2C1D-4C34-359E-037CDCA99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5401337"/>
                <a:ext cx="153583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803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BEF92C3-62E0-417C-B2B7-B60F542C7BD5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305256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 the least value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𝑛</m:t>
                    </m:r>
                  </m:oMath>
                </a14:m>
                <a:r>
                  <a:rPr lang="en-GB" sz="3600" dirty="0"/>
                  <a:t> such that the sum of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1+2+4+8+…</m:t>
                    </m:r>
                  </m:oMath>
                </a14:m>
                <a:r>
                  <a:rPr lang="en-GB" sz="3600" dirty="0"/>
                  <a:t> to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/>
                      </a:rPr>
                      <m:t>𝑛</m:t>
                    </m:r>
                  </m:oMath>
                </a14:m>
                <a:r>
                  <a:rPr lang="en-GB" sz="3600" dirty="0"/>
                  <a:t> terms would exceed 2 000 000.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BEF92C3-62E0-417C-B2B7-B60F542C7B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305256" cy="1200329"/>
              </a:xfrm>
              <a:prstGeom prst="rect">
                <a:avLst/>
              </a:prstGeom>
              <a:blipFill>
                <a:blip r:embed="rId2"/>
                <a:stretch>
                  <a:fillRect t="-1345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EBEEABC-C173-4539-B9CB-A998F7B1F876}"/>
              </a:ext>
            </a:extLst>
          </p:cNvPr>
          <p:cNvSpPr txBox="1"/>
          <p:nvPr/>
        </p:nvSpPr>
        <p:spPr>
          <a:xfrm>
            <a:off x="7170114" y="5152059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21 terms needed.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E02AD8-9333-4380-AD5B-3FE4F7AB283B}"/>
                  </a:ext>
                </a:extLst>
              </p:cNvPr>
              <p:cNvSpPr txBox="1"/>
              <p:nvPr/>
            </p:nvSpPr>
            <p:spPr>
              <a:xfrm>
                <a:off x="1095884" y="1844824"/>
                <a:ext cx="3278808" cy="1163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3600" b="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3600" b="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/>
                            </a:rPr>
                            <m:t>𝑎</m:t>
                          </m:r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600" b="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GB" sz="3600" b="0" i="1"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GB" sz="3600" b="0" i="1">
                              <a:latin typeface="Cambria Math"/>
                            </a:rPr>
                            <m:t>1−</m:t>
                          </m:r>
                          <m:r>
                            <a:rPr lang="en-GB" sz="3600" b="0" i="1">
                              <a:latin typeface="Cambria Math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E02AD8-9333-4380-AD5B-3FE4F7AB28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884" y="1844824"/>
                <a:ext cx="3278808" cy="11638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A2A1A5C-E00B-074F-491A-1116A8BC7FD2}"/>
                  </a:ext>
                </a:extLst>
              </p:cNvPr>
              <p:cNvSpPr txBox="1"/>
              <p:nvPr/>
            </p:nvSpPr>
            <p:spPr>
              <a:xfrm>
                <a:off x="551384" y="3717032"/>
                <a:ext cx="4824536" cy="11638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kumimoji="0" lang="en-GB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kumimoji="0" lang="en-GB" sz="3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1−2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&gt;2 000 000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A2A1A5C-E00B-074F-491A-1116A8BC7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717032"/>
                <a:ext cx="4824536" cy="11638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9518248-4DA1-5637-7583-8C1FFD854B2F}"/>
                  </a:ext>
                </a:extLst>
              </p:cNvPr>
              <p:cNvSpPr txBox="1"/>
              <p:nvPr/>
            </p:nvSpPr>
            <p:spPr>
              <a:xfrm>
                <a:off x="1040657" y="5475225"/>
                <a:ext cx="450465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−1&gt;2 000 000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9518248-4DA1-5637-7583-8C1FFD854B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657" y="5475225"/>
                <a:ext cx="450465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9D2461-85CA-C204-88C5-27F37AA6087F}"/>
                  </a:ext>
                </a:extLst>
              </p:cNvPr>
              <p:cNvSpPr txBox="1"/>
              <p:nvPr/>
            </p:nvSpPr>
            <p:spPr>
              <a:xfrm>
                <a:off x="6816080" y="2002847"/>
                <a:ext cx="345638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&gt;2 000 001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9D2461-85CA-C204-88C5-27F37AA608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2002847"/>
                <a:ext cx="3456384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577D74E-3D50-03D2-1C1B-73E1B3AE0758}"/>
                  </a:ext>
                </a:extLst>
              </p:cNvPr>
              <p:cNvSpPr txBox="1"/>
              <p:nvPr/>
            </p:nvSpPr>
            <p:spPr>
              <a:xfrm>
                <a:off x="7104112" y="2929157"/>
                <a:ext cx="381041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&gt;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e>
                            <m:sub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2000001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577D74E-3D50-03D2-1C1B-73E1B3AE07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2929157"/>
                <a:ext cx="3810418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9CAFB51-7913-DB91-AB8C-2BC95C906B0A}"/>
                  </a:ext>
                </a:extLst>
              </p:cNvPr>
              <p:cNvSpPr txBox="1"/>
              <p:nvPr/>
            </p:nvSpPr>
            <p:spPr>
              <a:xfrm>
                <a:off x="6960095" y="3977991"/>
                <a:ext cx="239485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&gt;20.9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9CAFB51-7913-DB91-AB8C-2BC95C906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5" y="3977991"/>
                <a:ext cx="2394857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064A3D1-4D05-50CF-2D8B-90EEE6F53F4E}"/>
              </a:ext>
            </a:extLst>
          </p:cNvPr>
          <p:cNvCxnSpPr/>
          <p:nvPr/>
        </p:nvCxnSpPr>
        <p:spPr>
          <a:xfrm>
            <a:off x="6168008" y="1995808"/>
            <a:ext cx="0" cy="41187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03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3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18F9D5-78F0-6140-FF31-657863BEE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922" y="1268760"/>
            <a:ext cx="11336155" cy="3960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6001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18F9D5-78F0-6140-FF31-657863BEEC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240"/>
          <a:stretch/>
        </p:blipFill>
        <p:spPr>
          <a:xfrm>
            <a:off x="551384" y="260648"/>
            <a:ext cx="11089232" cy="21602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E5D1BD0-DB18-3CD1-D8B9-83D9896E60A8}"/>
                  </a:ext>
                </a:extLst>
              </p:cNvPr>
              <p:cNvSpPr/>
              <p:nvPr/>
            </p:nvSpPr>
            <p:spPr>
              <a:xfrm>
                <a:off x="4079776" y="4677955"/>
                <a:ext cx="3456384" cy="16535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𝑟</m:t>
                      </m:r>
                      <m:r>
                        <a:rPr lang="en-GB" sz="5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144</m:t>
                          </m:r>
                        </m:num>
                        <m:den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192</m:t>
                          </m:r>
                        </m:den>
                      </m:f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5400" i="1" dirty="0">
                    <a:solidFill>
                      <a:prstClr val="black"/>
                    </a:solidFill>
                    <a:latin typeface="Cambria Math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E5D1BD0-DB18-3CD1-D8B9-83D9896E60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4677955"/>
                <a:ext cx="3456384" cy="16535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C17B13-7C85-FB7F-19DE-FBDD61BD5EE6}"/>
                  </a:ext>
                </a:extLst>
              </p:cNvPr>
              <p:cNvSpPr txBox="1"/>
              <p:nvPr/>
            </p:nvSpPr>
            <p:spPr>
              <a:xfrm>
                <a:off x="3719736" y="3429000"/>
                <a:ext cx="331236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𝑟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192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C17B13-7C85-FB7F-19DE-FBDD61BD5E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3429000"/>
                <a:ext cx="331236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E0D71F3-DEA4-C4A6-4F30-68472E206765}"/>
                  </a:ext>
                </a:extLst>
              </p:cNvPr>
              <p:cNvSpPr txBox="1"/>
              <p:nvPr/>
            </p:nvSpPr>
            <p:spPr>
              <a:xfrm>
                <a:off x="3433236" y="2659559"/>
                <a:ext cx="35268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144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E0D71F3-DEA4-C4A6-4F30-68472E2067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236" y="2659559"/>
                <a:ext cx="352686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622B509-4BBE-BFE2-3524-668C6BBE89E8}"/>
                  </a:ext>
                </a:extLst>
              </p:cNvPr>
              <p:cNvSpPr/>
              <p:nvPr/>
            </p:nvSpPr>
            <p:spPr>
              <a:xfrm>
                <a:off x="7392144" y="4683341"/>
                <a:ext cx="864096" cy="16482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br>
                  <a:rPr lang="en-GB" sz="5400" i="1" dirty="0">
                    <a:solidFill>
                      <a:prstClr val="black"/>
                    </a:solidFill>
                    <a:latin typeface="Cambria Math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622B509-4BBE-BFE2-3524-668C6BBE89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4683341"/>
                <a:ext cx="864096" cy="16482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355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18F9D5-78F0-6140-FF31-657863BEEC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794"/>
          <a:stretch/>
        </p:blipFill>
        <p:spPr>
          <a:xfrm>
            <a:off x="551384" y="260648"/>
            <a:ext cx="11089232" cy="29523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0FAB0E5-6923-C5AE-337A-0D8E9E61BDA6}"/>
                  </a:ext>
                </a:extLst>
              </p:cNvPr>
              <p:cNvSpPr/>
              <p:nvPr/>
            </p:nvSpPr>
            <p:spPr>
              <a:xfrm>
                <a:off x="4473531" y="5596143"/>
                <a:ext cx="3456384" cy="9233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5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5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56</m:t>
                      </m:r>
                    </m:oMath>
                  </m:oMathPara>
                </a14:m>
                <a:br>
                  <a:rPr lang="en-GB" sz="5400" i="1" dirty="0">
                    <a:solidFill>
                      <a:prstClr val="black"/>
                    </a:solidFill>
                    <a:latin typeface="Cambria Math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0FAB0E5-6923-C5AE-337A-0D8E9E61BD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531" y="5596143"/>
                <a:ext cx="3456384" cy="9233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34FE89-89E5-B287-6487-5397B5E711BB}"/>
                  </a:ext>
                </a:extLst>
              </p:cNvPr>
              <p:cNvSpPr txBox="1"/>
              <p:nvPr/>
            </p:nvSpPr>
            <p:spPr>
              <a:xfrm>
                <a:off x="4463908" y="3415961"/>
                <a:ext cx="331236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𝑟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192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34FE89-89E5-B287-6487-5397B5E71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908" y="3415961"/>
                <a:ext cx="331236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592C2F-549F-4B05-D5CA-7E91D776930C}"/>
                  </a:ext>
                </a:extLst>
              </p:cNvPr>
              <p:cNvSpPr txBox="1"/>
              <p:nvPr/>
            </p:nvSpPr>
            <p:spPr>
              <a:xfrm>
                <a:off x="2999656" y="4509120"/>
                <a:ext cx="470461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(0.75)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192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592C2F-549F-4B05-D5CA-7E91D7769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4509120"/>
                <a:ext cx="4704612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5604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18F9D5-78F0-6140-FF31-657863BEE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212971"/>
            <a:ext cx="11089232" cy="38741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FEAECF-04F5-B5B9-FD74-88291BECDFB2}"/>
                  </a:ext>
                </a:extLst>
              </p:cNvPr>
              <p:cNvSpPr txBox="1"/>
              <p:nvPr/>
            </p:nvSpPr>
            <p:spPr>
              <a:xfrm>
                <a:off x="393309" y="4406955"/>
                <a:ext cx="2664295" cy="806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2400" b="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2400" b="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>
                              <a:latin typeface="Cambria Math"/>
                            </a:rPr>
                            <m:t>𝑎</m:t>
                          </m:r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GB" sz="2400" b="0" i="1"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GB" sz="2400" b="0" i="1">
                              <a:latin typeface="Cambria Math"/>
                            </a:rPr>
                            <m:t>1−</m:t>
                          </m:r>
                          <m:r>
                            <a:rPr lang="en-GB" sz="2400" b="0" i="1">
                              <a:latin typeface="Cambria Math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FEAECF-04F5-B5B9-FD74-88291BECD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09" y="4406955"/>
                <a:ext cx="2664295" cy="806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C04257-9497-832E-16A3-2E8DA93CC422}"/>
                  </a:ext>
                </a:extLst>
              </p:cNvPr>
              <p:cNvSpPr txBox="1"/>
              <p:nvPr/>
            </p:nvSpPr>
            <p:spPr>
              <a:xfrm>
                <a:off x="406375" y="5661248"/>
                <a:ext cx="3731337" cy="8066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256</m:t>
                          </m:r>
                          <m:d>
                            <m:dPr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(0.75)</m:t>
                                  </m:r>
                                </m:e>
                                <m:sup>
                                  <m: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1−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0.75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&gt;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000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C04257-9497-832E-16A3-2E8DA93CC4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75" y="5661248"/>
                <a:ext cx="3731337" cy="8066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CE7694-0E33-E711-6D5C-B9627B697CE9}"/>
                  </a:ext>
                </a:extLst>
              </p:cNvPr>
              <p:cNvSpPr txBox="1"/>
              <p:nvPr/>
            </p:nvSpPr>
            <p:spPr>
              <a:xfrm>
                <a:off x="5335478" y="4221088"/>
                <a:ext cx="2344699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(0.75)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256</m:t>
                          </m:r>
                        </m:den>
                      </m:f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CE7694-0E33-E711-6D5C-B9627B697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5478" y="4221088"/>
                <a:ext cx="2344699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90A2410-93CD-7641-FB97-EF6D29DADA2F}"/>
                  </a:ext>
                </a:extLst>
              </p:cNvPr>
              <p:cNvSpPr txBox="1"/>
              <p:nvPr/>
            </p:nvSpPr>
            <p:spPr>
              <a:xfrm>
                <a:off x="9524583" y="4630466"/>
                <a:ext cx="136815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&gt;13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90A2410-93CD-7641-FB97-EF6D29DAD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4583" y="4630466"/>
                <a:ext cx="136815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1BFC3A-F189-39A5-C474-0CDED3185E03}"/>
              </a:ext>
            </a:extLst>
          </p:cNvPr>
          <p:cNvCxnSpPr>
            <a:cxnSpLocks/>
          </p:cNvCxnSpPr>
          <p:nvPr/>
        </p:nvCxnSpPr>
        <p:spPr>
          <a:xfrm>
            <a:off x="4439816" y="4368491"/>
            <a:ext cx="0" cy="22322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A74B060-8549-3035-DE32-3698EB3A0E8A}"/>
                  </a:ext>
                </a:extLst>
              </p:cNvPr>
              <p:cNvSpPr txBox="1"/>
              <p:nvPr/>
            </p:nvSpPr>
            <p:spPr>
              <a:xfrm>
                <a:off x="4759414" y="5091527"/>
                <a:ext cx="3496826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𝑙𝑜𝑔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(0.75)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</m:t>
                      </m:r>
                      <m:r>
                        <m:rPr>
                          <m:sty m:val="p"/>
                        </m:rPr>
                        <a:rPr kumimoji="0" lang="en-GB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log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⁡(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256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A74B060-8549-3035-DE32-3698EB3A0E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414" y="5091527"/>
                <a:ext cx="3496826" cy="7861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B4BB2F-DD63-7275-44C3-924A55440814}"/>
                  </a:ext>
                </a:extLst>
              </p:cNvPr>
              <p:cNvSpPr txBox="1"/>
              <p:nvPr/>
            </p:nvSpPr>
            <p:spPr>
              <a:xfrm>
                <a:off x="4727848" y="5978528"/>
                <a:ext cx="3456384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𝑙𝑜𝑔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(0.75)&lt;</m:t>
                      </m:r>
                      <m:r>
                        <m:rPr>
                          <m:sty m:val="p"/>
                        </m:rPr>
                        <a:rPr kumimoji="0" lang="en-GB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log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⁡(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256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B4BB2F-DD63-7275-44C3-924A554408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5978528"/>
                <a:ext cx="3456384" cy="7861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085F5AF-66E1-E111-6E7D-ECC25BE939B9}"/>
                  </a:ext>
                </a:extLst>
              </p:cNvPr>
              <p:cNvSpPr txBox="1"/>
              <p:nvPr/>
            </p:nvSpPr>
            <p:spPr>
              <a:xfrm>
                <a:off x="9552384" y="5341021"/>
                <a:ext cx="136815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𝒏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𝟏𝟒</m:t>
                      </m:r>
                    </m:oMath>
                  </m:oMathPara>
                </a14:m>
                <a:endPara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085F5AF-66E1-E111-6E7D-ECC25BE93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384" y="5341021"/>
                <a:ext cx="1368152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82E476B-7C5F-D0B0-47C7-4798E1A00DD7}"/>
              </a:ext>
            </a:extLst>
          </p:cNvPr>
          <p:cNvCxnSpPr>
            <a:cxnSpLocks/>
          </p:cNvCxnSpPr>
          <p:nvPr/>
        </p:nvCxnSpPr>
        <p:spPr>
          <a:xfrm>
            <a:off x="8832304" y="4406955"/>
            <a:ext cx="0" cy="21673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20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055440" y="836712"/>
            <a:ext cx="10189132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/>
              <a:t>Geometric Series - 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59496" y="2780928"/>
                <a:ext cx="8875592" cy="2949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96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96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9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latin typeface="Cambria Math"/>
                            </a:rPr>
                            <m:t>𝑎</m:t>
                          </m:r>
                          <m:d>
                            <m:d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9600" i="1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96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GB" sz="9600" i="1"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GB" sz="9600" i="1">
                              <a:latin typeface="Cambria Math"/>
                            </a:rPr>
                            <m:t>1−</m:t>
                          </m:r>
                          <m:r>
                            <a:rPr lang="en-GB" sz="9600" i="1">
                              <a:latin typeface="Cambria Math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2780928"/>
                <a:ext cx="8875592" cy="29497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0580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24673</TotalTime>
  <Words>239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929</cp:revision>
  <dcterms:created xsi:type="dcterms:W3CDTF">2013-02-28T07:36:55Z</dcterms:created>
  <dcterms:modified xsi:type="dcterms:W3CDTF">2026-03-31T04:00:04Z</dcterms:modified>
</cp:coreProperties>
</file>