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675" r:id="rId2"/>
    <p:sldId id="676" r:id="rId3"/>
    <p:sldId id="677" r:id="rId4"/>
    <p:sldId id="672" r:id="rId5"/>
    <p:sldId id="681" r:id="rId6"/>
    <p:sldId id="620" r:id="rId7"/>
    <p:sldId id="673" r:id="rId8"/>
    <p:sldId id="682" r:id="rId9"/>
    <p:sldId id="683" r:id="rId10"/>
    <p:sldId id="685" r:id="rId11"/>
    <p:sldId id="684" r:id="rId12"/>
    <p:sldId id="633" r:id="rId13"/>
    <p:sldId id="689" r:id="rId14"/>
    <p:sldId id="628" r:id="rId15"/>
    <p:sldId id="686" r:id="rId16"/>
    <p:sldId id="629" r:id="rId17"/>
    <p:sldId id="631" r:id="rId18"/>
    <p:sldId id="678" r:id="rId19"/>
    <p:sldId id="692" r:id="rId20"/>
    <p:sldId id="694" r:id="rId21"/>
    <p:sldId id="695" r:id="rId22"/>
    <p:sldId id="696" r:id="rId23"/>
    <p:sldId id="697" r:id="rId24"/>
    <p:sldId id="691" r:id="rId25"/>
    <p:sldId id="698" r:id="rId26"/>
    <p:sldId id="699" r:id="rId27"/>
    <p:sldId id="679" r:id="rId28"/>
    <p:sldId id="687" r:id="rId29"/>
    <p:sldId id="688" r:id="rId30"/>
    <p:sldId id="68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BF4A0A-4162-4F82-8932-65A7C5F0FCB8}" v="6" dt="2023-06-13T10:46:58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DBF4A0A-4162-4F82-8932-65A7C5F0FCB8}"/>
    <pc:docChg chg="modSld">
      <pc:chgData name="Stewart Gale" userId="3647ddd2-6040-41ae-a96d-232c23482af8" providerId="ADAL" clId="{CDBF4A0A-4162-4F82-8932-65A7C5F0FCB8}" dt="2023-06-13T10:47:02.751" v="9" actId="1076"/>
      <pc:docMkLst>
        <pc:docMk/>
      </pc:docMkLst>
      <pc:sldChg chg="modSp mod">
        <pc:chgData name="Stewart Gale" userId="3647ddd2-6040-41ae-a96d-232c23482af8" providerId="ADAL" clId="{CDBF4A0A-4162-4F82-8932-65A7C5F0FCB8}" dt="2023-06-13T10:47:02.751" v="9" actId="1076"/>
        <pc:sldMkLst>
          <pc:docMk/>
          <pc:sldMk cId="2224955687" sldId="631"/>
        </pc:sldMkLst>
        <pc:spChg chg="mod">
          <ac:chgData name="Stewart Gale" userId="3647ddd2-6040-41ae-a96d-232c23482af8" providerId="ADAL" clId="{CDBF4A0A-4162-4F82-8932-65A7C5F0FCB8}" dt="2023-06-13T10:47:02.751" v="9" actId="1076"/>
          <ac:spMkLst>
            <pc:docMk/>
            <pc:sldMk cId="2224955687" sldId="631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7448" y="2204864"/>
            <a:ext cx="101000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134697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51784" y="2677519"/>
                <a:ext cx="3600400" cy="1296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677519"/>
                <a:ext cx="3600400" cy="12964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079776" y="5126707"/>
                <a:ext cx="262360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5126707"/>
                <a:ext cx="2623603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16080" y="4694660"/>
                <a:ext cx="1968679" cy="164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694660"/>
                <a:ext cx="1968679" cy="16481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79376" y="449878"/>
            <a:ext cx="102251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Step 1: </a:t>
            </a:r>
            <a:r>
              <a:rPr lang="en-GB" sz="4000" dirty="0"/>
              <a:t>Multiply the term by the original power</a:t>
            </a:r>
          </a:p>
          <a:p>
            <a:endParaRPr lang="en-GB" sz="4000" dirty="0"/>
          </a:p>
          <a:p>
            <a:r>
              <a:rPr lang="en-US" sz="4000" b="1" dirty="0"/>
              <a:t>Step 2: </a:t>
            </a:r>
            <a:r>
              <a:rPr lang="en-US" sz="4000" dirty="0"/>
              <a:t>Subtract 1 from the power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98263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15238"/>
            <a:ext cx="11449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Sometimes you need to </a:t>
            </a:r>
            <a:r>
              <a:rPr lang="en-US" sz="4400" b="1" dirty="0"/>
              <a:t>rewrite</a:t>
            </a:r>
            <a:r>
              <a:rPr lang="en-US" sz="4400" dirty="0"/>
              <a:t> the equation before you can differentiate.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87688" y="2297601"/>
                <a:ext cx="3235414" cy="1515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297601"/>
                <a:ext cx="3235414" cy="15155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71664" y="4725144"/>
                <a:ext cx="262360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725144"/>
                <a:ext cx="2623603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672064" y="2593706"/>
                <a:ext cx="214603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593706"/>
                <a:ext cx="2146037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91943" y="4725145"/>
                <a:ext cx="2371034" cy="939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3" y="4725145"/>
                <a:ext cx="2371034" cy="9398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32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82546" y="2060848"/>
                <a:ext cx="2306260" cy="776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546" y="2060848"/>
                <a:ext cx="2306260" cy="7768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59627" y="2013134"/>
                <a:ext cx="2234252" cy="776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627" y="2013134"/>
                <a:ext cx="2234252" cy="776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385040" y="3730910"/>
                <a:ext cx="1462067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040" y="3730910"/>
                <a:ext cx="1462067" cy="12615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389086" y="3685996"/>
                <a:ext cx="1462067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086" y="3685996"/>
                <a:ext cx="1462067" cy="12615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244790" y="1764228"/>
                <a:ext cx="1484060" cy="1073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790" y="1764228"/>
                <a:ext cx="1484060" cy="10734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947859" y="1713114"/>
                <a:ext cx="1484060" cy="1076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859" y="1713114"/>
                <a:ext cx="1484060" cy="1076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855640" y="3747646"/>
                <a:ext cx="1506503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3747646"/>
                <a:ext cx="1506503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832304" y="3730910"/>
                <a:ext cx="150650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3730910"/>
                <a:ext cx="1506503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3022016" y="328990"/>
            <a:ext cx="60039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Turn roots into powers.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951984" y="1635341"/>
            <a:ext cx="0" cy="4311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44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04418" y="782186"/>
                <a:ext cx="2306260" cy="149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418" y="782186"/>
                <a:ext cx="2306260" cy="14909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68089" y="636772"/>
                <a:ext cx="2234252" cy="149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089" y="636772"/>
                <a:ext cx="2234252" cy="14909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56097" y="4420376"/>
                <a:ext cx="1462067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097" y="4420376"/>
                <a:ext cx="1462067" cy="12615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400052" y="4441298"/>
                <a:ext cx="1462067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052" y="4441298"/>
                <a:ext cx="1462067" cy="12615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804696" y="2681045"/>
                <a:ext cx="2265941" cy="1073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696" y="2681045"/>
                <a:ext cx="2265941" cy="10734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849112" y="2620537"/>
                <a:ext cx="2265941" cy="1076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9112" y="2620537"/>
                <a:ext cx="2265941" cy="1076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829599" y="4437112"/>
                <a:ext cx="197509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599" y="4437112"/>
                <a:ext cx="1975092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785215" y="4437112"/>
                <a:ext cx="19750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215" y="4437112"/>
                <a:ext cx="1975092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6023992" y="788061"/>
            <a:ext cx="0" cy="51125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9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63552" y="2852936"/>
            <a:ext cx="3213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differentiate each term </a:t>
            </a:r>
          </a:p>
          <a:p>
            <a:pPr algn="ctr"/>
            <a:r>
              <a:rPr lang="en-GB" sz="2400" b="1" dirty="0"/>
              <a:t>individually 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07802" y="3894957"/>
                <a:ext cx="2088231" cy="1670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802" y="3894957"/>
                <a:ext cx="2088231" cy="1670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row: Down 12"/>
          <p:cNvSpPr/>
          <p:nvPr/>
        </p:nvSpPr>
        <p:spPr>
          <a:xfrm>
            <a:off x="5340049" y="2607264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/>
          <p:cNvSpPr/>
          <p:nvPr/>
        </p:nvSpPr>
        <p:spPr>
          <a:xfrm>
            <a:off x="7043840" y="2596104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/>
          <p:cNvSpPr/>
          <p:nvPr/>
        </p:nvSpPr>
        <p:spPr>
          <a:xfrm>
            <a:off x="8411889" y="2588221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974820" y="260648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Dealing with multiple terms.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55872" y="1700113"/>
                <a:ext cx="517808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872" y="1700113"/>
                <a:ext cx="517808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924297" y="4352061"/>
                <a:ext cx="111453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297" y="4352061"/>
                <a:ext cx="111453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916112" y="4352061"/>
                <a:ext cx="154721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112" y="4352061"/>
                <a:ext cx="154721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83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  <p:bldP spid="15" grpId="0" animBg="1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7348" y="495183"/>
                <a:ext cx="11737304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Differentiate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𝟗</m:t>
                    </m:r>
                    <m:sSup>
                      <m:s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495183"/>
                <a:ext cx="11737304" cy="1036566"/>
              </a:xfrm>
              <a:prstGeom prst="rect">
                <a:avLst/>
              </a:prstGeom>
              <a:blipFill>
                <a:blip r:embed="rId2"/>
                <a:stretch>
                  <a:fillRect t="-15294" b="-3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24075" y="2852936"/>
                <a:ext cx="2175982" cy="1846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075" y="2852936"/>
                <a:ext cx="2175982" cy="1846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28048" y="3356992"/>
                <a:ext cx="4896544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356992"/>
                <a:ext cx="4896544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951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367808" y="2564904"/>
                <a:ext cx="2103973" cy="1846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564904"/>
                <a:ext cx="2103973" cy="1846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3392" y="476672"/>
                <a:ext cx="10729192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Differentiate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76672"/>
                <a:ext cx="10729192" cy="1036566"/>
              </a:xfrm>
              <a:prstGeom prst="rect">
                <a:avLst/>
              </a:prstGeom>
              <a:blipFill>
                <a:blip r:embed="rId3"/>
                <a:stretch>
                  <a:fillRect l="-739" t="-15294" b="-3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471780" y="3068961"/>
                <a:ext cx="311873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𝒑𝒙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780" y="3068961"/>
                <a:ext cx="3118738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82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292222"/>
                <a:ext cx="1137726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sz="2400" dirty="0"/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1,−1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5.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2222"/>
                <a:ext cx="11377264" cy="1569660"/>
              </a:xfrm>
              <a:prstGeom prst="rect">
                <a:avLst/>
              </a:prstGeom>
              <a:blipFill>
                <a:blip r:embed="rId2"/>
                <a:stretch>
                  <a:fillRect b="-28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35749" y="2192409"/>
                <a:ext cx="338437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−4=−2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749" y="2192409"/>
                <a:ext cx="3384376" cy="1200329"/>
              </a:xfrm>
              <a:prstGeom prst="rect">
                <a:avLst/>
              </a:prstGeom>
              <a:blipFill>
                <a:blip r:embed="rId3"/>
                <a:stretch>
                  <a:fillRect l="-1622" b="-6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13515" y="3670111"/>
                <a:ext cx="3938659" cy="297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5=2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+2=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Point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17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515" y="3670111"/>
                <a:ext cx="3938659" cy="2977995"/>
              </a:xfrm>
              <a:prstGeom prst="rect">
                <a:avLst/>
              </a:prstGeom>
              <a:blipFill>
                <a:blip r:embed="rId4"/>
                <a:stretch>
                  <a:fillRect l="-2477" b="-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203296" y="2265838"/>
            <a:ext cx="272355" cy="2933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1217254" y="3721457"/>
            <a:ext cx="272355" cy="2933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39827" y="2357777"/>
            <a:ext cx="272355" cy="2933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248128" y="2248893"/>
                <a:ext cx="354965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+2=2−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Solving: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>
                    <a:latin typeface="+mj-lt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=0, 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en-US" sz="2400" dirty="0"/>
              </a:p>
              <a:p>
                <a:endParaRPr lang="en-GB" sz="2400" dirty="0"/>
              </a:p>
              <a:p>
                <a:r>
                  <a:rPr lang="en-GB" sz="2400" dirty="0"/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=3, 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2248893"/>
                <a:ext cx="3549657" cy="2677656"/>
              </a:xfrm>
              <a:prstGeom prst="rect">
                <a:avLst/>
              </a:prstGeom>
              <a:blipFill>
                <a:blip r:embed="rId5"/>
                <a:stretch>
                  <a:fillRect l="-2749" b="-4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95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600056" y="2145962"/>
                <a:ext cx="3456384" cy="240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2145962"/>
                <a:ext cx="3456384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27042" y="344496"/>
            <a:ext cx="114016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Beware of fractions and the denominators!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703512" y="2226427"/>
                <a:ext cx="2745228" cy="240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226427"/>
                <a:ext cx="2745228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132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151785" y="1844802"/>
                <a:ext cx="2440733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1844802"/>
                <a:ext cx="2440733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4223792" y="4293097"/>
                <a:ext cx="3456384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m:rPr>
                          <m:nor/>
                        </m:rPr>
                        <a:rPr lang="en-US" sz="6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6600" dirty="0"/>
                        <m:t>x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293097"/>
                <a:ext cx="3456384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1847528" y="297745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Are they equivalent?</a:t>
            </a:r>
            <a:endParaRPr lang="en-GB" sz="6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8256240" y="4869160"/>
            <a:ext cx="166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YES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10811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5DA7084-C169-E74A-C97A-7395AF9C3F8B}"/>
              </a:ext>
            </a:extLst>
          </p:cNvPr>
          <p:cNvGrpSpPr/>
          <p:nvPr/>
        </p:nvGrpSpPr>
        <p:grpSpPr>
          <a:xfrm>
            <a:off x="2927648" y="1484784"/>
            <a:ext cx="6120680" cy="4176463"/>
            <a:chOff x="3503712" y="1988841"/>
            <a:chExt cx="4924384" cy="325073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3712" y="1988841"/>
              <a:ext cx="4924384" cy="3250737"/>
            </a:xfrm>
            <a:prstGeom prst="rect">
              <a:avLst/>
            </a:prstGeom>
          </p:spPr>
        </p:pic>
        <p:sp>
          <p:nvSpPr>
            <p:cNvPr id="65" name="Oval 64"/>
            <p:cNvSpPr/>
            <p:nvPr/>
          </p:nvSpPr>
          <p:spPr>
            <a:xfrm>
              <a:off x="3905186" y="2582427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4579483" y="3702921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5278915" y="4376711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5968168" y="4604924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6658706" y="437645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7313540" y="370004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7998406" y="259709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95400" y="201097"/>
            <a:ext cx="10918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gradient of the curve?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9922" y="5613094"/>
            <a:ext cx="102296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different at any given point.</a:t>
            </a:r>
          </a:p>
        </p:txBody>
      </p:sp>
    </p:spTree>
    <p:extLst>
      <p:ext uri="{BB962C8B-B14F-4D97-AF65-F5344CB8AC3E}">
        <p14:creationId xmlns:p14="http://schemas.microsoft.com/office/powerpoint/2010/main" val="321097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223793" y="1772816"/>
                <a:ext cx="2440733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1772816"/>
                <a:ext cx="2440733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4295800" y="4293096"/>
                <a:ext cx="3456384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dirty="0"/>
                        <m:t>x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293096"/>
                <a:ext cx="3456384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1703512" y="318499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Are they equivalent?</a:t>
            </a:r>
            <a:endParaRPr lang="en-GB" sz="6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8184232" y="4941168"/>
            <a:ext cx="166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NO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38903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130575" y="1700808"/>
                <a:ext cx="2440733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75" y="1700808"/>
                <a:ext cx="2440733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4202582" y="4221088"/>
                <a:ext cx="3456384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dirty="0"/>
                        <m:t>x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582" y="4221088"/>
                <a:ext cx="3456384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1775520" y="260648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Are they equivalent?</a:t>
            </a:r>
            <a:endParaRPr lang="en-GB" sz="6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8040216" y="4797152"/>
            <a:ext cx="166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YES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6670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223793" y="1621788"/>
                <a:ext cx="2908809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1621788"/>
                <a:ext cx="2908809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4295800" y="4142068"/>
                <a:ext cx="3456384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dirty="0"/>
                        <m:t>x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142068"/>
                <a:ext cx="3456384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1919536" y="260648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Are they equivalent?</a:t>
            </a:r>
            <a:endParaRPr lang="en-GB" sz="6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8112224" y="4725144"/>
            <a:ext cx="166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YES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235067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130575" y="1700808"/>
                <a:ext cx="2908809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75" y="1700808"/>
                <a:ext cx="2908809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4202582" y="4221088"/>
                <a:ext cx="3456384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m:rPr>
                          <m:nor/>
                        </m:rPr>
                        <a:rPr lang="en-US" sz="6600" dirty="0"/>
                        <m:t>x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582" y="4221088"/>
                <a:ext cx="3456384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1847528" y="260648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Are they equivalent?</a:t>
            </a:r>
            <a:endParaRPr lang="en-GB" sz="6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8040216" y="4797152"/>
            <a:ext cx="166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NO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32218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295799" y="4857372"/>
                <a:ext cx="1575272" cy="149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99" y="4857372"/>
                <a:ext cx="1575272" cy="14954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270672" y="245021"/>
                <a:ext cx="7200800" cy="142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</a:rPr>
                  <a:t>Given 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000" dirty="0"/>
                  <a:t>   find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672" y="245021"/>
                <a:ext cx="7200800" cy="1422184"/>
              </a:xfrm>
              <a:prstGeom prst="rect">
                <a:avLst/>
              </a:prstGeom>
              <a:blipFill>
                <a:blip r:embed="rId3"/>
                <a:stretch>
                  <a:fillRect l="-5076" b="-150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583831" y="3571359"/>
                <a:ext cx="293195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3 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1" y="3571359"/>
                <a:ext cx="293195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807968" y="5229200"/>
                <a:ext cx="2328717" cy="8477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229200"/>
                <a:ext cx="2328717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/>
              <p:nvPr/>
            </p:nvSpPr>
            <p:spPr>
              <a:xfrm>
                <a:off x="4655839" y="2153267"/>
                <a:ext cx="2723694" cy="11392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4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dirty="0"/>
                      <m:t>x</m:t>
                    </m:r>
                    <m:r>
                      <m:rPr>
                        <m:nor/>
                      </m:rPr>
                      <a:rPr lang="en-US" sz="4800" dirty="0"/>
                      <m:t> </m:t>
                    </m:r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39" y="2153267"/>
                <a:ext cx="2723694" cy="11392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854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295799" y="5013176"/>
                <a:ext cx="1575272" cy="149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99" y="5013176"/>
                <a:ext cx="1575272" cy="14954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919536" y="264953"/>
                <a:ext cx="7642642" cy="142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</a:rPr>
                  <a:t>Given 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000" dirty="0"/>
                  <a:t>   find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64953"/>
                <a:ext cx="7642642" cy="1422184"/>
              </a:xfrm>
              <a:prstGeom prst="rect">
                <a:avLst/>
              </a:prstGeom>
              <a:blipFill>
                <a:blip r:embed="rId3"/>
                <a:stretch>
                  <a:fillRect l="-4864" b="-145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727847" y="3484248"/>
                <a:ext cx="2953629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7" y="3484248"/>
                <a:ext cx="2953629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807968" y="5013176"/>
                <a:ext cx="2328717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013176"/>
                <a:ext cx="2328717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/>
              <p:nvPr/>
            </p:nvSpPr>
            <p:spPr>
              <a:xfrm>
                <a:off x="4749122" y="2058877"/>
                <a:ext cx="2723694" cy="11392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4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dirty="0"/>
                      <m:t>x</m:t>
                    </m:r>
                    <m:r>
                      <m:rPr>
                        <m:nor/>
                      </m:rPr>
                      <a:rPr lang="en-US" sz="4800" dirty="0"/>
                      <m:t> </m:t>
                    </m:r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122" y="2058877"/>
                <a:ext cx="2723694" cy="11392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29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023992" y="4653136"/>
                <a:ext cx="1512168" cy="137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653136"/>
                <a:ext cx="1512168" cy="1378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775520" y="332656"/>
                <a:ext cx="7008606" cy="1425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b="1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7008606" cy="1425968"/>
              </a:xfrm>
              <a:prstGeom prst="rect">
                <a:avLst/>
              </a:prstGeom>
              <a:blipFill>
                <a:blip r:embed="rId3"/>
                <a:stretch>
                  <a:fillRect l="-5217" b="-15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807968" y="2492896"/>
                <a:ext cx="3635729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492896"/>
                <a:ext cx="3635729" cy="1480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104113" y="4680240"/>
                <a:ext cx="2933373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3" y="4680240"/>
                <a:ext cx="2933373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0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744072" y="4355301"/>
                <a:ext cx="1495841" cy="1027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355301"/>
                <a:ext cx="1495841" cy="10277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654973" y="3238537"/>
                <a:ext cx="2520280" cy="1203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973" y="3238537"/>
                <a:ext cx="2520280" cy="12039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937802" y="2628110"/>
                <a:ext cx="35076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802" y="2628110"/>
                <a:ext cx="350769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8058834" y="4582720"/>
                <a:ext cx="263488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834" y="4582720"/>
                <a:ext cx="263488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140946" y="1921789"/>
            <a:ext cx="38252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Split up fractions into multiple terms.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951984" y="1969779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52876D9-369C-4419-B40B-50102818B3AC}"/>
                  </a:ext>
                </a:extLst>
              </p:cNvPr>
              <p:cNvSpPr/>
              <p:nvPr/>
            </p:nvSpPr>
            <p:spPr>
              <a:xfrm>
                <a:off x="2063552" y="249285"/>
                <a:ext cx="7685965" cy="1564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b="1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52876D9-369C-4419-B40B-50102818B3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49285"/>
                <a:ext cx="7685965" cy="1564211"/>
              </a:xfrm>
              <a:prstGeom prst="rect">
                <a:avLst/>
              </a:prstGeom>
              <a:blipFill>
                <a:blip r:embed="rId6"/>
                <a:stretch>
                  <a:fillRect l="-4841" b="-14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B178C6E-0A3C-4710-8C6B-D63073D2F3E5}"/>
                  </a:ext>
                </a:extLst>
              </p:cNvPr>
              <p:cNvSpPr/>
              <p:nvPr/>
            </p:nvSpPr>
            <p:spPr>
              <a:xfrm>
                <a:off x="1689805" y="4869160"/>
                <a:ext cx="2520280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B178C6E-0A3C-4710-8C6B-D63073D2F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805" y="4869160"/>
                <a:ext cx="2520280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49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034030" y="332656"/>
                <a:ext cx="7776863" cy="1564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1" dirty="0"/>
                  <a:t>Differentiate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030" y="332656"/>
                <a:ext cx="7776863" cy="1564211"/>
              </a:xfrm>
              <a:prstGeom prst="rect">
                <a:avLst/>
              </a:prstGeom>
              <a:blipFill>
                <a:blip r:embed="rId2"/>
                <a:stretch>
                  <a:fillRect l="-2588" b="-14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333323-0689-4517-A1CC-4A246DBE92B1}"/>
                  </a:ext>
                </a:extLst>
              </p:cNvPr>
              <p:cNvSpPr txBox="1"/>
              <p:nvPr/>
            </p:nvSpPr>
            <p:spPr>
              <a:xfrm>
                <a:off x="6240017" y="5445225"/>
                <a:ext cx="1495841" cy="1144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333323-0689-4517-A1CC-4A246DBE9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7" y="5445225"/>
                <a:ext cx="1495841" cy="1144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5530EAA-F5F2-4A62-8406-F18E84EC54B9}"/>
                  </a:ext>
                </a:extLst>
              </p:cNvPr>
              <p:cNvSpPr/>
              <p:nvPr/>
            </p:nvSpPr>
            <p:spPr>
              <a:xfrm>
                <a:off x="6600057" y="2492897"/>
                <a:ext cx="2879145" cy="1327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5530EAA-F5F2-4A62-8406-F18E84EC54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2492897"/>
                <a:ext cx="2879145" cy="1327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9508C8-F4FE-4394-840A-7A2B416B53E0}"/>
                  </a:ext>
                </a:extLst>
              </p:cNvPr>
              <p:cNvSpPr/>
              <p:nvPr/>
            </p:nvSpPr>
            <p:spPr>
              <a:xfrm>
                <a:off x="7536161" y="5733256"/>
                <a:ext cx="27174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9508C8-F4FE-4394-840A-7A2B416B53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1" y="5733256"/>
                <a:ext cx="271741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FBB5814-6236-4D49-8C91-ED4727C97C15}"/>
                  </a:ext>
                </a:extLst>
              </p:cNvPr>
              <p:cNvSpPr/>
              <p:nvPr/>
            </p:nvSpPr>
            <p:spPr>
              <a:xfrm>
                <a:off x="6534533" y="4353709"/>
                <a:ext cx="327636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FBB5814-6236-4D49-8C91-ED4727C97C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533" y="4353709"/>
                <a:ext cx="327636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28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216110" y="5447944"/>
                <a:ext cx="1495841" cy="1144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110" y="5447944"/>
                <a:ext cx="1495841" cy="1144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890163" y="248368"/>
                <a:ext cx="7547579" cy="1657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US" sz="6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163" y="248368"/>
                <a:ext cx="7547579" cy="1657633"/>
              </a:xfrm>
              <a:prstGeom prst="rect">
                <a:avLst/>
              </a:prstGeom>
              <a:blipFill>
                <a:blip r:embed="rId3"/>
                <a:stretch>
                  <a:fillRect l="-4847" b="-7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064003" y="2294540"/>
                <a:ext cx="3608491" cy="1469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003" y="2294540"/>
                <a:ext cx="3608491" cy="14691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576150" y="4043079"/>
                <a:ext cx="3176447" cy="896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150" y="4043079"/>
                <a:ext cx="3176447" cy="8960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7611209" y="5455509"/>
                <a:ext cx="2965748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1209" y="5455509"/>
                <a:ext cx="2965748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042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804" y="2060849"/>
            <a:ext cx="4924384" cy="3250737"/>
          </a:xfrm>
          <a:prstGeom prst="rect">
            <a:avLst/>
          </a:prstGeom>
        </p:spPr>
      </p:pic>
      <p:sp>
        <p:nvSpPr>
          <p:cNvPr id="65" name="Oval 64"/>
          <p:cNvSpPr/>
          <p:nvPr/>
        </p:nvSpPr>
        <p:spPr>
          <a:xfrm>
            <a:off x="3999278" y="2654435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/>
          <p:cNvSpPr/>
          <p:nvPr/>
        </p:nvSpPr>
        <p:spPr>
          <a:xfrm>
            <a:off x="4673575" y="3774929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/>
          <p:cNvSpPr/>
          <p:nvPr/>
        </p:nvSpPr>
        <p:spPr>
          <a:xfrm>
            <a:off x="5373007" y="4448719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/>
          <p:cNvSpPr/>
          <p:nvPr/>
        </p:nvSpPr>
        <p:spPr>
          <a:xfrm>
            <a:off x="6062260" y="4676932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/>
          <p:cNvSpPr/>
          <p:nvPr/>
        </p:nvSpPr>
        <p:spPr>
          <a:xfrm>
            <a:off x="6752798" y="4448467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/>
          <p:cNvSpPr/>
          <p:nvPr/>
        </p:nvSpPr>
        <p:spPr>
          <a:xfrm>
            <a:off x="7407632" y="3772057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/>
          <p:cNvSpPr/>
          <p:nvPr/>
        </p:nvSpPr>
        <p:spPr>
          <a:xfrm>
            <a:off x="8092498" y="2669100"/>
            <a:ext cx="92634" cy="973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623392" y="20731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gradient at any given point is given by </a:t>
            </a:r>
          </a:p>
          <a:p>
            <a:pPr algn="ctr"/>
            <a:r>
              <a:rPr lang="en-GB" sz="4400" dirty="0"/>
              <a:t>the tangent at that point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758044" y="3789041"/>
            <a:ext cx="2160240" cy="13597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6024" y="5718567"/>
            <a:ext cx="11217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What is the gradient of the tangent when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/>
              <a:t> = 1?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74525" y="3840366"/>
                <a:ext cx="1829718" cy="13574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525" y="3840366"/>
                <a:ext cx="1829718" cy="13574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670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271464" y="580821"/>
                <a:ext cx="9289032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Differentiate</a:t>
                </a:r>
                <a:r>
                  <a:rPr lang="en-GB" sz="6000" b="1" dirty="0"/>
                  <a:t> 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80821"/>
                <a:ext cx="9289032" cy="1036566"/>
              </a:xfrm>
              <a:prstGeom prst="rect">
                <a:avLst/>
              </a:prstGeom>
              <a:blipFill>
                <a:blip r:embed="rId2"/>
                <a:stretch>
                  <a:fillRect l="-4005" t="-15294" b="-3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278859" y="4365104"/>
                <a:ext cx="1911101" cy="167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859" y="4365104"/>
                <a:ext cx="1911101" cy="16707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519936" y="2490270"/>
                <a:ext cx="493680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2490270"/>
                <a:ext cx="4936801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7189960" y="4797153"/>
                <a:ext cx="3124445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960" y="4797153"/>
                <a:ext cx="3124445" cy="9420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98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3392" y="1556792"/>
            <a:ext cx="10513168" cy="4680520"/>
            <a:chOff x="1264108" y="2636912"/>
            <a:chExt cx="6355592" cy="325073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9712" y="2636912"/>
              <a:ext cx="4924384" cy="3250737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2250017" y="2889255"/>
              <a:ext cx="340990" cy="72332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857707" y="4076127"/>
              <a:ext cx="501650" cy="641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581607" y="4933377"/>
              <a:ext cx="463550" cy="3175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261057" y="5301677"/>
              <a:ext cx="438150" cy="6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4934157" y="4895277"/>
              <a:ext cx="495300" cy="3556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5665068" y="4077072"/>
              <a:ext cx="419100" cy="54609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6394657" y="2990277"/>
              <a:ext cx="266700" cy="5778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1264108" y="3201902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=−6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4108" y="3201902"/>
                  <a:ext cx="1314020" cy="32841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1923925" y="4330608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3925" y="4330608"/>
                  <a:ext cx="1314020" cy="32841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580935" y="4969098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0935" y="4969098"/>
                  <a:ext cx="1314020" cy="32841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3848498" y="5244852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8498" y="5244852"/>
                  <a:ext cx="1314020" cy="32841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5008058" y="4919205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8058" y="4919205"/>
                  <a:ext cx="1314020" cy="32841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5567734" y="4309096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7734" y="4309096"/>
                  <a:ext cx="1314020" cy="32841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305680" y="3194732"/>
                  <a:ext cx="1314020" cy="328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=6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680" y="3194732"/>
                  <a:ext cx="1314020" cy="3284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Oval 64"/>
            <p:cNvSpPr/>
            <p:nvPr/>
          </p:nvSpPr>
          <p:spPr>
            <a:xfrm>
              <a:off x="2381186" y="3230498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3055483" y="435099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3754915" y="502478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4444168" y="5252995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5134706" y="502453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5789540" y="434812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6474406" y="3245163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360" y="443081"/>
            <a:ext cx="11377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things do you notice about the gradients?</a:t>
            </a:r>
          </a:p>
        </p:txBody>
      </p:sp>
    </p:spTree>
    <p:extLst>
      <p:ext uri="{BB962C8B-B14F-4D97-AF65-F5344CB8AC3E}">
        <p14:creationId xmlns:p14="http://schemas.microsoft.com/office/powerpoint/2010/main" val="30528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762703"/>
                  </p:ext>
                </p:extLst>
              </p:nvPr>
            </p:nvGraphicFramePr>
            <p:xfrm>
              <a:off x="2555523" y="4158281"/>
              <a:ext cx="7080954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4049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764923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672426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672426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784497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784497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896566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  <a:gridCol w="1031570">
                      <a:extLst>
                        <a:ext uri="{9D8B030D-6E8A-4147-A177-3AD203B41FA5}">
                          <a16:colId xmlns:a16="http://schemas.microsoft.com/office/drawing/2014/main" val="3322843714"/>
                        </a:ext>
                      </a:extLst>
                    </a:gridCol>
                  </a:tblGrid>
                  <a:tr h="43570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4357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Gradient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762703"/>
                  </p:ext>
                </p:extLst>
              </p:nvPr>
            </p:nvGraphicFramePr>
            <p:xfrm>
              <a:off x="2555523" y="4158281"/>
              <a:ext cx="7080954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4049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764923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672426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672426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784497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784497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896566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  <a:gridCol w="1031570">
                      <a:extLst>
                        <a:ext uri="{9D8B030D-6E8A-4147-A177-3AD203B41FA5}">
                          <a16:colId xmlns:a16="http://schemas.microsoft.com/office/drawing/2014/main" val="332284371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13" t="-10526" r="-380992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Gradient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584988" y="15695"/>
                <a:ext cx="1666614" cy="5959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988" y="15695"/>
                <a:ext cx="1666614" cy="595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851185" y="5149043"/>
                <a:ext cx="856895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Come up with an expression, in terms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pPr algn="ctr"/>
                <a:r>
                  <a:rPr lang="en-GB" sz="3200" dirty="0"/>
                  <a:t>for calculating the gradient?</a:t>
                </a: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185" y="5149043"/>
                <a:ext cx="8568951" cy="1077218"/>
              </a:xfrm>
              <a:prstGeom prst="rect">
                <a:avLst/>
              </a:prstGeom>
              <a:blipFill>
                <a:blip r:embed="rId4"/>
                <a:stretch>
                  <a:fillRect t="-6818"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488889" y="6173547"/>
                <a:ext cx="345639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889" y="6173547"/>
                <a:ext cx="345639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2279576" y="334161"/>
            <a:ext cx="7560840" cy="3598895"/>
            <a:chOff x="1264108" y="2636912"/>
            <a:chExt cx="6355592" cy="3250737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79712" y="2636912"/>
              <a:ext cx="4924384" cy="3250737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>
            <a:xfrm>
              <a:off x="2250017" y="2889255"/>
              <a:ext cx="340990" cy="72332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857707" y="4076127"/>
              <a:ext cx="501650" cy="641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581607" y="4933377"/>
              <a:ext cx="463550" cy="3175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4261057" y="5301677"/>
              <a:ext cx="438150" cy="6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4934157" y="4895277"/>
              <a:ext cx="495300" cy="3556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5665068" y="4077072"/>
              <a:ext cx="419100" cy="54609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6394657" y="2990277"/>
              <a:ext cx="266700" cy="5778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264108" y="3201902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=−6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4108" y="3201902"/>
                  <a:ext cx="1314020" cy="4232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1923925" y="4330608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3925" y="4330608"/>
                  <a:ext cx="1314020" cy="4232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580935" y="4969098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=−2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0935" y="4969098"/>
                  <a:ext cx="1314020" cy="4232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848498" y="5244852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8498" y="5244852"/>
                  <a:ext cx="1314020" cy="4232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5008058" y="4919204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8058" y="4919204"/>
                  <a:ext cx="1314020" cy="4232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5567734" y="4309096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7734" y="4309096"/>
                  <a:ext cx="1314020" cy="42321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6305680" y="3194732"/>
                  <a:ext cx="1314020" cy="423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=6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680" y="3194732"/>
                  <a:ext cx="1314020" cy="42321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Oval 52"/>
            <p:cNvSpPr/>
            <p:nvPr/>
          </p:nvSpPr>
          <p:spPr>
            <a:xfrm>
              <a:off x="2381186" y="3230498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3055483" y="435099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3754915" y="502478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/>
            <p:cNvSpPr/>
            <p:nvPr/>
          </p:nvSpPr>
          <p:spPr>
            <a:xfrm>
              <a:off x="4444168" y="5252995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/>
            <p:cNvSpPr/>
            <p:nvPr/>
          </p:nvSpPr>
          <p:spPr>
            <a:xfrm>
              <a:off x="5134706" y="502453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Oval 72"/>
            <p:cNvSpPr/>
            <p:nvPr/>
          </p:nvSpPr>
          <p:spPr>
            <a:xfrm>
              <a:off x="5789540" y="434812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6474406" y="3245163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2396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/>
          <p:cNvSpPr/>
          <p:nvPr/>
        </p:nvSpPr>
        <p:spPr>
          <a:xfrm>
            <a:off x="2311891" y="652142"/>
            <a:ext cx="5089606" cy="3931091"/>
          </a:xfrm>
          <a:custGeom>
            <a:avLst/>
            <a:gdLst>
              <a:gd name="connsiteX0" fmla="*/ 0 w 2035534"/>
              <a:gd name="connsiteY0" fmla="*/ 1709531 h 1709531"/>
              <a:gd name="connsiteX1" fmla="*/ 747423 w 2035534"/>
              <a:gd name="connsiteY1" fmla="*/ 1502797 h 1709531"/>
              <a:gd name="connsiteX2" fmla="*/ 1351722 w 2035534"/>
              <a:gd name="connsiteY2" fmla="*/ 1144988 h 1709531"/>
              <a:gd name="connsiteX3" fmla="*/ 1701579 w 2035534"/>
              <a:gd name="connsiteY3" fmla="*/ 755374 h 1709531"/>
              <a:gd name="connsiteX4" fmla="*/ 2035534 w 2035534"/>
              <a:gd name="connsiteY4" fmla="*/ 0 h 1709531"/>
              <a:gd name="connsiteX0" fmla="*/ 0 w 1740870"/>
              <a:gd name="connsiteY0" fmla="*/ 1637397 h 1637397"/>
              <a:gd name="connsiteX1" fmla="*/ 452759 w 1740870"/>
              <a:gd name="connsiteY1" fmla="*/ 1502797 h 1637397"/>
              <a:gd name="connsiteX2" fmla="*/ 1057058 w 1740870"/>
              <a:gd name="connsiteY2" fmla="*/ 1144988 h 1637397"/>
              <a:gd name="connsiteX3" fmla="*/ 1406915 w 1740870"/>
              <a:gd name="connsiteY3" fmla="*/ 755374 h 1637397"/>
              <a:gd name="connsiteX4" fmla="*/ 1740870 w 1740870"/>
              <a:gd name="connsiteY4" fmla="*/ 0 h 1637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0870" h="1637397">
                <a:moveTo>
                  <a:pt x="0" y="1637397"/>
                </a:moveTo>
                <a:cubicBezTo>
                  <a:pt x="261068" y="1581075"/>
                  <a:pt x="276583" y="1584865"/>
                  <a:pt x="452759" y="1502797"/>
                </a:cubicBezTo>
                <a:cubicBezTo>
                  <a:pt x="628935" y="1420729"/>
                  <a:pt x="898032" y="1269558"/>
                  <a:pt x="1057058" y="1144988"/>
                </a:cubicBezTo>
                <a:cubicBezTo>
                  <a:pt x="1216084" y="1020418"/>
                  <a:pt x="1292946" y="946205"/>
                  <a:pt x="1406915" y="755374"/>
                </a:cubicBezTo>
                <a:cubicBezTo>
                  <a:pt x="1520884" y="564543"/>
                  <a:pt x="1630877" y="282271"/>
                  <a:pt x="1740870" y="0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5774596" y="2939124"/>
            <a:ext cx="233371" cy="2132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94199" y="3753867"/>
                <a:ext cx="10501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199" y="3753867"/>
                <a:ext cx="105017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7208436" y="1948285"/>
            <a:ext cx="67" cy="180020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264220" y="3754135"/>
            <a:ext cx="1865095" cy="151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452828" y="1459442"/>
            <a:ext cx="3168611" cy="295936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29637" y="2676412"/>
                <a:ext cx="6092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9637" y="2676412"/>
                <a:ext cx="60927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56240" y="2060848"/>
                <a:ext cx="2120806" cy="2314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𝑔𝑟𝑎𝑑𝑖𝑒𝑛𝑡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1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20 −2 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3 −1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105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2060848"/>
                <a:ext cx="2120806" cy="23146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807835" y="477494"/>
            <a:ext cx="532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Gradient of the Tangent.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956644" y="3878473"/>
                <a:ext cx="8375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1,2 </m:t>
                          </m:r>
                        </m:e>
                      </m:d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644" y="3878473"/>
                <a:ext cx="83755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261398" y="1744608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3,20</m:t>
                          </m:r>
                        </m:e>
                      </m:d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398" y="1744608"/>
                <a:ext cx="72008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Oval 49"/>
          <p:cNvSpPr/>
          <p:nvPr/>
        </p:nvSpPr>
        <p:spPr>
          <a:xfrm>
            <a:off x="5117906" y="3692638"/>
            <a:ext cx="153758" cy="11169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7129314" y="1805291"/>
            <a:ext cx="153758" cy="111694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870670" y="3779588"/>
                <a:ext cx="149092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670" y="3779588"/>
                <a:ext cx="1490921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43704" y="5096960"/>
                <a:ext cx="7528525" cy="1145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𝒈𝒓𝒂𝒅𝒊𝒆𝒏𝒕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difference</m:t>
                          </m:r>
                          <m:r>
                            <a:rPr lang="en-GB" sz="36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in</m:t>
                          </m:r>
                          <m:r>
                            <a:rPr lang="en-GB" sz="36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difference</m:t>
                          </m:r>
                          <m:r>
                            <a:rPr lang="en-GB" sz="36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in</m:t>
                          </m:r>
                          <m:r>
                            <a:rPr lang="en-GB" sz="36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704" y="5096960"/>
                <a:ext cx="7528525" cy="11455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04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2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521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Differentiating is the process of taking </a:t>
            </a:r>
          </a:p>
          <a:p>
            <a:pPr algn="ctr"/>
            <a:r>
              <a:rPr lang="en-GB" sz="3600" dirty="0"/>
              <a:t>the equation of the curve and coming up with a formula </a:t>
            </a:r>
          </a:p>
          <a:p>
            <a:pPr algn="ctr"/>
            <a:r>
              <a:rPr lang="en-GB" sz="3600" dirty="0"/>
              <a:t>that calculates the gradient of the curve, at any given point.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850532" y="2708920"/>
                <a:ext cx="2634952" cy="10365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532" y="2708920"/>
                <a:ext cx="2634952" cy="1036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55840" y="4293096"/>
                <a:ext cx="2736304" cy="1670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5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293096"/>
                <a:ext cx="2736304" cy="167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32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1664" y="25924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Possible notation.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2063552" y="1844824"/>
                <a:ext cx="237109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1844824"/>
                <a:ext cx="237109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698345" y="3861048"/>
                <a:ext cx="2736304" cy="1670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5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345" y="3861048"/>
                <a:ext cx="2736304" cy="167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00056" y="1916832"/>
                <a:ext cx="36724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16832"/>
                <a:ext cx="367240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512188" y="4234611"/>
                <a:ext cx="362868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188" y="4234611"/>
                <a:ext cx="362868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5663952" y="2132856"/>
            <a:ext cx="0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51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392" y="476672"/>
            <a:ext cx="10513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Step 1: </a:t>
            </a:r>
            <a:r>
              <a:rPr lang="en-GB" sz="4000" dirty="0"/>
              <a:t>Multiply the term by the original power</a:t>
            </a:r>
          </a:p>
          <a:p>
            <a:endParaRPr lang="en-GB" sz="4000" dirty="0"/>
          </a:p>
          <a:p>
            <a:r>
              <a:rPr lang="en-US" sz="4000" b="1" dirty="0"/>
              <a:t>Step 2: </a:t>
            </a:r>
            <a:r>
              <a:rPr lang="en-US" sz="4000" dirty="0"/>
              <a:t>Subtract 1 from the power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799856" y="2818929"/>
                <a:ext cx="304121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2818929"/>
                <a:ext cx="304121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45745" y="4509121"/>
                <a:ext cx="1938288" cy="1670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𝐝</m:t>
                          </m:r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𝐝</m:t>
                          </m:r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745" y="4509121"/>
                <a:ext cx="1938288" cy="167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232747" y="4898409"/>
                <a:ext cx="1899751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747" y="4898409"/>
                <a:ext cx="1899751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0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37198</TotalTime>
  <Words>765</Words>
  <Application>Microsoft Office PowerPoint</Application>
  <PresentationFormat>Widescreen</PresentationFormat>
  <Paragraphs>191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1382</cp:revision>
  <dcterms:created xsi:type="dcterms:W3CDTF">2013-02-28T07:36:55Z</dcterms:created>
  <dcterms:modified xsi:type="dcterms:W3CDTF">2023-06-19T18:02:56Z</dcterms:modified>
</cp:coreProperties>
</file>