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1" r:id="rId4"/>
    <p:sldId id="258" r:id="rId5"/>
    <p:sldId id="259" r:id="rId6"/>
    <p:sldId id="262" r:id="rId7"/>
    <p:sldId id="263" r:id="rId8"/>
    <p:sldId id="547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9933FF"/>
    <a:srgbClr val="FF0000"/>
    <a:srgbClr val="FF9900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55" autoAdjust="0"/>
    <p:restoredTop sz="94660"/>
  </p:normalViewPr>
  <p:slideViewPr>
    <p:cSldViewPr snapToGrid="0">
      <p:cViewPr varScale="1">
        <p:scale>
          <a:sx n="88" d="100"/>
          <a:sy n="88" d="100"/>
        </p:scale>
        <p:origin x="69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4E738FAF-6809-409E-9459-BEED4FDA1CB2}"/>
    <pc:docChg chg="modSld">
      <pc:chgData name="Stewart Gale" userId="3647ddd2-6040-41ae-a96d-232c23482af8" providerId="ADAL" clId="{4E738FAF-6809-409E-9459-BEED4FDA1CB2}" dt="2023-06-18T17:38:06.253" v="6" actId="1076"/>
      <pc:docMkLst>
        <pc:docMk/>
      </pc:docMkLst>
      <pc:sldChg chg="modSp mod">
        <pc:chgData name="Stewart Gale" userId="3647ddd2-6040-41ae-a96d-232c23482af8" providerId="ADAL" clId="{4E738FAF-6809-409E-9459-BEED4FDA1CB2}" dt="2023-06-18T17:38:06.253" v="6" actId="1076"/>
        <pc:sldMkLst>
          <pc:docMk/>
          <pc:sldMk cId="3071472026" sldId="256"/>
        </pc:sldMkLst>
        <pc:spChg chg="mod">
          <ac:chgData name="Stewart Gale" userId="3647ddd2-6040-41ae-a96d-232c23482af8" providerId="ADAL" clId="{4E738FAF-6809-409E-9459-BEED4FDA1CB2}" dt="2023-06-18T17:38:06.253" v="6" actId="1076"/>
          <ac:spMkLst>
            <pc:docMk/>
            <pc:sldMk cId="3071472026" sldId="256"/>
            <ac:spMk id="4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2D33-7269-468F-988C-15BEE41EB429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BEA4C-DBD1-4D49-AF47-1E3C10BAB8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138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2D33-7269-468F-988C-15BEE41EB429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BEA4C-DBD1-4D49-AF47-1E3C10BAB8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6397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2D33-7269-468F-988C-15BEE41EB429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BEA4C-DBD1-4D49-AF47-1E3C10BAB8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7400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2D33-7269-468F-988C-15BEE41EB429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BEA4C-DBD1-4D49-AF47-1E3C10BAB8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9494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2D33-7269-468F-988C-15BEE41EB429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BEA4C-DBD1-4D49-AF47-1E3C10BAB8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1666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2D33-7269-468F-988C-15BEE41EB429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BEA4C-DBD1-4D49-AF47-1E3C10BAB8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4302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2D33-7269-468F-988C-15BEE41EB429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BEA4C-DBD1-4D49-AF47-1E3C10BAB8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4114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2D33-7269-468F-988C-15BEE41EB429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BEA4C-DBD1-4D49-AF47-1E3C10BAB8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1866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2D33-7269-468F-988C-15BEE41EB429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BEA4C-DBD1-4D49-AF47-1E3C10BAB8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0600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2D33-7269-468F-988C-15BEE41EB429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BEA4C-DBD1-4D49-AF47-1E3C10BAB8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52682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2D33-7269-468F-988C-15BEE41EB429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BEA4C-DBD1-4D49-AF47-1E3C10BAB8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4645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6B2D33-7269-468F-988C-15BEE41EB429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3BEA4C-DBD1-4D49-AF47-1E3C10BAB8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0491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63287" y="1017244"/>
            <a:ext cx="9288087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u="sng" dirty="0"/>
              <a:t>FM: Inverse Functions</a:t>
            </a:r>
          </a:p>
        </p:txBody>
      </p:sp>
    </p:spTree>
    <p:extLst>
      <p:ext uri="{BB962C8B-B14F-4D97-AF65-F5344CB8AC3E}">
        <p14:creationId xmlns:p14="http://schemas.microsoft.com/office/powerpoint/2010/main" val="30714720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2756" y="446841"/>
            <a:ext cx="1166552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000" dirty="0"/>
              <a:t>You need to know the inverse operations:</a:t>
            </a:r>
          </a:p>
        </p:txBody>
      </p:sp>
      <p:sp>
        <p:nvSpPr>
          <p:cNvPr id="6" name="Rectangle 5"/>
          <p:cNvSpPr/>
          <p:nvPr/>
        </p:nvSpPr>
        <p:spPr>
          <a:xfrm>
            <a:off x="3275215" y="2110313"/>
            <a:ext cx="1496291" cy="121393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GB" sz="9600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25" name="Rectangle 24"/>
          <p:cNvSpPr/>
          <p:nvPr/>
        </p:nvSpPr>
        <p:spPr>
          <a:xfrm>
            <a:off x="3275215" y="4213433"/>
            <a:ext cx="1496291" cy="121393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GB" sz="9600" dirty="0">
              <a:solidFill>
                <a:srgbClr val="FF0000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7112924" y="2110313"/>
            <a:ext cx="1496291" cy="121393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GB" sz="9600" dirty="0">
              <a:solidFill>
                <a:srgbClr val="FF0000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7112924" y="4213433"/>
            <a:ext cx="1496291" cy="121393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GB" sz="9600" dirty="0">
              <a:solidFill>
                <a:srgbClr val="FF0000"/>
              </a:solidFill>
            </a:endParaRPr>
          </a:p>
        </p:txBody>
      </p:sp>
      <p:cxnSp>
        <p:nvCxnSpPr>
          <p:cNvPr id="12" name="Straight Arrow Connector 11"/>
          <p:cNvCxnSpPr>
            <a:stCxn id="6" idx="3"/>
            <a:endCxn id="29" idx="1"/>
          </p:cNvCxnSpPr>
          <p:nvPr/>
        </p:nvCxnSpPr>
        <p:spPr>
          <a:xfrm>
            <a:off x="4771506" y="2717281"/>
            <a:ext cx="2341418" cy="0"/>
          </a:xfrm>
          <a:prstGeom prst="straightConnector1">
            <a:avLst/>
          </a:prstGeom>
          <a:ln w="762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4771506" y="4809317"/>
            <a:ext cx="2341418" cy="0"/>
          </a:xfrm>
          <a:prstGeom prst="straightConnector1">
            <a:avLst/>
          </a:prstGeom>
          <a:ln w="762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7229302" y="3785063"/>
            <a:ext cx="129955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>
                <a:solidFill>
                  <a:srgbClr val="0000FF"/>
                </a:solidFill>
              </a:rPr>
              <a:t>– 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613759" y="3931257"/>
            <a:ext cx="798617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9600" b="1" dirty="0">
                <a:solidFill>
                  <a:srgbClr val="0000FF"/>
                </a:solidFill>
              </a:rPr>
              <a:t>+</a:t>
            </a:r>
          </a:p>
        </p:txBody>
      </p:sp>
      <p:sp>
        <p:nvSpPr>
          <p:cNvPr id="33" name="Rectangle 32"/>
          <p:cNvSpPr/>
          <p:nvPr/>
        </p:nvSpPr>
        <p:spPr>
          <a:xfrm>
            <a:off x="7479771" y="1857233"/>
            <a:ext cx="798617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9600" dirty="0">
                <a:solidFill>
                  <a:srgbClr val="FF0000"/>
                </a:solidFill>
              </a:rPr>
              <a:t>÷</a:t>
            </a:r>
          </a:p>
        </p:txBody>
      </p:sp>
    </p:spTree>
    <p:extLst>
      <p:ext uri="{BB962C8B-B14F-4D97-AF65-F5344CB8AC3E}">
        <p14:creationId xmlns:p14="http://schemas.microsoft.com/office/powerpoint/2010/main" val="3861107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3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301338" y="1421334"/>
            <a:ext cx="7238080" cy="1178334"/>
            <a:chOff x="2123368" y="1294120"/>
            <a:chExt cx="7238080" cy="1178334"/>
          </a:xfrm>
        </p:grpSpPr>
        <p:grpSp>
          <p:nvGrpSpPr>
            <p:cNvPr id="14" name="Group 13"/>
            <p:cNvGrpSpPr/>
            <p:nvPr/>
          </p:nvGrpSpPr>
          <p:grpSpPr>
            <a:xfrm>
              <a:off x="2855160" y="1517828"/>
              <a:ext cx="6506288" cy="954626"/>
              <a:chOff x="2527542" y="2280493"/>
              <a:chExt cx="6506288" cy="1630497"/>
            </a:xfrm>
          </p:grpSpPr>
          <p:sp>
            <p:nvSpPr>
              <p:cNvPr id="7" name="Pentagon 6"/>
              <p:cNvSpPr/>
              <p:nvPr/>
            </p:nvSpPr>
            <p:spPr>
              <a:xfrm>
                <a:off x="3382178" y="2280493"/>
                <a:ext cx="1896737" cy="1630497"/>
              </a:xfrm>
              <a:prstGeom prst="homePlate">
                <a:avLst>
                  <a:gd name="adj" fmla="val 36164"/>
                </a:avLst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6600" b="1" dirty="0">
                    <a:solidFill>
                      <a:srgbClr val="FF0000"/>
                    </a:solidFill>
                  </a:rPr>
                  <a:t>x 3</a:t>
                </a:r>
              </a:p>
            </p:txBody>
          </p:sp>
          <p:sp>
            <p:nvSpPr>
              <p:cNvPr id="8" name="Pentagon 7"/>
              <p:cNvSpPr/>
              <p:nvPr/>
            </p:nvSpPr>
            <p:spPr>
              <a:xfrm>
                <a:off x="6365913" y="2280493"/>
                <a:ext cx="1896737" cy="1630497"/>
              </a:xfrm>
              <a:prstGeom prst="homePlate">
                <a:avLst>
                  <a:gd name="adj" fmla="val 36164"/>
                </a:avLst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6600" b="1" dirty="0">
                    <a:solidFill>
                      <a:srgbClr val="FF0000"/>
                    </a:solidFill>
                  </a:rPr>
                  <a:t>+ 5</a:t>
                </a:r>
              </a:p>
            </p:txBody>
          </p:sp>
          <p:cxnSp>
            <p:nvCxnSpPr>
              <p:cNvPr id="10" name="Straight Arrow Connector 9"/>
              <p:cNvCxnSpPr>
                <a:endCxn id="7" idx="1"/>
              </p:cNvCxnSpPr>
              <p:nvPr/>
            </p:nvCxnSpPr>
            <p:spPr>
              <a:xfrm>
                <a:off x="2527542" y="3089926"/>
                <a:ext cx="854636" cy="5816"/>
              </a:xfrm>
              <a:prstGeom prst="straightConnector1">
                <a:avLst/>
              </a:prstGeom>
              <a:ln w="508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Arrow Connector 10"/>
              <p:cNvCxnSpPr>
                <a:endCxn id="8" idx="1"/>
              </p:cNvCxnSpPr>
              <p:nvPr/>
            </p:nvCxnSpPr>
            <p:spPr>
              <a:xfrm>
                <a:off x="5278915" y="3095741"/>
                <a:ext cx="1086998" cy="1"/>
              </a:xfrm>
              <a:prstGeom prst="straightConnector1">
                <a:avLst/>
              </a:prstGeom>
              <a:ln w="508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Arrow Connector 12"/>
              <p:cNvCxnSpPr/>
              <p:nvPr/>
            </p:nvCxnSpPr>
            <p:spPr>
              <a:xfrm flipV="1">
                <a:off x="8262650" y="3089926"/>
                <a:ext cx="771180" cy="5816"/>
              </a:xfrm>
              <a:prstGeom prst="straightConnector1">
                <a:avLst/>
              </a:prstGeom>
              <a:ln w="508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" name="TextBox 22"/>
            <p:cNvSpPr txBox="1"/>
            <p:nvPr/>
          </p:nvSpPr>
          <p:spPr>
            <a:xfrm>
              <a:off x="2123368" y="1294120"/>
              <a:ext cx="8152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66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3995845" y="4866107"/>
            <a:ext cx="7360924" cy="1171654"/>
            <a:chOff x="2743821" y="4641946"/>
            <a:chExt cx="7360924" cy="1171654"/>
          </a:xfrm>
        </p:grpSpPr>
        <p:grpSp>
          <p:nvGrpSpPr>
            <p:cNvPr id="15" name="Group 14"/>
            <p:cNvGrpSpPr/>
            <p:nvPr/>
          </p:nvGrpSpPr>
          <p:grpSpPr>
            <a:xfrm>
              <a:off x="2743821" y="4801882"/>
              <a:ext cx="6545676" cy="1011718"/>
              <a:chOff x="2488154" y="2280493"/>
              <a:chExt cx="6545676" cy="1630497"/>
            </a:xfrm>
          </p:grpSpPr>
          <p:sp>
            <p:nvSpPr>
              <p:cNvPr id="16" name="Pentagon 15"/>
              <p:cNvSpPr/>
              <p:nvPr/>
            </p:nvSpPr>
            <p:spPr>
              <a:xfrm>
                <a:off x="3382178" y="2280493"/>
                <a:ext cx="1896737" cy="1630497"/>
              </a:xfrm>
              <a:prstGeom prst="homePlate">
                <a:avLst>
                  <a:gd name="adj" fmla="val 36164"/>
                </a:avLst>
              </a:prstGeom>
              <a:solidFill>
                <a:schemeClr val="bg1"/>
              </a:solidFill>
              <a:ln w="508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6000" b="1" dirty="0">
                    <a:solidFill>
                      <a:srgbClr val="00B050"/>
                    </a:solidFill>
                  </a:rPr>
                  <a:t>÷ 3</a:t>
                </a:r>
              </a:p>
            </p:txBody>
          </p:sp>
          <p:sp>
            <p:nvSpPr>
              <p:cNvPr id="17" name="Pentagon 16"/>
              <p:cNvSpPr/>
              <p:nvPr/>
            </p:nvSpPr>
            <p:spPr>
              <a:xfrm>
                <a:off x="6365913" y="2280493"/>
                <a:ext cx="1896737" cy="1630497"/>
              </a:xfrm>
              <a:prstGeom prst="homePlate">
                <a:avLst>
                  <a:gd name="adj" fmla="val 36164"/>
                </a:avLst>
              </a:prstGeom>
              <a:solidFill>
                <a:schemeClr val="bg1"/>
              </a:solidFill>
              <a:ln w="508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6000" b="1" dirty="0">
                    <a:solidFill>
                      <a:srgbClr val="00B050"/>
                    </a:solidFill>
                  </a:rPr>
                  <a:t>- 5</a:t>
                </a:r>
              </a:p>
            </p:txBody>
          </p:sp>
          <p:cxnSp>
            <p:nvCxnSpPr>
              <p:cNvPr id="18" name="Straight Arrow Connector 17"/>
              <p:cNvCxnSpPr>
                <a:endCxn id="16" idx="1"/>
              </p:cNvCxnSpPr>
              <p:nvPr/>
            </p:nvCxnSpPr>
            <p:spPr>
              <a:xfrm>
                <a:off x="2488154" y="3095742"/>
                <a:ext cx="894024" cy="0"/>
              </a:xfrm>
              <a:prstGeom prst="straightConnector1">
                <a:avLst/>
              </a:prstGeom>
              <a:ln w="50800">
                <a:solidFill>
                  <a:schemeClr val="tx1"/>
                </a:solidFill>
                <a:headEnd type="arrow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Arrow Connector 18"/>
              <p:cNvCxnSpPr>
                <a:endCxn id="17" idx="1"/>
              </p:cNvCxnSpPr>
              <p:nvPr/>
            </p:nvCxnSpPr>
            <p:spPr>
              <a:xfrm>
                <a:off x="5278915" y="3095741"/>
                <a:ext cx="1086998" cy="1"/>
              </a:xfrm>
              <a:prstGeom prst="straightConnector1">
                <a:avLst/>
              </a:prstGeom>
              <a:ln w="50800">
                <a:solidFill>
                  <a:schemeClr val="tx1"/>
                </a:solidFill>
                <a:headEnd type="arrow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Arrow Connector 19"/>
              <p:cNvCxnSpPr/>
              <p:nvPr/>
            </p:nvCxnSpPr>
            <p:spPr>
              <a:xfrm>
                <a:off x="8262650" y="3095742"/>
                <a:ext cx="771180" cy="0"/>
              </a:xfrm>
              <a:prstGeom prst="straightConnector1">
                <a:avLst/>
              </a:prstGeom>
              <a:ln w="50800">
                <a:solidFill>
                  <a:schemeClr val="tx1"/>
                </a:solidFill>
                <a:headEnd type="arrow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TextBox 25"/>
            <p:cNvSpPr txBox="1"/>
            <p:nvPr/>
          </p:nvSpPr>
          <p:spPr>
            <a:xfrm>
              <a:off x="9289497" y="4641946"/>
              <a:ext cx="8152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66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3887141" y="204063"/>
            <a:ext cx="40233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Function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282478" y="3382266"/>
            <a:ext cx="59274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Inverse Function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8818727" y="1583376"/>
            <a:ext cx="216277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GB" sz="6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444004" y="4497224"/>
                <a:ext cx="2231534" cy="18457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GB" sz="6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𝒙</m:t>
                          </m:r>
                          <m:r>
                            <a:rPr lang="en-GB" sz="6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GB" sz="6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GB" sz="6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en-GB" sz="6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4004" y="4497224"/>
                <a:ext cx="2231534" cy="184576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85823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02642" y="1763239"/>
            <a:ext cx="719542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GB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8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GB" sz="8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GB" sz="8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GB" sz="8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380402" y="3933914"/>
                <a:ext cx="6500361" cy="20685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8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 </a:t>
                </a:r>
                <a:r>
                  <a:rPr lang="en-GB" sz="8800" b="1" baseline="5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-1</a:t>
                </a:r>
                <a:r>
                  <a:rPr lang="en-GB" sz="8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GB" sz="88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8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r>
                  <a:rPr lang="en-GB" sz="8800" b="1" baseline="5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GB" sz="8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88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8800" b="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GB" sz="8800" b="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−5</m:t>
                        </m:r>
                      </m:num>
                      <m:den>
                        <m:r>
                          <a:rPr lang="en-GB" sz="8800" b="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GB" sz="8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0402" y="3933914"/>
                <a:ext cx="6500361" cy="2068515"/>
              </a:xfrm>
              <a:prstGeom prst="rect">
                <a:avLst/>
              </a:prstGeom>
              <a:blipFill>
                <a:blip r:embed="rId2"/>
                <a:stretch>
                  <a:fillRect l="-1874" t="-5000" b="-126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969818" y="207790"/>
            <a:ext cx="106610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Inverse Function Notation</a:t>
            </a:r>
          </a:p>
        </p:txBody>
      </p:sp>
    </p:spTree>
    <p:extLst>
      <p:ext uri="{BB962C8B-B14F-4D97-AF65-F5344CB8AC3E}">
        <p14:creationId xmlns:p14="http://schemas.microsoft.com/office/powerpoint/2010/main" val="2804896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14848" y="1499049"/>
            <a:ext cx="51809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(x) </a:t>
            </a:r>
            <a:r>
              <a:rPr lang="en-GB" sz="7200" i="1" dirty="0">
                <a:cs typeface="Times New Roman" panose="02020603050405020304" pitchFamily="18" charset="0"/>
              </a:rPr>
              <a:t> </a:t>
            </a:r>
            <a:r>
              <a:rPr lang="en-GB" sz="7200" dirty="0">
                <a:cs typeface="Times New Roman" panose="02020603050405020304" pitchFamily="18" charset="0"/>
              </a:rPr>
              <a:t>=</a:t>
            </a:r>
            <a:r>
              <a:rPr lang="en-GB" sz="7200" i="1" dirty="0">
                <a:cs typeface="Times New Roman" panose="02020603050405020304" pitchFamily="18" charset="0"/>
              </a:rPr>
              <a:t> </a:t>
            </a:r>
            <a:r>
              <a:rPr lang="en-GB" sz="7200" dirty="0">
                <a:cs typeface="Times New Roman" panose="02020603050405020304" pitchFamily="18" charset="0"/>
              </a:rPr>
              <a:t>8</a:t>
            </a:r>
            <a:r>
              <a:rPr lang="en-GB" sz="7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7200" dirty="0">
                <a:cs typeface="Times New Roman" panose="02020603050405020304" pitchFamily="18" charset="0"/>
              </a:rPr>
              <a:t>– 3</a:t>
            </a:r>
            <a:endParaRPr lang="en-GB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14400" y="296892"/>
            <a:ext cx="102454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Finding the inverse of f</a:t>
            </a:r>
            <a: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6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GB" sz="6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175462" y="4308308"/>
                <a:ext cx="5059681" cy="15355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8800" i="1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 </a:t>
                </a:r>
                <a:r>
                  <a:rPr lang="en-GB" sz="8800" b="1" baseline="500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-1 </a:t>
                </a:r>
                <a:r>
                  <a:rPr lang="en-GB" sz="88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GB" sz="88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88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r>
                  <a:rPr lang="en-GB" sz="8800" b="1" baseline="500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GB" sz="6600" dirty="0">
                    <a:cs typeface="Times New Roman" panose="02020603050405020304" pitchFamily="18" charset="0"/>
                  </a:rPr>
                  <a:t>=</a:t>
                </a:r>
                <a:r>
                  <a:rPr lang="en-GB" sz="6600" i="1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6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66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𝒙</m:t>
                        </m:r>
                        <m:r>
                          <a:rPr lang="en-GB" sz="66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+ 3</m:t>
                        </m:r>
                      </m:num>
                      <m:den>
                        <m:r>
                          <a:rPr lang="en-GB" sz="66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</m:den>
                    </m:f>
                  </m:oMath>
                </a14:m>
                <a:endParaRPr lang="en-GB" sz="6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5462" y="4308308"/>
                <a:ext cx="5059681" cy="1535549"/>
              </a:xfrm>
              <a:prstGeom prst="rect">
                <a:avLst/>
              </a:prstGeom>
              <a:blipFill>
                <a:blip r:embed="rId2"/>
                <a:stretch>
                  <a:fillRect l="-11566" t="-28571" b="-305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21466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8799" y="1415291"/>
            <a:ext cx="5486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6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6000" dirty="0">
                <a:cs typeface="Times New Roman" panose="02020603050405020304" pitchFamily="18" charset="0"/>
              </a:rPr>
              <a:t>=</a:t>
            </a:r>
            <a:r>
              <a:rPr lang="en-GB" sz="6000" i="1" dirty="0">
                <a:cs typeface="Times New Roman" panose="02020603050405020304" pitchFamily="18" charset="0"/>
              </a:rPr>
              <a:t> </a:t>
            </a:r>
            <a: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4(</a:t>
            </a:r>
            <a:r>
              <a:rPr lang="en-GB" sz="6000" dirty="0">
                <a:cs typeface="Times New Roman" panose="02020603050405020304" pitchFamily="18" charset="0"/>
              </a:rPr>
              <a:t>2</a:t>
            </a:r>
            <a:r>
              <a:rPr lang="en-GB" sz="6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6000" dirty="0">
                <a:cs typeface="Times New Roman" panose="02020603050405020304" pitchFamily="18" charset="0"/>
              </a:rPr>
              <a:t>– 3</a:t>
            </a:r>
            <a: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30980" y="4939950"/>
            <a:ext cx="26848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GB" sz="6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6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GB" sz="6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6000" dirty="0">
                <a:cs typeface="Times New Roman" panose="02020603050405020304" pitchFamily="18" charset="0"/>
              </a:rPr>
              <a:t>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541166" y="4534293"/>
                <a:ext cx="3110997" cy="18269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00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GB" sz="60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+12</m:t>
                          </m:r>
                        </m:num>
                        <m:den>
                          <m:r>
                            <a:rPr lang="en-GB" sz="60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GB" sz="6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1166" y="4534293"/>
                <a:ext cx="3110997" cy="18269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1787237" y="233377"/>
            <a:ext cx="83889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Finding the inverse of </a:t>
            </a:r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GB" sz="6000" dirty="0"/>
          </a:p>
        </p:txBody>
      </p:sp>
      <p:sp>
        <p:nvSpPr>
          <p:cNvPr id="7" name="TextBox 6"/>
          <p:cNvSpPr txBox="1"/>
          <p:nvPr/>
        </p:nvSpPr>
        <p:spPr>
          <a:xfrm>
            <a:off x="3165763" y="2974792"/>
            <a:ext cx="52093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6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6000" dirty="0">
                <a:cs typeface="Times New Roman" panose="02020603050405020304" pitchFamily="18" charset="0"/>
              </a:rPr>
              <a:t>=</a:t>
            </a:r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6000" dirty="0">
                <a:cs typeface="Times New Roman" panose="02020603050405020304" pitchFamily="18" charset="0"/>
              </a:rPr>
              <a:t>8</a:t>
            </a:r>
            <a:r>
              <a:rPr lang="en-GB" sz="6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6000" dirty="0">
                <a:cs typeface="Times New Roman" panose="02020603050405020304" pitchFamily="18" charset="0"/>
              </a:rPr>
              <a:t>– 12</a:t>
            </a:r>
          </a:p>
        </p:txBody>
      </p:sp>
    </p:spTree>
    <p:extLst>
      <p:ext uri="{BB962C8B-B14F-4D97-AF65-F5344CB8AC3E}">
        <p14:creationId xmlns:p14="http://schemas.microsoft.com/office/powerpoint/2010/main" val="119921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238799" y="1491487"/>
                <a:ext cx="5039292" cy="15286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 </a:t>
                </a:r>
                <a:r>
                  <a:rPr lang="en-GB" sz="6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GB" sz="6600" i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6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r>
                  <a:rPr lang="en-GB" sz="6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GB" sz="6600" dirty="0">
                    <a:cs typeface="Times New Roman" panose="02020603050405020304" pitchFamily="18" charset="0"/>
                  </a:rPr>
                  <a:t>=</a:t>
                </a:r>
                <a:r>
                  <a:rPr lang="en-GB" sz="6600" i="1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60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66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en-GB" sz="66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GB" sz="66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+ 1</m:t>
                        </m:r>
                      </m:num>
                      <m:den>
                        <m:r>
                          <a:rPr lang="en-GB" sz="66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GB" sz="6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8799" y="1491487"/>
                <a:ext cx="5039292" cy="1528624"/>
              </a:xfrm>
              <a:prstGeom prst="rect">
                <a:avLst/>
              </a:prstGeom>
              <a:blipFill>
                <a:blip r:embed="rId2"/>
                <a:stretch>
                  <a:fillRect t="-1600" b="-168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3238799" y="4136381"/>
            <a:ext cx="26848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GB" sz="6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60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GB" sz="6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6000" dirty="0">
                <a:cs typeface="Times New Roman" panose="02020603050405020304" pitchFamily="18" charset="0"/>
              </a:rPr>
              <a:t>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923621" y="3730724"/>
                <a:ext cx="3110997" cy="18269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00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GB" sz="60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GB" sz="6000" b="0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GB" sz="60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en-GB" sz="60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sz="6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3621" y="3730724"/>
                <a:ext cx="3110997" cy="18269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1787237" y="233377"/>
            <a:ext cx="83889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Finding the inverse of </a:t>
            </a:r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GB" sz="6000" dirty="0"/>
          </a:p>
        </p:txBody>
      </p:sp>
    </p:spTree>
    <p:extLst>
      <p:ext uri="{BB962C8B-B14F-4D97-AF65-F5344CB8AC3E}">
        <p14:creationId xmlns:p14="http://schemas.microsoft.com/office/powerpoint/2010/main" val="1925054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EF9C6B0-E922-43E1-A90A-25EE8B1FA5D4}"/>
              </a:ext>
            </a:extLst>
          </p:cNvPr>
          <p:cNvCxnSpPr>
            <a:cxnSpLocks/>
          </p:cNvCxnSpPr>
          <p:nvPr/>
        </p:nvCxnSpPr>
        <p:spPr>
          <a:xfrm>
            <a:off x="3236201" y="4928167"/>
            <a:ext cx="500895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99AD5345-0128-435D-A7A0-399159DEC572}"/>
              </a:ext>
            </a:extLst>
          </p:cNvPr>
          <p:cNvCxnSpPr>
            <a:cxnSpLocks/>
          </p:cNvCxnSpPr>
          <p:nvPr/>
        </p:nvCxnSpPr>
        <p:spPr>
          <a:xfrm flipV="1">
            <a:off x="5438001" y="2251539"/>
            <a:ext cx="0" cy="42457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C507CBC-7869-4E76-ABF1-218223E0FB52}"/>
                  </a:ext>
                </a:extLst>
              </p:cNvPr>
              <p:cNvSpPr txBox="1"/>
              <p:nvPr/>
            </p:nvSpPr>
            <p:spPr>
              <a:xfrm>
                <a:off x="8205562" y="4664621"/>
                <a:ext cx="562498" cy="5232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C507CBC-7869-4E76-ABF1-218223E0FB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5562" y="4664621"/>
                <a:ext cx="562498" cy="52321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404BC99-7430-4853-86D1-051F65921DAA}"/>
                  </a:ext>
                </a:extLst>
              </p:cNvPr>
              <p:cNvSpPr txBox="1"/>
              <p:nvPr/>
            </p:nvSpPr>
            <p:spPr>
              <a:xfrm>
                <a:off x="5004291" y="2098434"/>
                <a:ext cx="36756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24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404BC99-7430-4853-86D1-051F65921D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291" y="2098434"/>
                <a:ext cx="367567" cy="461665"/>
              </a:xfrm>
              <a:prstGeom prst="rect">
                <a:avLst/>
              </a:prstGeom>
              <a:blipFill>
                <a:blip r:embed="rId3"/>
                <a:stretch>
                  <a:fillRect l="-3333" r="-3333" b="-1184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017E57EF-8EF4-4E03-BCFB-9FBD24376501}"/>
              </a:ext>
            </a:extLst>
          </p:cNvPr>
          <p:cNvSpPr/>
          <p:nvPr/>
        </p:nvSpPr>
        <p:spPr>
          <a:xfrm flipH="1">
            <a:off x="3471336" y="2567870"/>
            <a:ext cx="4515831" cy="1766407"/>
          </a:xfrm>
          <a:custGeom>
            <a:avLst/>
            <a:gdLst>
              <a:gd name="connsiteX0" fmla="*/ 0 w 1514475"/>
              <a:gd name="connsiteY0" fmla="*/ 0 h 1009650"/>
              <a:gd name="connsiteX1" fmla="*/ 647700 w 1514475"/>
              <a:gd name="connsiteY1" fmla="*/ 819150 h 1009650"/>
              <a:gd name="connsiteX2" fmla="*/ 1514475 w 1514475"/>
              <a:gd name="connsiteY2" fmla="*/ 1009650 h 1009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14475" h="1009650">
                <a:moveTo>
                  <a:pt x="0" y="0"/>
                </a:moveTo>
                <a:cubicBezTo>
                  <a:pt x="197644" y="325437"/>
                  <a:pt x="395288" y="650875"/>
                  <a:pt x="647700" y="819150"/>
                </a:cubicBezTo>
                <a:cubicBezTo>
                  <a:pt x="900112" y="987425"/>
                  <a:pt x="1207293" y="998537"/>
                  <a:pt x="1514475" y="1009650"/>
                </a:cubicBezTo>
              </a:path>
            </a:pathLst>
          </a:cu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6E4C59BE-54E6-4BD1-91B2-7D0F5CACDCED}"/>
              </a:ext>
            </a:extLst>
          </p:cNvPr>
          <p:cNvSpPr/>
          <p:nvPr/>
        </p:nvSpPr>
        <p:spPr>
          <a:xfrm rot="16200000" flipH="1" flipV="1">
            <a:off x="5343968" y="3788281"/>
            <a:ext cx="3883417" cy="2054065"/>
          </a:xfrm>
          <a:custGeom>
            <a:avLst/>
            <a:gdLst>
              <a:gd name="connsiteX0" fmla="*/ 0 w 1514475"/>
              <a:gd name="connsiteY0" fmla="*/ 0 h 1009650"/>
              <a:gd name="connsiteX1" fmla="*/ 647700 w 1514475"/>
              <a:gd name="connsiteY1" fmla="*/ 819150 h 1009650"/>
              <a:gd name="connsiteX2" fmla="*/ 1514475 w 1514475"/>
              <a:gd name="connsiteY2" fmla="*/ 1009650 h 1009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14475" h="1009650">
                <a:moveTo>
                  <a:pt x="0" y="0"/>
                </a:moveTo>
                <a:cubicBezTo>
                  <a:pt x="197644" y="325437"/>
                  <a:pt x="395288" y="650875"/>
                  <a:pt x="647700" y="819150"/>
                </a:cubicBezTo>
                <a:cubicBezTo>
                  <a:pt x="900112" y="987425"/>
                  <a:pt x="1207293" y="998537"/>
                  <a:pt x="1514475" y="100965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02CF49DB-F449-4BA1-BB2B-CF64133C657D}"/>
                  </a:ext>
                </a:extLst>
              </p:cNvPr>
              <p:cNvSpPr txBox="1"/>
              <p:nvPr/>
            </p:nvSpPr>
            <p:spPr>
              <a:xfrm rot="19121108">
                <a:off x="6412408" y="2574918"/>
                <a:ext cx="170008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GB" sz="24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02CF49DB-F449-4BA1-BB2B-CF64133C65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121108">
                <a:off x="6412408" y="2574918"/>
                <a:ext cx="1700089" cy="461665"/>
              </a:xfrm>
              <a:prstGeom prst="rect">
                <a:avLst/>
              </a:prstGeom>
              <a:blipFill>
                <a:blip r:embed="rId4"/>
                <a:stretch>
                  <a:fillRect r="-4598" b="-247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F87CBA07-4B7F-4E63-8973-0CF554FB6BA9}"/>
                  </a:ext>
                </a:extLst>
              </p:cNvPr>
              <p:cNvSpPr txBox="1"/>
              <p:nvPr/>
            </p:nvSpPr>
            <p:spPr>
              <a:xfrm rot="19121108">
                <a:off x="7072963" y="3319468"/>
                <a:ext cx="155865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F87CBA07-4B7F-4E63-8973-0CF554FB6B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121108">
                <a:off x="7072963" y="3319468"/>
                <a:ext cx="1558656" cy="461665"/>
              </a:xfrm>
              <a:prstGeom prst="rect">
                <a:avLst/>
              </a:prstGeom>
              <a:blipFill>
                <a:blip r:embed="rId5"/>
                <a:stretch>
                  <a:fillRect r="-82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BDFEBFFC-14A5-4030-A902-8425C4A0EB53}"/>
                  </a:ext>
                </a:extLst>
              </p:cNvPr>
              <p:cNvSpPr txBox="1"/>
              <p:nvPr/>
            </p:nvSpPr>
            <p:spPr>
              <a:xfrm>
                <a:off x="6310877" y="4866470"/>
                <a:ext cx="52572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i="1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BDFEBFFC-14A5-4030-A902-8425C4A0EB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0877" y="4866470"/>
                <a:ext cx="525725" cy="33855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FD0A640B-7A6D-440F-86A5-FEC6350AC7CB}"/>
                  </a:ext>
                </a:extLst>
              </p:cNvPr>
              <p:cNvSpPr txBox="1"/>
              <p:nvPr/>
            </p:nvSpPr>
            <p:spPr>
              <a:xfrm>
                <a:off x="5056926" y="3893840"/>
                <a:ext cx="52572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i="1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FD0A640B-7A6D-440F-86A5-FEC6350AC7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6926" y="3893840"/>
                <a:ext cx="525725" cy="33855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8D286645-F182-4F57-AC2D-6903F6ABBF15}"/>
              </a:ext>
            </a:extLst>
          </p:cNvPr>
          <p:cNvCxnSpPr>
            <a:cxnSpLocks/>
          </p:cNvCxnSpPr>
          <p:nvPr/>
        </p:nvCxnSpPr>
        <p:spPr>
          <a:xfrm flipH="1">
            <a:off x="4074978" y="2463228"/>
            <a:ext cx="4453410" cy="356561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1A9E3498-0AA5-4B91-B7B7-501232E54AF1}"/>
                  </a:ext>
                </a:extLst>
              </p:cNvPr>
              <p:cNvSpPr txBox="1"/>
              <p:nvPr/>
            </p:nvSpPr>
            <p:spPr>
              <a:xfrm rot="19114563">
                <a:off x="3674507" y="5202812"/>
                <a:ext cx="1174391" cy="523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1A9E3498-0AA5-4B91-B7B7-501232E54A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114563">
                <a:off x="3674507" y="5202812"/>
                <a:ext cx="1174391" cy="52322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1170214" y="795181"/>
            <a:ext cx="95903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To get an inverse graph, </a:t>
            </a:r>
          </a:p>
          <a:p>
            <a:pPr algn="ctr"/>
            <a:r>
              <a:rPr lang="en-GB" sz="4000" dirty="0"/>
              <a:t>you reflect the f(</a:t>
            </a:r>
            <a:r>
              <a:rPr lang="en-GB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000" dirty="0"/>
              <a:t>) in the reflection line </a:t>
            </a:r>
            <a:r>
              <a:rPr lang="en-GB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4000" b="1" dirty="0"/>
              <a:t> = </a:t>
            </a:r>
            <a:r>
              <a:rPr lang="en-GB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000" b="1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6AF6CC6-19D9-287E-BCBC-545690D393A5}"/>
              </a:ext>
            </a:extLst>
          </p:cNvPr>
          <p:cNvSpPr txBox="1"/>
          <p:nvPr/>
        </p:nvSpPr>
        <p:spPr>
          <a:xfrm>
            <a:off x="2546467" y="100978"/>
            <a:ext cx="699486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b="1" dirty="0"/>
              <a:t>Inverse Functions - Graphing</a:t>
            </a:r>
          </a:p>
        </p:txBody>
      </p:sp>
    </p:spTree>
    <p:extLst>
      <p:ext uri="{BB962C8B-B14F-4D97-AF65-F5344CB8AC3E}">
        <p14:creationId xmlns:p14="http://schemas.microsoft.com/office/powerpoint/2010/main" val="2504642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350</TotalTime>
  <Words>174</Words>
  <Application>Microsoft Office PowerPoint</Application>
  <PresentationFormat>Widescreen</PresentationFormat>
  <Paragraphs>41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32</cp:revision>
  <dcterms:created xsi:type="dcterms:W3CDTF">2017-01-17T07:47:57Z</dcterms:created>
  <dcterms:modified xsi:type="dcterms:W3CDTF">2023-06-19T15:06:24Z</dcterms:modified>
</cp:coreProperties>
</file>