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A62E0C-1AB6-4A13-9EFF-3E7C4DB7770F}" v="2" dt="2025-08-28T09:51:37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1A62E0C-1AB6-4A13-9EFF-3E7C4DB7770F}"/>
    <pc:docChg chg="modSld">
      <pc:chgData name="Stewart Gale" userId="3647ddd2-6040-41ae-a96d-232c23482af8" providerId="ADAL" clId="{71A62E0C-1AB6-4A13-9EFF-3E7C4DB7770F}" dt="2025-08-28T09:51:37.707" v="1"/>
      <pc:docMkLst>
        <pc:docMk/>
      </pc:docMkLst>
      <pc:sldChg chg="modAnim">
        <pc:chgData name="Stewart Gale" userId="3647ddd2-6040-41ae-a96d-232c23482af8" providerId="ADAL" clId="{71A62E0C-1AB6-4A13-9EFF-3E7C4DB7770F}" dt="2025-08-28T09:51:37.707" v="1"/>
        <pc:sldMkLst>
          <pc:docMk/>
          <pc:sldMk cId="1722639566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79E4F-DEEC-97AD-C480-483EAF1938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9FBC03-F8AC-DD72-74C5-008BE8426E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80080-364F-26D1-5273-874E76978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E9958-D106-027B-ADAC-E557701E3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5D640-33BA-4837-CCA5-4E7537414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05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99C2A-9AF3-C675-1CEB-CBFFB8B2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22FDA-601A-31DA-1CC2-E96E5E724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6583D-2130-0F83-5E54-255E746F3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C183F-92CB-CBA2-D8A0-AE7E0DCCF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1A7F8-9EC5-4EBB-9B99-69E32248F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461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8BC4-5735-6F65-F35C-63C7364C5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7C210-C72B-D74C-6466-51CEA19DB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6BF9F-C299-CA1A-1881-AED57C583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EEC3D-CAFD-556F-6165-09BB05654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60F41-3C27-0619-7E2E-7FB89835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505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A69C4-DD2B-C22E-207D-CA95855E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EB028-61F0-56A6-B408-66F6E1E9B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299E-6546-E4B7-A503-78CAED621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DCBD1-FDFB-4BAC-BB0B-D05838C69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7C771-D1E8-B2C1-6491-BE23A8155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D0F04-9BE7-4519-DF56-981AB78D0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64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FB377-4C36-3D83-B0C6-431F5E536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4B39C-A743-02D1-E32F-409083EB0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D1608-8C3E-800B-A3E4-2B14832C3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EDCB17-EE5B-B2B0-49C1-87D19CFA7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487722-DFAF-3E8F-785F-E73BB286D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4ED175-D107-90D6-8CC1-AF2438821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03A7B3-7B9E-A9EA-A1AB-5006494E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037D8F-DBA3-9ED6-A597-37300837E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92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55870-1B14-5AE2-70B3-0AF63AE59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D59CB5-EC99-D9EB-5057-9AB4CB2EB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9A6C6E-A7A2-AC45-FFCD-7E9A990FE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889B5B-4BE0-DD03-5194-84A19B9E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644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40D0F7-88D0-175E-41A4-26DD850C5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608CD-1ABA-E587-05B7-17499323E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F74B0-4457-ECDB-38C9-7E84141C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86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A3594-ED28-562E-CCD6-7C1459E4C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B7AD5-AAC9-6D35-E39B-9D38CCDC9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E1A84-CEB4-49E2-F3A1-B95CAA4A7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EEFDC-E98E-39FC-88EC-EA4E5003B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BA31B-6BE1-1403-560A-ADB02E2E2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DBC24-2032-50FB-9213-BC9982AB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485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FC462-75B1-4511-0ABD-C82DB3D2D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11399A-2400-70E9-C01D-054C889DAB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BF37A-5D27-CA4A-5B99-E03C2CAD5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F83E0-DDE8-0730-1E78-5D0724D79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37569-E4CC-30CB-E13B-D13C10C8F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C82F4-F273-F523-7E87-C761618F4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09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3DA2-92A1-DB62-B3E4-F26AE8965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3CB141-DDED-DE46-0749-6BA653EB6F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5DAF1-B625-23F6-32AE-D546DDCF0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20F54-40CB-20C3-2604-3A69CD6B1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4DA27-AEC0-EB53-6D92-5F081A19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892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0783DD-00A5-737A-55A8-B68F43BD2E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A7699-3279-FDAB-AF61-0716D4AA0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22DDE-F57F-857E-1668-DED27881F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135A0-C566-10D9-0661-E471F5103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07E3D-1621-84CC-4AE3-CD10EA58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5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9CC11E-174F-3851-B607-5D9C2964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F8716-7FED-E1BF-B01B-67732ACAD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250D3-D942-CD71-9EF6-E851982AF9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449608-B801-4C4D-9E6E-90CFAD477F9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8916F-6515-1C9D-0C6C-38CF02F465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95B2A-B425-89B9-ADB3-275E8B67DC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0A32CF-15BA-49DA-80CA-CA3EAEBED1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74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E2BD0F-593F-1E74-B186-A01F9A9EF561}"/>
              </a:ext>
            </a:extLst>
          </p:cNvPr>
          <p:cNvSpPr txBox="1"/>
          <p:nvPr/>
        </p:nvSpPr>
        <p:spPr>
          <a:xfrm>
            <a:off x="376844" y="308647"/>
            <a:ext cx="114383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1) </a:t>
            </a:r>
            <a:r>
              <a:rPr lang="en-US" sz="2400" dirty="0"/>
              <a:t>A taxi company charges a £5 fixed fee plus £2 per mile. </a:t>
            </a:r>
          </a:p>
          <a:p>
            <a:r>
              <a:rPr lang="en-US" sz="2400" dirty="0"/>
              <a:t>You have at most £21 to spend.</a:t>
            </a:r>
          </a:p>
          <a:p>
            <a:r>
              <a:rPr lang="en-US" sz="2400" dirty="0"/>
              <a:t>Write and solve an inequality to find the maximum number of miles you can travel.</a:t>
            </a:r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24D99A-C58F-247A-6525-34E83F4D9651}"/>
              </a:ext>
            </a:extLst>
          </p:cNvPr>
          <p:cNvSpPr txBox="1"/>
          <p:nvPr/>
        </p:nvSpPr>
        <p:spPr>
          <a:xfrm>
            <a:off x="8373687" y="1566595"/>
            <a:ext cx="3441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5+2m ≤ 21</a:t>
            </a:r>
          </a:p>
          <a:p>
            <a:r>
              <a:rPr lang="en-US" dirty="0"/>
              <a:t>2𝑚 ≤ 16</a:t>
            </a:r>
          </a:p>
          <a:p>
            <a:r>
              <a:rPr lang="en-US" dirty="0"/>
              <a:t>M ≤ 8</a:t>
            </a:r>
          </a:p>
          <a:p>
            <a:r>
              <a:rPr lang="en-US" dirty="0"/>
              <a:t>✅ You can travel up to 8 miles.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4C1F06-C5AC-B558-D6BC-C1F87E3CF9C8}"/>
              </a:ext>
            </a:extLst>
          </p:cNvPr>
          <p:cNvSpPr txBox="1"/>
          <p:nvPr/>
        </p:nvSpPr>
        <p:spPr>
          <a:xfrm>
            <a:off x="382385" y="2662867"/>
            <a:ext cx="80855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2) </a:t>
            </a:r>
            <a:r>
              <a:rPr lang="en-US" sz="2400" dirty="0"/>
              <a:t>A cinema sells adult tickets for £6 and child tickets for £4. </a:t>
            </a:r>
          </a:p>
          <a:p>
            <a:r>
              <a:rPr lang="en-US" sz="2400" dirty="0"/>
              <a:t>A family spends less than £40.If they buy 3 adult tickets, </a:t>
            </a:r>
          </a:p>
          <a:p>
            <a:r>
              <a:rPr lang="en-US" sz="2400" dirty="0"/>
              <a:t>what’s the greatest number of child tickets they could buy?</a:t>
            </a:r>
            <a:endParaRPr lang="en-GB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0939CE-3A7F-F780-D47F-041FD8B7970E}"/>
              </a:ext>
            </a:extLst>
          </p:cNvPr>
          <p:cNvSpPr txBox="1"/>
          <p:nvPr/>
        </p:nvSpPr>
        <p:spPr>
          <a:xfrm>
            <a:off x="8517775" y="3229141"/>
            <a:ext cx="27986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3(6)+4c &lt; 40</a:t>
            </a:r>
            <a:br>
              <a:rPr lang="en-US" dirty="0"/>
            </a:br>
            <a:r>
              <a:rPr lang="en-US" dirty="0"/>
              <a:t>18 + 4c&lt;40 </a:t>
            </a:r>
          </a:p>
          <a:p>
            <a:r>
              <a:rPr lang="en-US" dirty="0"/>
              <a:t>4c &lt; 22</a:t>
            </a:r>
            <a:br>
              <a:rPr lang="en-US" dirty="0"/>
            </a:br>
            <a:r>
              <a:rPr lang="en-US" dirty="0"/>
              <a:t>c &lt; 5.5</a:t>
            </a:r>
            <a:br>
              <a:rPr lang="en-US" dirty="0"/>
            </a:br>
            <a:r>
              <a:rPr lang="en-US" dirty="0"/>
              <a:t>✅ Max is </a:t>
            </a:r>
            <a:r>
              <a:rPr lang="en-US" b="1" dirty="0"/>
              <a:t>5 child tickets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1DD16A-7E7A-D2E9-76C0-A4162024FD5F}"/>
              </a:ext>
            </a:extLst>
          </p:cNvPr>
          <p:cNvSpPr txBox="1"/>
          <p:nvPr/>
        </p:nvSpPr>
        <p:spPr>
          <a:xfrm>
            <a:off x="429492" y="4729189"/>
            <a:ext cx="68469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3) </a:t>
            </a:r>
            <a:r>
              <a:rPr lang="en-US" sz="2400" dirty="0"/>
              <a:t>The perimeter of a rectangle is </a:t>
            </a:r>
            <a:r>
              <a:rPr lang="en-US" sz="2400" b="1" dirty="0"/>
              <a:t>less than 50 cm</a:t>
            </a:r>
            <a:r>
              <a:rPr lang="en-US" sz="2400" dirty="0"/>
              <a:t>.</a:t>
            </a:r>
            <a:br>
              <a:rPr lang="en-US" sz="2400" dirty="0"/>
            </a:br>
            <a:r>
              <a:rPr lang="en-US" sz="2400" dirty="0"/>
              <a:t>The length is 2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 cm and the width is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2400" dirty="0"/>
              <a:t>+ 3 cm.</a:t>
            </a:r>
            <a:br>
              <a:rPr lang="en-US" sz="2400" dirty="0"/>
            </a:br>
            <a:r>
              <a:rPr lang="en-US" sz="2400" dirty="0"/>
              <a:t>Write and solve an inequality for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.</a:t>
            </a:r>
          </a:p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 must be an integer</a:t>
            </a:r>
            <a:endParaRPr lang="en-GB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35901D-61D8-EAF5-119D-708BB0AC073A}"/>
              </a:ext>
            </a:extLst>
          </p:cNvPr>
          <p:cNvSpPr txBox="1"/>
          <p:nvPr/>
        </p:nvSpPr>
        <p:spPr>
          <a:xfrm>
            <a:off x="7511934" y="5202577"/>
            <a:ext cx="437526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2x + x + 3 + 2x + x+ 3 &lt; 50</a:t>
            </a:r>
            <a:br>
              <a:rPr lang="en-GB" dirty="0"/>
            </a:br>
            <a:r>
              <a:rPr lang="en-GB" dirty="0"/>
              <a:t>6x + 6 &lt; 50</a:t>
            </a:r>
            <a:br>
              <a:rPr lang="en-GB" dirty="0"/>
            </a:br>
            <a:r>
              <a:rPr lang="en-GB" dirty="0"/>
              <a:t>6x &lt; 44</a:t>
            </a:r>
            <a:br>
              <a:rPr lang="en-GB" dirty="0"/>
            </a:br>
            <a:r>
              <a:rPr lang="en-GB" dirty="0"/>
              <a:t>x&lt;7.3</a:t>
            </a:r>
          </a:p>
          <a:p>
            <a:r>
              <a:rPr lang="en-GB" dirty="0"/>
              <a:t>✅ Since x must be an integer length, x ≤ 7</a:t>
            </a:r>
          </a:p>
        </p:txBody>
      </p:sp>
    </p:spTree>
    <p:extLst>
      <p:ext uri="{BB962C8B-B14F-4D97-AF65-F5344CB8AC3E}">
        <p14:creationId xmlns:p14="http://schemas.microsoft.com/office/powerpoint/2010/main" val="172263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211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2025-08-27T03:11:37Z</dcterms:created>
  <dcterms:modified xsi:type="dcterms:W3CDTF">2025-08-28T09:51:42Z</dcterms:modified>
</cp:coreProperties>
</file>