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69" r:id="rId4"/>
    <p:sldId id="270" r:id="rId5"/>
    <p:sldId id="259" r:id="rId6"/>
    <p:sldId id="268" r:id="rId7"/>
    <p:sldId id="262" r:id="rId8"/>
    <p:sldId id="272" r:id="rId9"/>
    <p:sldId id="273" r:id="rId10"/>
    <p:sldId id="275" r:id="rId11"/>
    <p:sldId id="281" r:id="rId12"/>
    <p:sldId id="284" r:id="rId13"/>
    <p:sldId id="283" r:id="rId14"/>
    <p:sldId id="282" r:id="rId15"/>
    <p:sldId id="261" r:id="rId16"/>
    <p:sldId id="276" r:id="rId17"/>
    <p:sldId id="277" r:id="rId18"/>
    <p:sldId id="278" r:id="rId19"/>
    <p:sldId id="279" r:id="rId20"/>
    <p:sldId id="280" r:id="rId21"/>
    <p:sldId id="287" r:id="rId22"/>
    <p:sldId id="288" r:id="rId23"/>
    <p:sldId id="285" r:id="rId24"/>
    <p:sldId id="28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C69688-2200-41CF-93BE-FFD29403F44C}" v="20" dt="2025-04-09T06:18:35.5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1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FC69688-2200-41CF-93BE-FFD29403F44C}"/>
    <pc:docChg chg="undo custSel addSld modSld sldOrd">
      <pc:chgData name="Stewart Gale" userId="3647ddd2-6040-41ae-a96d-232c23482af8" providerId="ADAL" clId="{4FC69688-2200-41CF-93BE-FFD29403F44C}" dt="2025-04-09T06:18:35.514" v="49"/>
      <pc:docMkLst>
        <pc:docMk/>
      </pc:docMkLst>
      <pc:sldChg chg="delSp modSp mod modAnim">
        <pc:chgData name="Stewart Gale" userId="3647ddd2-6040-41ae-a96d-232c23482af8" providerId="ADAL" clId="{4FC69688-2200-41CF-93BE-FFD29403F44C}" dt="2021-12-15T09:22:42.079" v="7" actId="1076"/>
        <pc:sldMkLst>
          <pc:docMk/>
          <pc:sldMk cId="118087242" sldId="256"/>
        </pc:sldMkLst>
      </pc:sldChg>
      <pc:sldChg chg="addSp modSp mod modAnim">
        <pc:chgData name="Stewart Gale" userId="3647ddd2-6040-41ae-a96d-232c23482af8" providerId="ADAL" clId="{4FC69688-2200-41CF-93BE-FFD29403F44C}" dt="2023-04-12T05:00:03.933" v="40" actId="14100"/>
        <pc:sldMkLst>
          <pc:docMk/>
          <pc:sldMk cId="715692280" sldId="283"/>
        </pc:sldMkLst>
      </pc:sldChg>
      <pc:sldChg chg="ord">
        <pc:chgData name="Stewart Gale" userId="3647ddd2-6040-41ae-a96d-232c23482af8" providerId="ADAL" clId="{4FC69688-2200-41CF-93BE-FFD29403F44C}" dt="2023-04-12T05:10:21.905" v="44" actId="20578"/>
        <pc:sldMkLst>
          <pc:docMk/>
          <pc:sldMk cId="2534096414" sldId="284"/>
        </pc:sldMkLst>
      </pc:sldChg>
      <pc:sldChg chg="modAnim">
        <pc:chgData name="Stewart Gale" userId="3647ddd2-6040-41ae-a96d-232c23482af8" providerId="ADAL" clId="{4FC69688-2200-41CF-93BE-FFD29403F44C}" dt="2025-04-09T06:18:27.020" v="47"/>
        <pc:sldMkLst>
          <pc:docMk/>
          <pc:sldMk cId="1247226217" sldId="285"/>
        </pc:sldMkLst>
      </pc:sldChg>
      <pc:sldChg chg="modAnim">
        <pc:chgData name="Stewart Gale" userId="3647ddd2-6040-41ae-a96d-232c23482af8" providerId="ADAL" clId="{4FC69688-2200-41CF-93BE-FFD29403F44C}" dt="2025-04-09T06:18:35.514" v="49"/>
        <pc:sldMkLst>
          <pc:docMk/>
          <pc:sldMk cId="213744930" sldId="286"/>
        </pc:sldMkLst>
      </pc:sldChg>
      <pc:sldChg chg="delSp modSp add mod">
        <pc:chgData name="Stewart Gale" userId="3647ddd2-6040-41ae-a96d-232c23482af8" providerId="ADAL" clId="{4FC69688-2200-41CF-93BE-FFD29403F44C}" dt="2021-12-15T09:24:05.443" v="30" actId="1076"/>
        <pc:sldMkLst>
          <pc:docMk/>
          <pc:sldMk cId="3679102677" sldId="28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94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4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03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49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48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53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894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97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407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11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4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7CC2C-FC70-452E-A3EC-BE9BFC387CC6}" type="datetimeFigureOut">
              <a:rPr lang="en-GB" smtClean="0"/>
              <a:t>09/04/2025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082DF-B433-49DE-9DE5-0C07F7AD0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623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573582"/>
            <a:ext cx="10667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u="sng" dirty="0"/>
              <a:t>LO: Simplifying and Equivalent Ratios</a:t>
            </a:r>
          </a:p>
        </p:txBody>
      </p:sp>
    </p:spTree>
    <p:extLst>
      <p:ext uri="{BB962C8B-B14F-4D97-AF65-F5344CB8AC3E}">
        <p14:creationId xmlns:p14="http://schemas.microsoft.com/office/powerpoint/2010/main" val="118087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7452" y="481462"/>
            <a:ext cx="99644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Simplify  </a:t>
            </a:r>
            <a:r>
              <a:rPr lang="en-GB" sz="8000" b="1" dirty="0"/>
              <a:t>2 litres : 80 ml</a:t>
            </a:r>
          </a:p>
        </p:txBody>
      </p:sp>
      <p:sp>
        <p:nvSpPr>
          <p:cNvPr id="6" name="Rectangle 5"/>
          <p:cNvSpPr/>
          <p:nvPr/>
        </p:nvSpPr>
        <p:spPr>
          <a:xfrm>
            <a:off x="5344348" y="2043560"/>
            <a:ext cx="40398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2000 : 80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8015" y="3611102"/>
            <a:ext cx="24913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b="1" dirty="0"/>
              <a:t>25 : 1</a:t>
            </a:r>
          </a:p>
        </p:txBody>
      </p:sp>
    </p:spTree>
    <p:extLst>
      <p:ext uri="{BB962C8B-B14F-4D97-AF65-F5344CB8AC3E}">
        <p14:creationId xmlns:p14="http://schemas.microsoft.com/office/powerpoint/2010/main" val="332780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7" name="Object 2"/>
          <p:cNvGraphicFramePr>
            <a:graphicFrameLocks noChangeAspect="1"/>
          </p:cNvGraphicFramePr>
          <p:nvPr/>
        </p:nvGraphicFramePr>
        <p:xfrm>
          <a:off x="4813301" y="1409701"/>
          <a:ext cx="12112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5285" imgH="677109" progId="Equation.DSMT4">
                  <p:embed/>
                </p:oleObj>
              </mc:Choice>
              <mc:Fallback>
                <p:oleObj name="Equation" r:id="rId2" imgW="435285" imgH="677109" progId="Equation.DSMT4">
                  <p:embed/>
                  <p:pic>
                    <p:nvPicPr>
                      <p:cNvPr id="819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1" y="1409701"/>
                        <a:ext cx="121126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13"/>
          <p:cNvGraphicFramePr>
            <a:graphicFrameLocks noChangeAspect="1"/>
          </p:cNvGraphicFramePr>
          <p:nvPr/>
        </p:nvGraphicFramePr>
        <p:xfrm>
          <a:off x="5200650" y="1312863"/>
          <a:ext cx="139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39" imgH="393529" progId="Equation.DSMT4">
                  <p:embed/>
                </p:oleObj>
              </mc:Choice>
              <mc:Fallback>
                <p:oleObj name="Equation" r:id="rId4" imgW="139639" imgH="393529" progId="Equation.DSMT4">
                  <p:embed/>
                  <p:pic>
                    <p:nvPicPr>
                      <p:cNvPr id="820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1312863"/>
                        <a:ext cx="139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4741182" y="4555139"/>
            <a:ext cx="5676445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9600" b="1" dirty="0"/>
              <a:t>2  :  1  : 12</a:t>
            </a:r>
          </a:p>
        </p:txBody>
      </p:sp>
      <p:graphicFrame>
        <p:nvGraphicFramePr>
          <p:cNvPr id="8207" name="Object 14"/>
          <p:cNvGraphicFramePr>
            <a:graphicFrameLocks noChangeAspect="1"/>
          </p:cNvGraphicFramePr>
          <p:nvPr/>
        </p:nvGraphicFramePr>
        <p:xfrm>
          <a:off x="4813300" y="14097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5285" imgH="677109" progId="Equation.DSMT4">
                  <p:embed/>
                </p:oleObj>
              </mc:Choice>
              <mc:Fallback>
                <p:oleObj name="Equation" r:id="rId6" imgW="435285" imgH="677109" progId="Equation.DSMT4">
                  <p:embed/>
                  <p:pic>
                    <p:nvPicPr>
                      <p:cNvPr id="820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14097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80911" y="310569"/>
                <a:ext cx="8234591" cy="2042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Simplify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8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GB" sz="8800" b="1" i="1" smtClean="0"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GB" sz="8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8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GB" sz="8800" b="1" i="1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GB" sz="8800" b="1" i="1" smtClean="0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911" y="310569"/>
                <a:ext cx="8234591" cy="2042034"/>
              </a:xfrm>
              <a:prstGeom prst="rect">
                <a:avLst/>
              </a:prstGeom>
              <a:blipFill>
                <a:blip r:embed="rId8"/>
                <a:stretch>
                  <a:fillRect l="-7106" b="-167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4591859" y="2936910"/>
            <a:ext cx="5587565" cy="120772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7200" dirty="0">
                <a:solidFill>
                  <a:srgbClr val="0000FF"/>
                </a:solidFill>
              </a:rPr>
              <a:t>Multiply by 4</a:t>
            </a:r>
          </a:p>
        </p:txBody>
      </p:sp>
    </p:spTree>
    <p:extLst>
      <p:ext uri="{BB962C8B-B14F-4D97-AF65-F5344CB8AC3E}">
        <p14:creationId xmlns:p14="http://schemas.microsoft.com/office/powerpoint/2010/main" val="38685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7" name="Object 2"/>
          <p:cNvGraphicFramePr>
            <a:graphicFrameLocks noChangeAspect="1"/>
          </p:cNvGraphicFramePr>
          <p:nvPr/>
        </p:nvGraphicFramePr>
        <p:xfrm>
          <a:off x="4813301" y="1409701"/>
          <a:ext cx="121126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5285" imgH="677109" progId="Equation.DSMT4">
                  <p:embed/>
                </p:oleObj>
              </mc:Choice>
              <mc:Fallback>
                <p:oleObj name="Equation" r:id="rId2" imgW="435285" imgH="677109" progId="Equation.DSMT4">
                  <p:embed/>
                  <p:pic>
                    <p:nvPicPr>
                      <p:cNvPr id="819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1" y="1409701"/>
                        <a:ext cx="1211263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13"/>
          <p:cNvGraphicFramePr>
            <a:graphicFrameLocks noChangeAspect="1"/>
          </p:cNvGraphicFramePr>
          <p:nvPr/>
        </p:nvGraphicFramePr>
        <p:xfrm>
          <a:off x="5200650" y="1312863"/>
          <a:ext cx="139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9639" imgH="393529" progId="Equation.DSMT4">
                  <p:embed/>
                </p:oleObj>
              </mc:Choice>
              <mc:Fallback>
                <p:oleObj name="Equation" r:id="rId4" imgW="139639" imgH="393529" progId="Equation.DSMT4">
                  <p:embed/>
                  <p:pic>
                    <p:nvPicPr>
                      <p:cNvPr id="820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1312863"/>
                        <a:ext cx="139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5200650" y="3678838"/>
            <a:ext cx="5676445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9600" b="1" dirty="0"/>
              <a:t>3  :  6  : 4</a:t>
            </a:r>
          </a:p>
        </p:txBody>
      </p:sp>
      <p:graphicFrame>
        <p:nvGraphicFramePr>
          <p:cNvPr id="8207" name="Object 14"/>
          <p:cNvGraphicFramePr>
            <a:graphicFrameLocks noChangeAspect="1"/>
          </p:cNvGraphicFramePr>
          <p:nvPr/>
        </p:nvGraphicFramePr>
        <p:xfrm>
          <a:off x="4813300" y="14097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35285" imgH="677109" progId="Equation.DSMT4">
                  <p:embed/>
                </p:oleObj>
              </mc:Choice>
              <mc:Fallback>
                <p:oleObj name="Equation" r:id="rId6" imgW="435285" imgH="677109" progId="Equation.DSMT4">
                  <p:embed/>
                  <p:pic>
                    <p:nvPicPr>
                      <p:cNvPr id="820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14097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80911" y="310569"/>
                <a:ext cx="9295946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Simplify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GB" sz="11500" b="1" i="1" smtClean="0">
                        <a:latin typeface="Cambria Math" panose="02040503050406030204" pitchFamily="18" charset="0"/>
                      </a:rPr>
                      <m:t> : </m:t>
                    </m:r>
                    <m:f>
                      <m:fPr>
                        <m:ctrlPr>
                          <a:rPr lang="en-GB" sz="115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GB" sz="11500" b="1" i="1" smtClean="0">
                        <a:latin typeface="Cambria Math" panose="02040503050406030204" pitchFamily="18" charset="0"/>
                      </a:rPr>
                      <m:t> :</m:t>
                    </m:r>
                    <m:f>
                      <m:fPr>
                        <m:ctrlPr>
                          <a:rPr lang="en-GB" sz="115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115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911" y="310569"/>
                <a:ext cx="9295946" cy="2648546"/>
              </a:xfrm>
              <a:prstGeom prst="rect">
                <a:avLst/>
              </a:prstGeom>
              <a:blipFill>
                <a:blip r:embed="rId8"/>
                <a:stretch>
                  <a:fillRect l="-6295" b="-57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409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10136" y="481286"/>
            <a:ext cx="11026588" cy="156966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8800" dirty="0">
                <a:solidFill>
                  <a:schemeClr val="tx1"/>
                </a:solidFill>
              </a:rPr>
              <a:t>Simplify  </a:t>
            </a:r>
            <a:r>
              <a:rPr lang="en-US" sz="9600" dirty="0">
                <a:solidFill>
                  <a:schemeClr val="tx1"/>
                </a:solidFill>
              </a:rPr>
              <a:t>0.1 : 2 : 0.36</a:t>
            </a:r>
            <a:r>
              <a:rPr lang="en-US" sz="8800" dirty="0">
                <a:solidFill>
                  <a:schemeClr val="tx1"/>
                </a:solidFill>
              </a:rPr>
              <a:t>   </a:t>
            </a:r>
            <a:endParaRPr lang="en-US" sz="115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6897" y="3760697"/>
            <a:ext cx="6433934" cy="156966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9600" b="1" dirty="0">
                <a:solidFill>
                  <a:schemeClr val="tx1"/>
                </a:solidFill>
              </a:rPr>
              <a:t>10 : 200 : 36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74247" y="2439368"/>
            <a:ext cx="6179235" cy="1207723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7200" dirty="0">
                <a:solidFill>
                  <a:srgbClr val="0000FF"/>
                </a:solidFill>
              </a:rPr>
              <a:t>Multiply by 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753964-F25C-6B9C-C079-FFFFDA07F3EE}"/>
              </a:ext>
            </a:extLst>
          </p:cNvPr>
          <p:cNvSpPr txBox="1"/>
          <p:nvPr/>
        </p:nvSpPr>
        <p:spPr>
          <a:xfrm>
            <a:off x="5334000" y="5288340"/>
            <a:ext cx="5919752" cy="156966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9600" b="1" dirty="0">
                <a:solidFill>
                  <a:schemeClr val="tx1"/>
                </a:solidFill>
              </a:rPr>
              <a:t>5 : 100 : 18   </a:t>
            </a:r>
          </a:p>
        </p:txBody>
      </p:sp>
    </p:spTree>
    <p:extLst>
      <p:ext uri="{BB962C8B-B14F-4D97-AF65-F5344CB8AC3E}">
        <p14:creationId xmlns:p14="http://schemas.microsoft.com/office/powerpoint/2010/main" val="71569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1650" y="470400"/>
            <a:ext cx="11558707" cy="144655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tx1"/>
                </a:solidFill>
              </a:rPr>
              <a:t>Simplify  </a:t>
            </a:r>
            <a:r>
              <a:rPr lang="en-US" sz="8800" b="1" dirty="0">
                <a:solidFill>
                  <a:schemeClr val="tx1"/>
                </a:solidFill>
              </a:rPr>
              <a:t>0.01 : 0.2 : 0.36</a:t>
            </a:r>
            <a:r>
              <a:rPr lang="en-US" sz="8000" b="1" dirty="0">
                <a:solidFill>
                  <a:schemeClr val="tx1"/>
                </a:solidFill>
              </a:rPr>
              <a:t>   </a:t>
            </a:r>
            <a:endParaRPr lang="en-US" sz="9600" b="1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3461" y="2214926"/>
            <a:ext cx="5178711" cy="156966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9600" b="1" dirty="0">
                <a:solidFill>
                  <a:schemeClr val="tx1"/>
                </a:solidFill>
              </a:rPr>
              <a:t>1 : 20 : 36   </a:t>
            </a:r>
          </a:p>
        </p:txBody>
      </p:sp>
    </p:spTree>
    <p:extLst>
      <p:ext uri="{BB962C8B-B14F-4D97-AF65-F5344CB8AC3E}">
        <p14:creationId xmlns:p14="http://schemas.microsoft.com/office/powerpoint/2010/main" val="43237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5186" y="115768"/>
            <a:ext cx="119797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000000"/>
                </a:solidFill>
                <a:latin typeface="Calibri" panose="020F0502020204030204" pitchFamily="34" charset="0"/>
              </a:rPr>
              <a:t>Which trip is better supervised? </a:t>
            </a:r>
            <a:endParaRPr lang="en-GB" sz="9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784" t="4247" r="4056"/>
          <a:stretch/>
        </p:blipFill>
        <p:spPr>
          <a:xfrm>
            <a:off x="174207" y="1488790"/>
            <a:ext cx="5101803" cy="45745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277"/>
          <a:stretch/>
        </p:blipFill>
        <p:spPr>
          <a:xfrm>
            <a:off x="5477438" y="1488790"/>
            <a:ext cx="6513177" cy="45745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915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20551" y="299316"/>
            <a:ext cx="3341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School 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06209" y="284944"/>
            <a:ext cx="3341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School 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19670" y="1506616"/>
            <a:ext cx="2362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2 : 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19670" y="3076276"/>
            <a:ext cx="3286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1 : 3.5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94528" y="1506616"/>
            <a:ext cx="2932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5 : 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94528" y="3076276"/>
            <a:ext cx="3286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1 : 2.2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10266" y="965957"/>
            <a:ext cx="382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Teachers : Students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9326" y="991756"/>
            <a:ext cx="3822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Teachers : Students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0289" y="4833257"/>
            <a:ext cx="11517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School B is better supervised as </a:t>
            </a:r>
          </a:p>
          <a:p>
            <a:pPr algn="ctr"/>
            <a:r>
              <a:rPr lang="en-GB" sz="4800" dirty="0"/>
              <a:t>1 teacher only has to look after 2.2 students.</a:t>
            </a:r>
          </a:p>
        </p:txBody>
      </p:sp>
    </p:spTree>
    <p:extLst>
      <p:ext uri="{BB962C8B-B14F-4D97-AF65-F5344CB8AC3E}">
        <p14:creationId xmlns:p14="http://schemas.microsoft.com/office/powerpoint/2010/main" val="85929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01" y="280147"/>
            <a:ext cx="11557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Write the following ratio in the form </a:t>
            </a:r>
            <a:r>
              <a:rPr lang="en-GB" sz="6000" b="1" dirty="0"/>
              <a:t>1:n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1028" y="1131059"/>
            <a:ext cx="50390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0000FF"/>
                </a:solidFill>
              </a:rPr>
              <a:t>2 :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35457" y="3702205"/>
            <a:ext cx="418998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/>
              <a:t>1 : 9</a:t>
            </a:r>
          </a:p>
        </p:txBody>
      </p:sp>
    </p:spTree>
    <p:extLst>
      <p:ext uri="{BB962C8B-B14F-4D97-AF65-F5344CB8AC3E}">
        <p14:creationId xmlns:p14="http://schemas.microsoft.com/office/powerpoint/2010/main" val="350000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01" y="280147"/>
            <a:ext cx="11557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Write the following ratio in the form </a:t>
            </a:r>
            <a:r>
              <a:rPr lang="en-GB" sz="6000" b="1" dirty="0"/>
              <a:t>1:n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81028" y="1131059"/>
            <a:ext cx="50390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FF0066"/>
                </a:solidFill>
              </a:rPr>
              <a:t>4 :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35456" y="3702205"/>
            <a:ext cx="679711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/>
              <a:t>1 : 1.25</a:t>
            </a:r>
          </a:p>
        </p:txBody>
      </p:sp>
    </p:spTree>
    <p:extLst>
      <p:ext uri="{BB962C8B-B14F-4D97-AF65-F5344CB8AC3E}">
        <p14:creationId xmlns:p14="http://schemas.microsoft.com/office/powerpoint/2010/main" val="258728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01" y="280147"/>
            <a:ext cx="11557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Write the following ratio in the form </a:t>
            </a:r>
            <a:r>
              <a:rPr lang="en-GB" sz="6000" b="1" dirty="0"/>
              <a:t>n:1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86571" y="1203477"/>
            <a:ext cx="423352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00B050"/>
                </a:solidFill>
              </a:rPr>
              <a:t>4 :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37386" y="3627666"/>
            <a:ext cx="5719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/>
              <a:t>0.8 : 1</a:t>
            </a:r>
          </a:p>
        </p:txBody>
      </p:sp>
    </p:spTree>
    <p:extLst>
      <p:ext uri="{BB962C8B-B14F-4D97-AF65-F5344CB8AC3E}">
        <p14:creationId xmlns:p14="http://schemas.microsoft.com/office/powerpoint/2010/main" val="396516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87437" y="2089967"/>
            <a:ext cx="84799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Ratio is the comparison between </a:t>
            </a:r>
          </a:p>
          <a:p>
            <a:pPr algn="ctr"/>
            <a:r>
              <a:rPr lang="en-GB" sz="6600" dirty="0"/>
              <a:t>two or more numbers.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13365" y="248164"/>
            <a:ext cx="866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What is a ratio?</a:t>
            </a:r>
          </a:p>
        </p:txBody>
      </p:sp>
      <p:pic>
        <p:nvPicPr>
          <p:cNvPr id="1026" name="Picture 2" descr="Image result for confus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861" y="3984171"/>
            <a:ext cx="2873829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10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401" y="280147"/>
            <a:ext cx="11557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Write the following ratio in the form </a:t>
            </a:r>
            <a:r>
              <a:rPr lang="en-GB" sz="6000" b="1" dirty="0"/>
              <a:t>n:1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5471" y="1208920"/>
            <a:ext cx="554525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7030A0"/>
                </a:solidFill>
              </a:rPr>
              <a:t>10 :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12743" y="3595009"/>
            <a:ext cx="70747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/>
              <a:t>1.25 : 1</a:t>
            </a:r>
          </a:p>
        </p:txBody>
      </p:sp>
    </p:spTree>
    <p:extLst>
      <p:ext uri="{BB962C8B-B14F-4D97-AF65-F5344CB8AC3E}">
        <p14:creationId xmlns:p14="http://schemas.microsoft.com/office/powerpoint/2010/main" val="262909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69064" y="2077115"/>
            <a:ext cx="387317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GB" sz="166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GB" sz="166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GB" sz="96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4944" y="4125686"/>
            <a:ext cx="339227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r>
              <a:rPr lang="en-GB" sz="166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en-GB" sz="96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529" y="108857"/>
            <a:ext cx="1143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Equivalent Ratios</a:t>
            </a:r>
          </a:p>
          <a:p>
            <a:pPr algn="ctr"/>
            <a:r>
              <a:rPr lang="en-GB" sz="7200" dirty="0"/>
              <a:t>What is the missing number?</a:t>
            </a:r>
          </a:p>
        </p:txBody>
      </p:sp>
      <p:sp>
        <p:nvSpPr>
          <p:cNvPr id="7" name="Rectangle 6"/>
          <p:cNvSpPr/>
          <p:nvPr/>
        </p:nvSpPr>
        <p:spPr>
          <a:xfrm>
            <a:off x="7067400" y="4250046"/>
            <a:ext cx="117051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7067400" y="4211122"/>
            <a:ext cx="234230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endParaRPr lang="en-GB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6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69064" y="2077115"/>
            <a:ext cx="3873176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GB" sz="166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GB" sz="166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GB" sz="96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6950" y="4125686"/>
            <a:ext cx="355063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6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GB" sz="166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endParaRPr lang="en-GB" sz="96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529" y="108857"/>
            <a:ext cx="1143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Equivalent Ratios</a:t>
            </a:r>
          </a:p>
          <a:p>
            <a:pPr algn="ctr"/>
            <a:r>
              <a:rPr lang="en-GB" sz="7200" dirty="0"/>
              <a:t>What is the missing number?</a:t>
            </a:r>
          </a:p>
        </p:txBody>
      </p:sp>
      <p:sp>
        <p:nvSpPr>
          <p:cNvPr id="7" name="Rectangle 6"/>
          <p:cNvSpPr/>
          <p:nvPr/>
        </p:nvSpPr>
        <p:spPr>
          <a:xfrm>
            <a:off x="4469064" y="4275709"/>
            <a:ext cx="117051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11628" y="4211122"/>
            <a:ext cx="2342308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66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75</a:t>
            </a:r>
            <a:endParaRPr lang="en-GB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16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182" y="222378"/>
            <a:ext cx="11815317" cy="2328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Anju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GB" sz="4400" dirty="0">
                <a:solidFill>
                  <a:srgbClr val="00B05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Kieran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share some money in the ratio </a:t>
            </a:r>
            <a:r>
              <a:rPr lang="en-GB" sz="44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GB" sz="4400" dirty="0">
                <a:solidFill>
                  <a:srgbClr val="00B05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Anju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 receives </a:t>
            </a:r>
            <a:r>
              <a:rPr lang="en-GB" sz="44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£30</a:t>
            </a: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How much does Kieran receive?</a:t>
            </a:r>
          </a:p>
        </p:txBody>
      </p:sp>
      <p:sp>
        <p:nvSpPr>
          <p:cNvPr id="6" name="Rectangle 5"/>
          <p:cNvSpPr/>
          <p:nvPr/>
        </p:nvSpPr>
        <p:spPr>
          <a:xfrm>
            <a:off x="5470230" y="2531753"/>
            <a:ext cx="21403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GB" sz="8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GB" sz="88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GB" sz="6600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75379" y="3771959"/>
            <a:ext cx="3235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£30</a:t>
            </a:r>
            <a:r>
              <a:rPr lang="en-GB" sz="8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en-GB" sz="8800" dirty="0">
                <a:solidFill>
                  <a:srgbClr val="00B05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GB" sz="6600" dirty="0">
              <a:solidFill>
                <a:srgbClr val="00B05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64276" y="5335779"/>
            <a:ext cx="466666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srgbClr val="00B050"/>
                </a:solidFill>
              </a:rPr>
              <a:t>2</a:t>
            </a:r>
            <a:r>
              <a:rPr lang="en-GB" sz="8000" dirty="0"/>
              <a:t> x 6 = </a:t>
            </a:r>
            <a:r>
              <a:rPr lang="en-GB" sz="8000" b="1" dirty="0">
                <a:solidFill>
                  <a:srgbClr val="00B050"/>
                </a:solidFill>
              </a:rPr>
              <a:t>£12</a:t>
            </a:r>
          </a:p>
        </p:txBody>
      </p:sp>
    </p:spTree>
    <p:extLst>
      <p:ext uri="{BB962C8B-B14F-4D97-AF65-F5344CB8AC3E}">
        <p14:creationId xmlns:p14="http://schemas.microsoft.com/office/powerpoint/2010/main" val="124722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7577" y="176827"/>
            <a:ext cx="11988052" cy="2328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Anju and Kieran share some money in the ratio 5:2. </a:t>
            </a:r>
          </a:p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Kieran receives £30.</a:t>
            </a:r>
          </a:p>
          <a:p>
            <a:pPr algn="ctr">
              <a:spcAft>
                <a:spcPts val="800"/>
              </a:spcAft>
              <a:defRPr/>
            </a:pPr>
            <a:r>
              <a:rPr lang="en-GB" sz="44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How much does Anju receive?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67854" y="2515982"/>
            <a:ext cx="21403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5 : 2</a:t>
            </a:r>
            <a:endParaRPr lang="en-GB" sz="6600" dirty="0"/>
          </a:p>
        </p:txBody>
      </p:sp>
      <p:sp>
        <p:nvSpPr>
          <p:cNvPr id="14" name="Rectangle 13"/>
          <p:cNvSpPr/>
          <p:nvPr/>
        </p:nvSpPr>
        <p:spPr>
          <a:xfrm>
            <a:off x="5451646" y="3877780"/>
            <a:ext cx="323518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8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? : £30</a:t>
            </a:r>
            <a:endParaRPr lang="en-GB" sz="6600" dirty="0"/>
          </a:p>
        </p:txBody>
      </p:sp>
      <p:sp>
        <p:nvSpPr>
          <p:cNvPr id="15" name="Rectangle 14"/>
          <p:cNvSpPr/>
          <p:nvPr/>
        </p:nvSpPr>
        <p:spPr>
          <a:xfrm>
            <a:off x="3434341" y="5300094"/>
            <a:ext cx="518603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/>
              <a:t>5 x 15 = </a:t>
            </a:r>
            <a:r>
              <a:rPr lang="en-GB" sz="8000" b="1" dirty="0"/>
              <a:t>£75</a:t>
            </a:r>
          </a:p>
        </p:txBody>
      </p:sp>
    </p:spTree>
    <p:extLst>
      <p:ext uri="{BB962C8B-B14F-4D97-AF65-F5344CB8AC3E}">
        <p14:creationId xmlns:p14="http://schemas.microsoft.com/office/powerpoint/2010/main" val="21374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5038" y="212050"/>
            <a:ext cx="103958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What is the ratio of </a:t>
            </a:r>
          </a:p>
          <a:p>
            <a:pPr algn="ctr"/>
            <a:r>
              <a:rPr lang="en-GB" sz="6600" dirty="0">
                <a:solidFill>
                  <a:srgbClr val="0000FF"/>
                </a:solidFill>
              </a:rPr>
              <a:t>boys</a:t>
            </a:r>
            <a:r>
              <a:rPr lang="en-GB" sz="6600" dirty="0"/>
              <a:t> to </a:t>
            </a:r>
            <a:r>
              <a:rPr lang="en-GB" sz="6600" dirty="0">
                <a:solidFill>
                  <a:srgbClr val="FF0066"/>
                </a:solidFill>
              </a:rPr>
              <a:t>girls</a:t>
            </a:r>
            <a:r>
              <a:rPr lang="en-GB" sz="6600" dirty="0"/>
              <a:t> in the class?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224" y="2683394"/>
            <a:ext cx="6568893" cy="3458089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414620"/>
              </p:ext>
            </p:extLst>
          </p:nvPr>
        </p:nvGraphicFramePr>
        <p:xfrm>
          <a:off x="8095495" y="4525283"/>
          <a:ext cx="3031704" cy="1350645"/>
        </p:xfrm>
        <a:graphic>
          <a:graphicData uri="http://schemas.openxmlformats.org/drawingml/2006/table">
            <a:tbl>
              <a:tblPr/>
              <a:tblGrid>
                <a:gridCol w="356674">
                  <a:extLst>
                    <a:ext uri="{9D8B030D-6E8A-4147-A177-3AD203B41FA5}">
                      <a16:colId xmlns:a16="http://schemas.microsoft.com/office/drawing/2014/main" val="2929053969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246152416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908237281"/>
                    </a:ext>
                  </a:extLst>
                </a:gridCol>
                <a:gridCol w="200939">
                  <a:extLst>
                    <a:ext uri="{9D8B030D-6E8A-4147-A177-3AD203B41FA5}">
                      <a16:colId xmlns:a16="http://schemas.microsoft.com/office/drawing/2014/main" val="3611092770"/>
                    </a:ext>
                  </a:extLst>
                </a:gridCol>
                <a:gridCol w="584858">
                  <a:extLst>
                    <a:ext uri="{9D8B030D-6E8A-4147-A177-3AD203B41FA5}">
                      <a16:colId xmlns:a16="http://schemas.microsoft.com/office/drawing/2014/main" val="3560093283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636082456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267021663"/>
                    </a:ext>
                  </a:extLst>
                </a:gridCol>
                <a:gridCol w="462537">
                  <a:extLst>
                    <a:ext uri="{9D8B030D-6E8A-4147-A177-3AD203B41FA5}">
                      <a16:colId xmlns:a16="http://schemas.microsoft.com/office/drawing/2014/main" val="3717164287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FF006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59094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763243"/>
              </p:ext>
            </p:extLst>
          </p:nvPr>
        </p:nvGraphicFramePr>
        <p:xfrm>
          <a:off x="7911799" y="3061794"/>
          <a:ext cx="3399096" cy="1350645"/>
        </p:xfrm>
        <a:graphic>
          <a:graphicData uri="http://schemas.openxmlformats.org/drawingml/2006/table">
            <a:tbl>
              <a:tblPr/>
              <a:tblGrid>
                <a:gridCol w="400537">
                  <a:extLst>
                    <a:ext uri="{9D8B030D-6E8A-4147-A177-3AD203B41FA5}">
                      <a16:colId xmlns:a16="http://schemas.microsoft.com/office/drawing/2014/main" val="671176923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1720206996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263547781"/>
                    </a:ext>
                  </a:extLst>
                </a:gridCol>
                <a:gridCol w="225651">
                  <a:extLst>
                    <a:ext uri="{9D8B030D-6E8A-4147-A177-3AD203B41FA5}">
                      <a16:colId xmlns:a16="http://schemas.microsoft.com/office/drawing/2014/main" val="1237845414"/>
                    </a:ext>
                  </a:extLst>
                </a:gridCol>
                <a:gridCol w="656783">
                  <a:extLst>
                    <a:ext uri="{9D8B030D-6E8A-4147-A177-3AD203B41FA5}">
                      <a16:colId xmlns:a16="http://schemas.microsoft.com/office/drawing/2014/main" val="2997441210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4062775007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2444404788"/>
                    </a:ext>
                  </a:extLst>
                </a:gridCol>
                <a:gridCol w="513977">
                  <a:extLst>
                    <a:ext uri="{9D8B030D-6E8A-4147-A177-3AD203B41FA5}">
                      <a16:colId xmlns:a16="http://schemas.microsoft.com/office/drawing/2014/main" val="397225324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FF0066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83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5038" y="212050"/>
            <a:ext cx="103958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What is the ratio of 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</a:rPr>
              <a:t>girls</a:t>
            </a:r>
            <a:r>
              <a:rPr lang="en-GB" sz="6600" dirty="0"/>
              <a:t> to </a:t>
            </a:r>
            <a:r>
              <a:rPr lang="en-GB" sz="6600" dirty="0">
                <a:solidFill>
                  <a:srgbClr val="0000FF"/>
                </a:solidFill>
              </a:rPr>
              <a:t>boys</a:t>
            </a:r>
            <a:r>
              <a:rPr lang="en-GB" sz="6600" dirty="0"/>
              <a:t> in the class?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224" y="2683394"/>
            <a:ext cx="6568893" cy="3458089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534501"/>
              </p:ext>
            </p:extLst>
          </p:nvPr>
        </p:nvGraphicFramePr>
        <p:xfrm>
          <a:off x="8095495" y="4525283"/>
          <a:ext cx="3031704" cy="1350645"/>
        </p:xfrm>
        <a:graphic>
          <a:graphicData uri="http://schemas.openxmlformats.org/drawingml/2006/table">
            <a:tbl>
              <a:tblPr/>
              <a:tblGrid>
                <a:gridCol w="356674">
                  <a:extLst>
                    <a:ext uri="{9D8B030D-6E8A-4147-A177-3AD203B41FA5}">
                      <a16:colId xmlns:a16="http://schemas.microsoft.com/office/drawing/2014/main" val="2929053969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246152416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908237281"/>
                    </a:ext>
                  </a:extLst>
                </a:gridCol>
                <a:gridCol w="200939">
                  <a:extLst>
                    <a:ext uri="{9D8B030D-6E8A-4147-A177-3AD203B41FA5}">
                      <a16:colId xmlns:a16="http://schemas.microsoft.com/office/drawing/2014/main" val="3611092770"/>
                    </a:ext>
                  </a:extLst>
                </a:gridCol>
                <a:gridCol w="584858">
                  <a:extLst>
                    <a:ext uri="{9D8B030D-6E8A-4147-A177-3AD203B41FA5}">
                      <a16:colId xmlns:a16="http://schemas.microsoft.com/office/drawing/2014/main" val="3560093283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1636082456"/>
                    </a:ext>
                  </a:extLst>
                </a:gridCol>
                <a:gridCol w="356674">
                  <a:extLst>
                    <a:ext uri="{9D8B030D-6E8A-4147-A177-3AD203B41FA5}">
                      <a16:colId xmlns:a16="http://schemas.microsoft.com/office/drawing/2014/main" val="267021663"/>
                    </a:ext>
                  </a:extLst>
                </a:gridCol>
                <a:gridCol w="462537">
                  <a:extLst>
                    <a:ext uri="{9D8B030D-6E8A-4147-A177-3AD203B41FA5}">
                      <a16:colId xmlns:a16="http://schemas.microsoft.com/office/drawing/2014/main" val="3717164287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FF0066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590941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879543"/>
              </p:ext>
            </p:extLst>
          </p:nvPr>
        </p:nvGraphicFramePr>
        <p:xfrm>
          <a:off x="7911799" y="3061794"/>
          <a:ext cx="3399096" cy="1350645"/>
        </p:xfrm>
        <a:graphic>
          <a:graphicData uri="http://schemas.openxmlformats.org/drawingml/2006/table">
            <a:tbl>
              <a:tblPr/>
              <a:tblGrid>
                <a:gridCol w="400537">
                  <a:extLst>
                    <a:ext uri="{9D8B030D-6E8A-4147-A177-3AD203B41FA5}">
                      <a16:colId xmlns:a16="http://schemas.microsoft.com/office/drawing/2014/main" val="671176923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1720206996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263547781"/>
                    </a:ext>
                  </a:extLst>
                </a:gridCol>
                <a:gridCol w="225651">
                  <a:extLst>
                    <a:ext uri="{9D8B030D-6E8A-4147-A177-3AD203B41FA5}">
                      <a16:colId xmlns:a16="http://schemas.microsoft.com/office/drawing/2014/main" val="1237845414"/>
                    </a:ext>
                  </a:extLst>
                </a:gridCol>
                <a:gridCol w="656783">
                  <a:extLst>
                    <a:ext uri="{9D8B030D-6E8A-4147-A177-3AD203B41FA5}">
                      <a16:colId xmlns:a16="http://schemas.microsoft.com/office/drawing/2014/main" val="2997441210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4062775007"/>
                    </a:ext>
                  </a:extLst>
                </a:gridCol>
                <a:gridCol w="400537">
                  <a:extLst>
                    <a:ext uri="{9D8B030D-6E8A-4147-A177-3AD203B41FA5}">
                      <a16:colId xmlns:a16="http://schemas.microsoft.com/office/drawing/2014/main" val="2444404788"/>
                    </a:ext>
                  </a:extLst>
                </a:gridCol>
                <a:gridCol w="513977">
                  <a:extLst>
                    <a:ext uri="{9D8B030D-6E8A-4147-A177-3AD203B41FA5}">
                      <a16:colId xmlns:a16="http://schemas.microsoft.com/office/drawing/2014/main" val="397225324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FF0066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834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118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18107"/>
            <a:ext cx="1219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To simplify ratios, </a:t>
            </a:r>
          </a:p>
          <a:p>
            <a:pPr algn="ctr" fontAlgn="b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divide the numbers in the ratio </a:t>
            </a:r>
          </a:p>
          <a:p>
            <a:pPr algn="ctr" fontAlgn="b"/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by the </a:t>
            </a:r>
            <a:r>
              <a:rPr lang="en-US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HCF</a:t>
            </a:r>
            <a:r>
              <a:rPr lang="en-US" sz="54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390213"/>
              </p:ext>
            </p:extLst>
          </p:nvPr>
        </p:nvGraphicFramePr>
        <p:xfrm>
          <a:off x="153308" y="3020784"/>
          <a:ext cx="11569699" cy="1752600"/>
        </p:xfrm>
        <a:graphic>
          <a:graphicData uri="http://schemas.openxmlformats.org/drawingml/2006/table">
            <a:tbl>
              <a:tblPr/>
              <a:tblGrid>
                <a:gridCol w="867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8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2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32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740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32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516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9370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015864"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712154"/>
              </p:ext>
            </p:extLst>
          </p:nvPr>
        </p:nvGraphicFramePr>
        <p:xfrm>
          <a:off x="1070215" y="4872445"/>
          <a:ext cx="1956014" cy="1195252"/>
        </p:xfrm>
        <a:graphic>
          <a:graphicData uri="http://schemas.openxmlformats.org/drawingml/2006/table">
            <a:tbl>
              <a:tblPr/>
              <a:tblGrid>
                <a:gridCol w="849614">
                  <a:extLst>
                    <a:ext uri="{9D8B030D-6E8A-4147-A177-3AD203B41FA5}">
                      <a16:colId xmlns:a16="http://schemas.microsoft.com/office/drawing/2014/main" val="3649755300"/>
                    </a:ext>
                  </a:extLst>
                </a:gridCol>
                <a:gridCol w="256786">
                  <a:extLst>
                    <a:ext uri="{9D8B030D-6E8A-4147-A177-3AD203B41FA5}">
                      <a16:colId xmlns:a16="http://schemas.microsoft.com/office/drawing/2014/main" val="1169327692"/>
                    </a:ext>
                  </a:extLst>
                </a:gridCol>
                <a:gridCol w="849614">
                  <a:extLst>
                    <a:ext uri="{9D8B030D-6E8A-4147-A177-3AD203B41FA5}">
                      <a16:colId xmlns:a16="http://schemas.microsoft.com/office/drawing/2014/main" val="243345515"/>
                    </a:ext>
                  </a:extLst>
                </a:gridCol>
              </a:tblGrid>
              <a:tr h="11952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807324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41832"/>
              </p:ext>
            </p:extLst>
          </p:nvPr>
        </p:nvGraphicFramePr>
        <p:xfrm>
          <a:off x="4898572" y="4773384"/>
          <a:ext cx="1956014" cy="1195252"/>
        </p:xfrm>
        <a:graphic>
          <a:graphicData uri="http://schemas.openxmlformats.org/drawingml/2006/table">
            <a:tbl>
              <a:tblPr/>
              <a:tblGrid>
                <a:gridCol w="849614">
                  <a:extLst>
                    <a:ext uri="{9D8B030D-6E8A-4147-A177-3AD203B41FA5}">
                      <a16:colId xmlns:a16="http://schemas.microsoft.com/office/drawing/2014/main" val="973425381"/>
                    </a:ext>
                  </a:extLst>
                </a:gridCol>
                <a:gridCol w="256786">
                  <a:extLst>
                    <a:ext uri="{9D8B030D-6E8A-4147-A177-3AD203B41FA5}">
                      <a16:colId xmlns:a16="http://schemas.microsoft.com/office/drawing/2014/main" val="855314083"/>
                    </a:ext>
                  </a:extLst>
                </a:gridCol>
                <a:gridCol w="849614">
                  <a:extLst>
                    <a:ext uri="{9D8B030D-6E8A-4147-A177-3AD203B41FA5}">
                      <a16:colId xmlns:a16="http://schemas.microsoft.com/office/drawing/2014/main" val="3752775711"/>
                    </a:ext>
                  </a:extLst>
                </a:gridCol>
              </a:tblGrid>
              <a:tr h="11952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2962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720240"/>
              </p:ext>
            </p:extLst>
          </p:nvPr>
        </p:nvGraphicFramePr>
        <p:xfrm>
          <a:off x="8497365" y="4834345"/>
          <a:ext cx="3100457" cy="1195252"/>
        </p:xfrm>
        <a:graphic>
          <a:graphicData uri="http://schemas.openxmlformats.org/drawingml/2006/table">
            <a:tbl>
              <a:tblPr/>
              <a:tblGrid>
                <a:gridCol w="849614">
                  <a:extLst>
                    <a:ext uri="{9D8B030D-6E8A-4147-A177-3AD203B41FA5}">
                      <a16:colId xmlns:a16="http://schemas.microsoft.com/office/drawing/2014/main" val="1967947243"/>
                    </a:ext>
                  </a:extLst>
                </a:gridCol>
                <a:gridCol w="256786">
                  <a:extLst>
                    <a:ext uri="{9D8B030D-6E8A-4147-A177-3AD203B41FA5}">
                      <a16:colId xmlns:a16="http://schemas.microsoft.com/office/drawing/2014/main" val="3786758463"/>
                    </a:ext>
                  </a:extLst>
                </a:gridCol>
                <a:gridCol w="793157">
                  <a:extLst>
                    <a:ext uri="{9D8B030D-6E8A-4147-A177-3AD203B41FA5}">
                      <a16:colId xmlns:a16="http://schemas.microsoft.com/office/drawing/2014/main" val="1629816755"/>
                    </a:ext>
                  </a:extLst>
                </a:gridCol>
                <a:gridCol w="351286">
                  <a:extLst>
                    <a:ext uri="{9D8B030D-6E8A-4147-A177-3AD203B41FA5}">
                      <a16:colId xmlns:a16="http://schemas.microsoft.com/office/drawing/2014/main" val="3855382594"/>
                    </a:ext>
                  </a:extLst>
                </a:gridCol>
                <a:gridCol w="849614">
                  <a:extLst>
                    <a:ext uri="{9D8B030D-6E8A-4147-A177-3AD203B41FA5}">
                      <a16:colId xmlns:a16="http://schemas.microsoft.com/office/drawing/2014/main" val="2665585374"/>
                    </a:ext>
                  </a:extLst>
                </a:gridCol>
              </a:tblGrid>
              <a:tr h="1195252"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472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90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/>
        </p:nvSpPr>
        <p:spPr>
          <a:xfrm>
            <a:off x="3381936" y="2060187"/>
            <a:ext cx="7842836" cy="804408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5400" dirty="0"/>
              <a:t>Convert to the </a:t>
            </a:r>
            <a:r>
              <a:rPr lang="en-GB" sz="5400" b="1" dirty="0">
                <a:solidFill>
                  <a:srgbClr val="0000FF"/>
                </a:solidFill>
              </a:rPr>
              <a:t>same units</a:t>
            </a:r>
            <a:r>
              <a:rPr lang="en-GB" sz="54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65164" y="481462"/>
            <a:ext cx="83890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Simplify </a:t>
            </a:r>
            <a:r>
              <a:rPr lang="en-GB" sz="8000" b="1" dirty="0"/>
              <a:t>75p : £1.25</a:t>
            </a:r>
          </a:p>
        </p:txBody>
      </p:sp>
      <p:sp>
        <p:nvSpPr>
          <p:cNvPr id="71" name="Rectangle 70"/>
          <p:cNvSpPr/>
          <p:nvPr/>
        </p:nvSpPr>
        <p:spPr>
          <a:xfrm>
            <a:off x="5161863" y="3119881"/>
            <a:ext cx="45977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75p : 125p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253493" y="4850258"/>
            <a:ext cx="19623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b="1" dirty="0"/>
              <a:t>3 : 5</a:t>
            </a:r>
          </a:p>
        </p:txBody>
      </p:sp>
    </p:spTree>
    <p:extLst>
      <p:ext uri="{BB962C8B-B14F-4D97-AF65-F5344CB8AC3E}">
        <p14:creationId xmlns:p14="http://schemas.microsoft.com/office/powerpoint/2010/main" val="272407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/>
      <p:bldP spid="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14380" y="481462"/>
            <a:ext cx="70905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Simplify </a:t>
            </a:r>
            <a:r>
              <a:rPr lang="en-GB" sz="8000" b="1" dirty="0"/>
              <a:t>£6 : 30p</a:t>
            </a:r>
          </a:p>
        </p:txBody>
      </p:sp>
      <p:sp>
        <p:nvSpPr>
          <p:cNvPr id="6" name="Rectangle 5"/>
          <p:cNvSpPr/>
          <p:nvPr/>
        </p:nvSpPr>
        <p:spPr>
          <a:xfrm>
            <a:off x="4701695" y="2147937"/>
            <a:ext cx="45977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600p : 30p</a:t>
            </a:r>
          </a:p>
        </p:txBody>
      </p:sp>
      <p:sp>
        <p:nvSpPr>
          <p:cNvPr id="7" name="Rectangle 6"/>
          <p:cNvSpPr/>
          <p:nvPr/>
        </p:nvSpPr>
        <p:spPr>
          <a:xfrm>
            <a:off x="5759677" y="3903419"/>
            <a:ext cx="248177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b="1" dirty="0"/>
              <a:t>20 : 1</a:t>
            </a:r>
          </a:p>
        </p:txBody>
      </p:sp>
    </p:spTree>
    <p:extLst>
      <p:ext uri="{BB962C8B-B14F-4D97-AF65-F5344CB8AC3E}">
        <p14:creationId xmlns:p14="http://schemas.microsoft.com/office/powerpoint/2010/main" val="421943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7463" y="481462"/>
            <a:ext cx="89244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Simplify </a:t>
            </a:r>
            <a:r>
              <a:rPr lang="en-GB" sz="8000" b="1" dirty="0"/>
              <a:t>40mm : 2cm</a:t>
            </a:r>
          </a:p>
        </p:txBody>
      </p:sp>
      <p:sp>
        <p:nvSpPr>
          <p:cNvPr id="6" name="Rectangle 5"/>
          <p:cNvSpPr/>
          <p:nvPr/>
        </p:nvSpPr>
        <p:spPr>
          <a:xfrm>
            <a:off x="6983383" y="2000019"/>
            <a:ext cx="196239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4 :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983383" y="3518576"/>
            <a:ext cx="19720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b="1" dirty="0"/>
              <a:t>2 : 1</a:t>
            </a:r>
          </a:p>
        </p:txBody>
      </p:sp>
    </p:spTree>
    <p:extLst>
      <p:ext uri="{BB962C8B-B14F-4D97-AF65-F5344CB8AC3E}">
        <p14:creationId xmlns:p14="http://schemas.microsoft.com/office/powerpoint/2010/main" val="257839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71629" y="481462"/>
            <a:ext cx="92431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dirty="0"/>
              <a:t>Simplify </a:t>
            </a:r>
            <a:r>
              <a:rPr lang="en-GB" sz="8000" b="1" dirty="0"/>
              <a:t>300m : 12km</a:t>
            </a:r>
          </a:p>
        </p:txBody>
      </p:sp>
      <p:sp>
        <p:nvSpPr>
          <p:cNvPr id="6" name="Rectangle 5"/>
          <p:cNvSpPr/>
          <p:nvPr/>
        </p:nvSpPr>
        <p:spPr>
          <a:xfrm>
            <a:off x="5538627" y="2032355"/>
            <a:ext cx="50786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dirty="0"/>
              <a:t>300 : 12000</a:t>
            </a:r>
          </a:p>
        </p:txBody>
      </p:sp>
      <p:sp>
        <p:nvSpPr>
          <p:cNvPr id="7" name="Rectangle 6"/>
          <p:cNvSpPr/>
          <p:nvPr/>
        </p:nvSpPr>
        <p:spPr>
          <a:xfrm>
            <a:off x="6571297" y="3556355"/>
            <a:ext cx="24913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8000" b="1" dirty="0"/>
              <a:t>1 : 40</a:t>
            </a:r>
          </a:p>
        </p:txBody>
      </p:sp>
    </p:spTree>
    <p:extLst>
      <p:ext uri="{BB962C8B-B14F-4D97-AF65-F5344CB8AC3E}">
        <p14:creationId xmlns:p14="http://schemas.microsoft.com/office/powerpoint/2010/main" val="322150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3607</TotalTime>
  <Words>419</Words>
  <Application>Microsoft Office PowerPoint</Application>
  <PresentationFormat>Widescreen</PresentationFormat>
  <Paragraphs>123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39</cp:revision>
  <dcterms:created xsi:type="dcterms:W3CDTF">2015-11-13T12:54:49Z</dcterms:created>
  <dcterms:modified xsi:type="dcterms:W3CDTF">2025-04-09T06:18:35Z</dcterms:modified>
</cp:coreProperties>
</file>