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58" r:id="rId2"/>
    <p:sldId id="561" r:id="rId3"/>
    <p:sldId id="559" r:id="rId4"/>
    <p:sldId id="560" r:id="rId5"/>
    <p:sldId id="563" r:id="rId6"/>
    <p:sldId id="552" r:id="rId7"/>
    <p:sldId id="564" r:id="rId8"/>
    <p:sldId id="553" r:id="rId9"/>
    <p:sldId id="565" r:id="rId10"/>
    <p:sldId id="562" r:id="rId11"/>
    <p:sldId id="55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B79A7-C249-4455-A541-9CE2F94EACDD}" v="92" dt="2026-04-27T10:02:49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94" d="100"/>
          <a:sy n="94" d="100"/>
        </p:scale>
        <p:origin x="57" y="17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modSld">
      <pc:chgData name="Stewart Gale" userId="3647ddd2-6040-41ae-a96d-232c23482af8" providerId="ADAL" clId="{163176A0-02FC-47D8-8D6B-77EA423298B5}" dt="2026-04-27T10:02:49.964" v="124" actId="20577"/>
      <pc:docMkLst>
        <pc:docMk/>
      </pc:docMkLst>
      <pc:sldChg chg="addSp delSp modSp mod delAnim">
        <pc:chgData name="Stewart Gale" userId="3647ddd2-6040-41ae-a96d-232c23482af8" providerId="ADAL" clId="{163176A0-02FC-47D8-8D6B-77EA423298B5}" dt="2026-04-27T08:29:32.723" v="48" actId="20577"/>
        <pc:sldMkLst>
          <pc:docMk/>
          <pc:sldMk cId="539986661" sldId="552"/>
        </pc:sldMkLst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2" creationId="{F0E3B082-37A7-623D-A4E6-CA9A0D2294FA}"/>
          </ac:spMkLst>
        </pc:spChg>
        <pc:spChg chg="add mod">
          <ac:chgData name="Stewart Gale" userId="3647ddd2-6040-41ae-a96d-232c23482af8" providerId="ADAL" clId="{163176A0-02FC-47D8-8D6B-77EA423298B5}" dt="2026-04-27T08:29:32.723" v="48" actId="20577"/>
          <ac:spMkLst>
            <pc:docMk/>
            <pc:sldMk cId="539986661" sldId="552"/>
            <ac:spMk id="3" creationId="{17CB5DC7-54FD-CA09-6D40-8C137C5CDFF6}"/>
          </ac:spMkLst>
        </pc:spChg>
        <pc:spChg chg="mod">
          <ac:chgData name="Stewart Gale" userId="3647ddd2-6040-41ae-a96d-232c23482af8" providerId="ADAL" clId="{163176A0-02FC-47D8-8D6B-77EA423298B5}" dt="2026-04-27T08:29:22.447" v="45" actId="1076"/>
          <ac:spMkLst>
            <pc:docMk/>
            <pc:sldMk cId="539986661" sldId="552"/>
            <ac:spMk id="7" creationId="{EE43231B-537A-40C8-BD68-B815067EC3EE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8" creationId="{FA337F3D-8F81-480B-A096-989193A97267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10" creationId="{168D4790-1309-419F-BB03-8EDDBCBE9614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11" creationId="{9BC66A6C-632B-4642-9DBF-890A92C16E20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12" creationId="{3EF5A1A1-BAA1-45B1-A121-6036D194A196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14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4-27T08:29:06.262" v="38" actId="478"/>
          <ac:spMkLst>
            <pc:docMk/>
            <pc:sldMk cId="539986661" sldId="552"/>
            <ac:spMk id="16" creationId="{6B376F32-0CA9-4D48-84B7-DE5C874E7B42}"/>
          </ac:spMkLst>
        </pc:spChg>
      </pc:sldChg>
      <pc:sldChg chg="addSp delSp modSp mod delAnim">
        <pc:chgData name="Stewart Gale" userId="3647ddd2-6040-41ae-a96d-232c23482af8" providerId="ADAL" clId="{163176A0-02FC-47D8-8D6B-77EA423298B5}" dt="2026-04-27T08:30:35.516" v="61" actId="20577"/>
        <pc:sldMkLst>
          <pc:docMk/>
          <pc:sldMk cId="176103542" sldId="553"/>
        </pc:sldMkLst>
        <pc:spChg chg="mod">
          <ac:chgData name="Stewart Gale" userId="3647ddd2-6040-41ae-a96d-232c23482af8" providerId="ADAL" clId="{163176A0-02FC-47D8-8D6B-77EA423298B5}" dt="2026-04-27T08:30:24.171" v="59" actId="1076"/>
          <ac:spMkLst>
            <pc:docMk/>
            <pc:sldMk cId="176103542" sldId="553"/>
            <ac:spMk id="2" creationId="{286BCFEE-9AA2-4454-AEEE-D9B9784484FD}"/>
          </ac:spMkLst>
        </pc:spChg>
        <pc:spChg chg="add mod">
          <ac:chgData name="Stewart Gale" userId="3647ddd2-6040-41ae-a96d-232c23482af8" providerId="ADAL" clId="{163176A0-02FC-47D8-8D6B-77EA423298B5}" dt="2026-04-27T08:30:35.516" v="61" actId="20577"/>
          <ac:spMkLst>
            <pc:docMk/>
            <pc:sldMk cId="176103542" sldId="553"/>
            <ac:spMk id="3" creationId="{59257599-8842-1396-5CE2-F75CB1722E0D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7" creationId="{3BB993E6-BF0D-4572-8141-D828EE0B666E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13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14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17" creationId="{D6BCACAB-EAAD-43BB-8FF4-EEE405F1C612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18" creationId="{E9BBAA8C-4E88-41BA-BD36-A4FA50BBE7B4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25" creationId="{5590C0F3-A9A9-464E-B7D5-C0C667E1BCEE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26" creationId="{322BE7E0-2C5F-4F61-8D72-B2B4B0C7CB51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27" creationId="{FDDEF5FF-C371-420E-B49E-1AC77452C8D7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28" creationId="{A9564856-8601-4C96-A545-857DB2F036E6}"/>
          </ac:spMkLst>
        </pc:spChg>
        <pc:spChg chg="del">
          <ac:chgData name="Stewart Gale" userId="3647ddd2-6040-41ae-a96d-232c23482af8" providerId="ADAL" clId="{163176A0-02FC-47D8-8D6B-77EA423298B5}" dt="2026-04-27T08:30:09.716" v="50" actId="478"/>
          <ac:spMkLst>
            <pc:docMk/>
            <pc:sldMk cId="176103542" sldId="553"/>
            <ac:spMk id="29" creationId="{9325302F-EEE4-44E2-9B2C-120D10AAA47F}"/>
          </ac:spMkLst>
        </pc:spChg>
      </pc:sldChg>
      <pc:sldChg chg="addSp delSp modSp mod delAnim">
        <pc:chgData name="Stewart Gale" userId="3647ddd2-6040-41ae-a96d-232c23482af8" providerId="ADAL" clId="{163176A0-02FC-47D8-8D6B-77EA423298B5}" dt="2026-04-27T10:02:49.964" v="124" actId="20577"/>
        <pc:sldMkLst>
          <pc:docMk/>
          <pc:sldMk cId="934804057" sldId="560"/>
        </pc:sldMkLst>
        <pc:spChg chg="add mod">
          <ac:chgData name="Stewart Gale" userId="3647ddd2-6040-41ae-a96d-232c23482af8" providerId="ADAL" clId="{163176A0-02FC-47D8-8D6B-77EA423298B5}" dt="2026-04-27T08:28:26.930" v="35" actId="14100"/>
          <ac:spMkLst>
            <pc:docMk/>
            <pc:sldMk cId="934804057" sldId="560"/>
            <ac:spMk id="2" creationId="{4A97B205-E38D-848D-853B-B503E467D287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6" creationId="{69F01ADF-E6C6-69E4-454A-BD2EB07D6D69}"/>
          </ac:spMkLst>
        </pc:spChg>
        <pc:spChg chg="mod">
          <ac:chgData name="Stewart Gale" userId="3647ddd2-6040-41ae-a96d-232c23482af8" providerId="ADAL" clId="{163176A0-02FC-47D8-8D6B-77EA423298B5}" dt="2026-04-27T10:02:49.964" v="124" actId="20577"/>
          <ac:spMkLst>
            <pc:docMk/>
            <pc:sldMk cId="934804057" sldId="560"/>
            <ac:spMk id="7" creationId="{EE43231B-537A-40C8-BD68-B815067EC3EE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8" creationId="{FA337F3D-8F81-480B-A096-989193A97267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10" creationId="{80981F55-30F9-D5D1-844C-CA51791B5816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11" creationId="{714F824F-1797-4CCB-A823-B7DE818391E4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13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14" creationId="{D90C358A-C1EE-4E4B-A714-F82C3BA31CC4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18" creationId="{733817DB-1076-49D9-AE38-0C95F34D310D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20" creationId="{E5337832-1DA1-4069-80C4-2AE5F3C22904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21" creationId="{D38C1829-8531-499E-9FF4-F8505CF2DF69}"/>
          </ac:spMkLst>
        </pc:spChg>
        <pc:spChg chg="del">
          <ac:chgData name="Stewart Gale" userId="3647ddd2-6040-41ae-a96d-232c23482af8" providerId="ADAL" clId="{163176A0-02FC-47D8-8D6B-77EA423298B5}" dt="2026-04-27T08:27:53.993" v="2" actId="478"/>
          <ac:spMkLst>
            <pc:docMk/>
            <pc:sldMk cId="934804057" sldId="560"/>
            <ac:spMk id="24" creationId="{516121FA-04A8-4234-AE02-F0E36AC18442}"/>
          </ac:spMkLst>
        </pc:spChg>
        <pc:picChg chg="add">
          <ac:chgData name="Stewart Gale" userId="3647ddd2-6040-41ae-a96d-232c23482af8" providerId="ADAL" clId="{163176A0-02FC-47D8-8D6B-77EA423298B5}" dt="2026-04-27T10:01:55.574" v="66"/>
          <ac:picMkLst>
            <pc:docMk/>
            <pc:sldMk cId="934804057" sldId="560"/>
            <ac:picMk id="3" creationId="{CF6C238B-37E6-5ECF-4A32-01D0F3AB002C}"/>
          </ac:picMkLst>
        </pc:picChg>
      </pc:sldChg>
      <pc:sldChg chg="addSp modSp mod">
        <pc:chgData name="Stewart Gale" userId="3647ddd2-6040-41ae-a96d-232c23482af8" providerId="ADAL" clId="{163176A0-02FC-47D8-8D6B-77EA423298B5}" dt="2026-04-27T08:30:55.907" v="64"/>
        <pc:sldMkLst>
          <pc:docMk/>
          <pc:sldMk cId="3443225516" sldId="562"/>
        </pc:sldMkLst>
        <pc:spChg chg="mod">
          <ac:chgData name="Stewart Gale" userId="3647ddd2-6040-41ae-a96d-232c23482af8" providerId="ADAL" clId="{163176A0-02FC-47D8-8D6B-77EA423298B5}" dt="2026-04-27T08:30:49.050" v="63" actId="1076"/>
          <ac:spMkLst>
            <pc:docMk/>
            <pc:sldMk cId="3443225516" sldId="562"/>
            <ac:spMk id="2" creationId="{286BCFEE-9AA2-4454-AEEE-D9B9784484FD}"/>
          </ac:spMkLst>
        </pc:spChg>
        <pc:spChg chg="add mod">
          <ac:chgData name="Stewart Gale" userId="3647ddd2-6040-41ae-a96d-232c23482af8" providerId="ADAL" clId="{163176A0-02FC-47D8-8D6B-77EA423298B5}" dt="2026-04-27T08:30:55.907" v="64"/>
          <ac:spMkLst>
            <pc:docMk/>
            <pc:sldMk cId="3443225516" sldId="562"/>
            <ac:spMk id="3" creationId="{40A3CFF2-8723-B661-AE9C-5D6C2D2B71A1}"/>
          </ac:spMkLst>
        </pc:spChg>
      </pc:sldChg>
      <pc:sldChg chg="add">
        <pc:chgData name="Stewart Gale" userId="3647ddd2-6040-41ae-a96d-232c23482af8" providerId="ADAL" clId="{163176A0-02FC-47D8-8D6B-77EA423298B5}" dt="2026-04-27T08:27:46.923" v="0"/>
        <pc:sldMkLst>
          <pc:docMk/>
          <pc:sldMk cId="1781278825" sldId="563"/>
        </pc:sldMkLst>
      </pc:sldChg>
      <pc:sldChg chg="add">
        <pc:chgData name="Stewart Gale" userId="3647ddd2-6040-41ae-a96d-232c23482af8" providerId="ADAL" clId="{163176A0-02FC-47D8-8D6B-77EA423298B5}" dt="2026-04-27T08:29:01.181" v="37"/>
        <pc:sldMkLst>
          <pc:docMk/>
          <pc:sldMk cId="1691539449" sldId="564"/>
        </pc:sldMkLst>
      </pc:sldChg>
      <pc:sldChg chg="add">
        <pc:chgData name="Stewart Gale" userId="3647ddd2-6040-41ae-a96d-232c23482af8" providerId="ADAL" clId="{163176A0-02FC-47D8-8D6B-77EA423298B5}" dt="2026-04-27T08:29:59.408" v="49"/>
        <pc:sldMkLst>
          <pc:docMk/>
          <pc:sldMk cId="3206447286" sldId="5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0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1464" y="105013"/>
            <a:ext cx="914285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Projectiles</a:t>
            </a:r>
          </a:p>
          <a:p>
            <a:pPr algn="ctr"/>
            <a:r>
              <a:rPr lang="en-GB" sz="11500" dirty="0"/>
              <a:t>Formulae</a:t>
            </a:r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6 </a:t>
            </a:r>
          </a:p>
          <a:p>
            <a:pPr algn="ctr"/>
            <a:r>
              <a:rPr lang="en-GB" sz="88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88759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/>
              <p:nvPr/>
            </p:nvSpPr>
            <p:spPr>
              <a:xfrm>
                <a:off x="371364" y="980728"/>
                <a:ext cx="11449272" cy="52924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is projected from a point with speed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32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200" dirty="0"/>
                  <a:t> and moves freely under gravity. When the particle has moved a horizontal distance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, its height above the point of projection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sSup>
                              <m:sSup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unc>
                              <m:func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latin typeface="Cambria Math" panose="02040503050406030204" pitchFamily="18" charset="0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e>
                        </m:d>
                      </m:e>
                    </m:func>
                  </m:oMath>
                </a14:m>
                <a:endParaRPr lang="en-GB" sz="3200" dirty="0"/>
              </a:p>
              <a:p>
                <a:r>
                  <a:rPr lang="en-GB" sz="32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200" dirty="0"/>
                  <a:t> on a horizontal plane, with speed 28 ms</a:t>
                </a:r>
                <a:r>
                  <a:rPr lang="en-GB" sz="3200" baseline="30000" dirty="0"/>
                  <a:t>-1</a:t>
                </a:r>
                <a:r>
                  <a:rPr lang="en-GB" sz="32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200" dirty="0"/>
                  <a:t>. The particle passes through a point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, which is at a horizontal distance of 32m from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200" dirty="0"/>
                  <a:t> and at a height of 8m above the plane.</a:t>
                </a:r>
              </a:p>
              <a:p>
                <a:r>
                  <a:rPr lang="en-GB" sz="3200" dirty="0"/>
                  <a:t>Find the two possible values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200" dirty="0"/>
                  <a:t>, giving your answers to the nearest degree.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980728"/>
                <a:ext cx="11449272" cy="5292411"/>
              </a:xfrm>
              <a:prstGeom prst="rect">
                <a:avLst/>
              </a:prstGeom>
              <a:blipFill>
                <a:blip r:embed="rId2"/>
                <a:stretch>
                  <a:fillRect b="-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0A3CFF2-8723-B661-AE9C-5D6C2D2B71A1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344322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/>
              <p:nvPr/>
            </p:nvSpPr>
            <p:spPr>
              <a:xfrm>
                <a:off x="442691" y="176710"/>
                <a:ext cx="11449272" cy="25565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particle is projected from a point with speed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20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000" dirty="0"/>
                  <a:t> and moves freely under gravity. When the particle has moved a horizontal distance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000" dirty="0"/>
                  <a:t>, its height above the point of projection </a:t>
                </a:r>
                <a:endParaRPr lang="en-GB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0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sSup>
                                <m:sSup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d>
                            <m:d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000"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n-GB" sz="2000" dirty="0"/>
              </a:p>
              <a:p>
                <a:r>
                  <a:rPr lang="en-GB" sz="20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on a horizontal plane, with speed 28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000" dirty="0"/>
                  <a:t>. The particle passes through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, which is at a horizontal distance of 32m from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and at a height of 8m above the plane.</a:t>
                </a:r>
              </a:p>
              <a:p>
                <a:r>
                  <a:rPr lang="en-GB" sz="2000" dirty="0"/>
                  <a:t>Find the two possible values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000" dirty="0"/>
                  <a:t>, giving your answers to the nearest degree.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91" y="176710"/>
                <a:ext cx="11449272" cy="25565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B993E6-BF0D-4572-8141-D828EE0B666E}"/>
                  </a:ext>
                </a:extLst>
              </p:cNvPr>
              <p:cNvSpPr txBox="1"/>
              <p:nvPr/>
            </p:nvSpPr>
            <p:spPr>
              <a:xfrm>
                <a:off x="5970677" y="4337708"/>
                <a:ext cx="5188872" cy="523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6.4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−32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+14.4=0</m:t>
                          </m:r>
                        </m:e>
                      </m:func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b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B993E6-BF0D-4572-8141-D828EE0B6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677" y="4337708"/>
                <a:ext cx="5188872" cy="523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76" y="2745585"/>
            <a:ext cx="4907404" cy="4022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71804" y="2745585"/>
                <a:ext cx="5071579" cy="764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f>
                          <m:fPr>
                            <m:ctrlP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  <m:sSup>
                              <m:sSupPr>
                                <m:ctrlP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d>
                          <m:dPr>
                            <m:ctrlP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func>
                              <m:funcPr>
                                <m:ctrlP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2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8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GB" sz="2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e>
                        </m:d>
                      </m:e>
                    </m:func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804" y="2745585"/>
                <a:ext cx="5071579" cy="7641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096001" y="3573016"/>
                <a:ext cx="5188872" cy="578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8=32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−6.4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3573016"/>
                <a:ext cx="5188872" cy="5786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522423" y="4961628"/>
                <a:ext cx="1980020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423" y="4961628"/>
                <a:ext cx="1980020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534119" y="4955186"/>
                <a:ext cx="1980020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119" y="4955186"/>
                <a:ext cx="1980020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611444" y="5894741"/>
                <a:ext cx="20867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𝛂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 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444" y="5894741"/>
                <a:ext cx="208670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539328" y="5894741"/>
                <a:ext cx="20867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𝛂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 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9328" y="5894741"/>
                <a:ext cx="2086702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A11889-E593-4C2B-9C32-A541AD9F92F3}"/>
                  </a:ext>
                </a:extLst>
              </p:cNvPr>
              <p:cNvSpPr txBox="1"/>
              <p:nvPr/>
            </p:nvSpPr>
            <p:spPr>
              <a:xfrm>
                <a:off x="4007768" y="2844685"/>
                <a:ext cx="1605696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3200" dirty="0"/>
                  <a:t> 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endParaRPr lang="en-GB" sz="3200" dirty="0"/>
              </a:p>
              <a:p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200" dirty="0"/>
                  <a:t> = 32</a:t>
                </a:r>
              </a:p>
              <a:p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3200" dirty="0"/>
                  <a:t> = 28</a:t>
                </a:r>
              </a:p>
              <a:p>
                <a:r>
                  <a:rPr lang="en-GB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GB" sz="3200" dirty="0"/>
                  <a:t> = 9.8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A11889-E593-4C2B-9C32-A541AD9F9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2844685"/>
                <a:ext cx="1605696" cy="2062103"/>
              </a:xfrm>
              <a:prstGeom prst="rect">
                <a:avLst/>
              </a:prstGeom>
              <a:blipFill>
                <a:blip r:embed="rId11"/>
                <a:stretch>
                  <a:fillRect l="-9470" t="-4438" b="-9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35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94818D-EAD7-A060-8487-E4EF3ACF7FE0}"/>
              </a:ext>
            </a:extLst>
          </p:cNvPr>
          <p:cNvSpPr txBox="1"/>
          <p:nvPr/>
        </p:nvSpPr>
        <p:spPr>
          <a:xfrm>
            <a:off x="407368" y="2348880"/>
            <a:ext cx="11089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There’s nothing new here, </a:t>
            </a:r>
          </a:p>
          <a:p>
            <a:pPr algn="ctr"/>
            <a:r>
              <a:rPr lang="en-GB" sz="6000" dirty="0"/>
              <a:t>but you may be asked to prove more general results </a:t>
            </a:r>
          </a:p>
          <a:p>
            <a:pPr algn="ctr"/>
            <a:r>
              <a:rPr lang="en-GB" sz="6000" dirty="0"/>
              <a:t>regarding projectile motion.</a:t>
            </a: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96C584FF-4D4D-3004-99D3-6C008601304F}"/>
              </a:ext>
            </a:extLst>
          </p:cNvPr>
          <p:cNvSpPr txBox="1"/>
          <p:nvPr/>
        </p:nvSpPr>
        <p:spPr>
          <a:xfrm>
            <a:off x="1919536" y="579452"/>
            <a:ext cx="806489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Projectile Formulae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71557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120349" y="2711239"/>
                <a:ext cx="5760640" cy="143552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Show</m:t>
                      </m:r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that</m:t>
                      </m:r>
                      <m:r>
                        <a:rPr lang="en-GB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349" y="2711239"/>
                <a:ext cx="5760640" cy="14355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20349" y="404664"/>
                <a:ext cx="5760640" cy="135678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Show</m:t>
                      </m:r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4000" b="1" dirty="0" smtClean="0">
                          <a:solidFill>
                            <a:schemeClr val="bg1"/>
                          </a:solidFill>
                        </a:rPr>
                        <m:t>that</m:t>
                      </m:r>
                      <m:r>
                        <a:rPr lang="en-GB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349" y="404664"/>
                <a:ext cx="5760640" cy="13567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83432" y="5013176"/>
                <a:ext cx="10441160" cy="114839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b="1" dirty="0">
                    <a:solidFill>
                      <a:schemeClr val="bg1"/>
                    </a:solidFill>
                  </a:rPr>
                  <a:t>Show that</a:t>
                </a:r>
                <a:r>
                  <a:rPr lang="en-GB" sz="4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f>
                          <m:fPr>
                            <m:ctrlPr>
                              <a:rPr lang="en-GB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  <m:sSup>
                              <m:sSupPr>
                                <m:ctrlP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d>
                          <m:dPr>
                            <m:ctrlPr>
                              <a:rPr lang="en-GB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func>
                              <m:funcPr>
                                <m:ctrlP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e>
                                  <m:sup>
                                    <m:r>
                                      <a:rPr lang="en-GB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e>
                        </m:d>
                      </m:e>
                    </m:func>
                  </m:oMath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013176"/>
                <a:ext cx="10441160" cy="1148391"/>
              </a:xfrm>
              <a:prstGeom prst="rect">
                <a:avLst/>
              </a:prstGeom>
              <a:blipFill>
                <a:blip r:embed="rId4"/>
                <a:stretch>
                  <a:fillRect l="-817" b="-121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368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/>
              <p:nvPr/>
            </p:nvSpPr>
            <p:spPr>
              <a:xfrm>
                <a:off x="288036" y="980728"/>
                <a:ext cx="11615927" cy="45582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 particle is projected from a point on a horizontal plane with an initial velocity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4000" dirty="0"/>
                  <a:t> at an angle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4000" dirty="0"/>
                  <a:t> above the horizontal and moves freely under gravity until it hits the plane at point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endParaRPr lang="en-GB" sz="4000" dirty="0"/>
              </a:p>
              <a:p>
                <a:r>
                  <a:rPr lang="en-GB" sz="4000" dirty="0"/>
                  <a:t>Given that that acceleration due to gravity is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000" dirty="0"/>
                  <a:t>, </a:t>
                </a:r>
              </a:p>
              <a:p>
                <a:r>
                  <a:rPr lang="en-GB" sz="4000" dirty="0"/>
                  <a:t>show that the time of flight can be given as 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  <m:func>
                          <m:func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36" y="980728"/>
                <a:ext cx="11615927" cy="4558299"/>
              </a:xfrm>
              <a:prstGeom prst="rect">
                <a:avLst/>
              </a:prstGeom>
              <a:blipFill>
                <a:blip r:embed="rId2"/>
                <a:stretch>
                  <a:fillRect l="-25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A97B205-E38D-848D-853B-B503E467D287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93480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6594B-C0C9-3ACF-D7E4-583F044F7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5941A1-2FBD-6095-5833-3C3D95073993}"/>
                  </a:ext>
                </a:extLst>
              </p:cNvPr>
              <p:cNvSpPr txBox="1"/>
              <p:nvPr/>
            </p:nvSpPr>
            <p:spPr>
              <a:xfrm>
                <a:off x="288036" y="310296"/>
                <a:ext cx="11615927" cy="11541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300" dirty="0"/>
                  <a:t>A particle is projected from a point on a horizontal plane with an initial velocity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2300" dirty="0"/>
                  <a:t> at an angle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300" dirty="0"/>
                  <a:t> above the horizontal and moves freely under gravity until it hits the plane at point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300" dirty="0"/>
                  <a:t>.</a:t>
                </a:r>
              </a:p>
              <a:p>
                <a:r>
                  <a:rPr lang="en-GB" sz="2300" dirty="0"/>
                  <a:t>Given that that acceleration due to gravity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300" dirty="0"/>
                  <a:t>, find expressions for the time of flight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36" y="310296"/>
                <a:ext cx="11615927" cy="1154162"/>
              </a:xfrm>
              <a:prstGeom prst="rect">
                <a:avLst/>
              </a:prstGeom>
              <a:blipFill>
                <a:blip r:embed="rId2"/>
                <a:stretch>
                  <a:fillRect b="-37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A7A492-AFB7-5DB9-9C20-1F2FAC19ABBE}"/>
                  </a:ext>
                </a:extLst>
              </p:cNvPr>
              <p:cNvSpPr txBox="1"/>
              <p:nvPr/>
            </p:nvSpPr>
            <p:spPr>
              <a:xfrm>
                <a:off x="3161357" y="2510411"/>
                <a:ext cx="2213439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337F3D-8F81-480B-A096-989193A97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357" y="2510411"/>
                <a:ext cx="2213439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4FE858B-4353-7301-8D27-2E9595C55D8E}"/>
                  </a:ext>
                </a:extLst>
              </p:cNvPr>
              <p:cNvSpPr txBox="1"/>
              <p:nvPr/>
            </p:nvSpPr>
            <p:spPr>
              <a:xfrm>
                <a:off x="563148" y="1689534"/>
                <a:ext cx="187220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Vertical</a:t>
                </a:r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S</a:t>
                </a:r>
                <a:r>
                  <a:rPr lang="en-GB" sz="2800" dirty="0"/>
                  <a:t> = 0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U</a:t>
                </a:r>
                <a:r>
                  <a:rPr lang="en-GB" sz="2800" dirty="0"/>
                  <a:t> = U sin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 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en-GB" sz="2800" dirty="0"/>
                  <a:t>= 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A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endParaRPr lang="en-GB" sz="2800" dirty="0"/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T</a:t>
                </a:r>
                <a:r>
                  <a:rPr lang="en-GB" sz="2800" dirty="0"/>
                  <a:t> = t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48" y="1689534"/>
                <a:ext cx="1872207" cy="2677656"/>
              </a:xfrm>
              <a:prstGeom prst="rect">
                <a:avLst/>
              </a:prstGeom>
              <a:blipFill>
                <a:blip r:embed="rId4"/>
                <a:stretch>
                  <a:fillRect l="-6494" t="-2050" b="-5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A91688-177F-1AEA-06F0-D8B4A08A0338}"/>
                  </a:ext>
                </a:extLst>
              </p:cNvPr>
              <p:cNvSpPr txBox="1"/>
              <p:nvPr/>
            </p:nvSpPr>
            <p:spPr>
              <a:xfrm>
                <a:off x="3079944" y="3437803"/>
                <a:ext cx="329355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e>
                      </m:d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7F6589-DF30-494F-8222-3B797795B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944" y="3437803"/>
                <a:ext cx="3293559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E025D8-5A31-2645-3D51-A7119C88ECEE}"/>
                  </a:ext>
                </a:extLst>
              </p:cNvPr>
              <p:cNvSpPr txBox="1"/>
              <p:nvPr/>
            </p:nvSpPr>
            <p:spPr>
              <a:xfrm>
                <a:off x="7720164" y="4725144"/>
                <a:ext cx="1938498" cy="8510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4F824F-1797-4CCB-A823-B7DE81839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164" y="4725144"/>
                <a:ext cx="1938498" cy="8510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D658C3-9403-4664-B291-2E0D130F232C}"/>
                  </a:ext>
                </a:extLst>
              </p:cNvPr>
              <p:cNvSpPr txBox="1"/>
              <p:nvPr/>
            </p:nvSpPr>
            <p:spPr>
              <a:xfrm>
                <a:off x="3133276" y="4565374"/>
                <a:ext cx="3246075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𝑔𝑡</m:t>
                          </m:r>
                        </m:e>
                      </m:d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0C358A-C1EE-4E4B-A714-F82C3BA31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276" y="4565374"/>
                <a:ext cx="3246075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EC035EB-14E2-0DC0-63EC-B7F7352E1B82}"/>
                  </a:ext>
                </a:extLst>
              </p:cNvPr>
              <p:cNvSpPr txBox="1"/>
              <p:nvPr/>
            </p:nvSpPr>
            <p:spPr>
              <a:xfrm>
                <a:off x="3133365" y="5727877"/>
                <a:ext cx="2688730" cy="757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𝑔𝑡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3817DB-1076-49D9-AE38-0C95F34D3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365" y="5727877"/>
                <a:ext cx="2688730" cy="757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0F2512-406C-ED46-1901-090D018A585A}"/>
              </a:ext>
            </a:extLst>
          </p:cNvPr>
          <p:cNvCxnSpPr>
            <a:cxnSpLocks/>
          </p:cNvCxnSpPr>
          <p:nvPr/>
        </p:nvCxnSpPr>
        <p:spPr>
          <a:xfrm>
            <a:off x="7032104" y="1876432"/>
            <a:ext cx="0" cy="4608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C4596B9-A0BE-299E-F861-66CA2A69137C}"/>
                  </a:ext>
                </a:extLst>
              </p:cNvPr>
              <p:cNvSpPr txBox="1"/>
              <p:nvPr/>
            </p:nvSpPr>
            <p:spPr>
              <a:xfrm>
                <a:off x="7681301" y="2683388"/>
                <a:ext cx="2688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𝑔𝑡</m:t>
                      </m:r>
                    </m:oMath>
                  </m:oMathPara>
                </a14:m>
                <a:endParaRPr lang="en-US" sz="24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5337832-1DA1-4069-80C4-2AE5F3C22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301" y="2683388"/>
                <a:ext cx="2688730" cy="461665"/>
              </a:xfrm>
              <a:prstGeom prst="rect">
                <a:avLst/>
              </a:prstGeom>
              <a:blipFill>
                <a:blip r:embed="rId9"/>
                <a:stretch>
                  <a:fillRect l="-454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67DC42C-61E7-817E-0F50-3CFC78C3B98B}"/>
                  </a:ext>
                </a:extLst>
              </p:cNvPr>
              <p:cNvSpPr txBox="1"/>
              <p:nvPr/>
            </p:nvSpPr>
            <p:spPr>
              <a:xfrm>
                <a:off x="7563130" y="3703939"/>
                <a:ext cx="20032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𝑔𝑡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sz="24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8C1829-8531-499E-9FF4-F8505CF2D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130" y="3703939"/>
                <a:ext cx="2003261" cy="461665"/>
              </a:xfrm>
              <a:prstGeom prst="rect">
                <a:avLst/>
              </a:prstGeom>
              <a:blipFill>
                <a:blip r:embed="rId10"/>
                <a:stretch>
                  <a:fillRect l="-1829"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33B0D17-86E6-1CB3-97B7-C53C6A1EC3C4}"/>
                  </a:ext>
                </a:extLst>
              </p:cNvPr>
              <p:cNvSpPr txBox="1"/>
              <p:nvPr/>
            </p:nvSpPr>
            <p:spPr>
              <a:xfrm>
                <a:off x="559726" y="4565374"/>
                <a:ext cx="1872203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Horizontal</a:t>
                </a:r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800" dirty="0">
                    <a:solidFill>
                      <a:srgbClr val="0000FF"/>
                    </a:solidFill>
                  </a:rPr>
                  <a:t>S</a:t>
                </a:r>
                <a:r>
                  <a:rPr lang="en-GB" sz="2800" dirty="0"/>
                  <a:t> = U cos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800" dirty="0">
                    <a:solidFill>
                      <a:srgbClr val="0000FF"/>
                    </a:solidFill>
                  </a:rPr>
                  <a:t>D</a:t>
                </a:r>
                <a:r>
                  <a:rPr lang="en-GB" sz="2800" dirty="0"/>
                  <a:t> = 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0000FF"/>
                    </a:solidFill>
                  </a:rPr>
                  <a:t>T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en-GB" sz="2800" dirty="0"/>
                  <a:t>= </a:t>
                </a:r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6121FA-04A8-4234-AE02-F0E36AC184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26" y="4565374"/>
                <a:ext cx="1872203" cy="1815882"/>
              </a:xfrm>
              <a:prstGeom prst="rect">
                <a:avLst/>
              </a:prstGeom>
              <a:blipFill>
                <a:blip r:embed="rId11"/>
                <a:stretch>
                  <a:fillRect l="-6840" t="-3356" b="-8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15358B-54FB-7CBD-0C85-FEE36A1CD8D3}"/>
                  </a:ext>
                </a:extLst>
              </p:cNvPr>
              <p:cNvSpPr txBox="1"/>
              <p:nvPr/>
            </p:nvSpPr>
            <p:spPr>
              <a:xfrm>
                <a:off x="3162625" y="1740126"/>
                <a:ext cx="3437431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𝑽𝒆𝒓𝒕𝒊𝒄𝒂𝒍𝒍𝒚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F01ADF-E6C6-69E4-454A-BD2EB07D6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625" y="1740126"/>
                <a:ext cx="343743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8B26E3-B2C8-C326-7A86-62E04A8ECF30}"/>
                  </a:ext>
                </a:extLst>
              </p:cNvPr>
              <p:cNvSpPr txBox="1"/>
              <p:nvPr/>
            </p:nvSpPr>
            <p:spPr>
              <a:xfrm>
                <a:off x="7516361" y="1808210"/>
                <a:ext cx="4097166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𝑯𝒐𝒓𝒊𝒛𝒐𝒏𝒕𝒊𝒂𝒍𝒍𝒚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81F55-30F9-D5D1-844C-CA51791B5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361" y="1808210"/>
                <a:ext cx="4097166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27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9" grpId="0"/>
      <p:bldP spid="11" grpId="0"/>
      <p:bldP spid="14" grpId="0"/>
      <p:bldP spid="18" grpId="0"/>
      <p:bldP spid="20" grpId="0"/>
      <p:bldP spid="21" grpId="0"/>
      <p:bldP spid="24" grpId="0"/>
      <p:bldP spid="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/>
              <p:nvPr/>
            </p:nvSpPr>
            <p:spPr>
              <a:xfrm>
                <a:off x="407368" y="1196752"/>
                <a:ext cx="11593285" cy="33788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is projected from a point on a horizontal plane with an initial velocity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3200" dirty="0"/>
                  <a:t> at an angle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200" dirty="0"/>
                  <a:t> above the horizontal and moves freely under gravity until it hits the plane at point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Given that that acceleration due to gravity is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r>
                  <a:rPr lang="en-GB" sz="3200" dirty="0"/>
                  <a:t>find the formula for horizontal distance (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3200" dirty="0"/>
                  <a:t>) is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196752"/>
                <a:ext cx="11593285" cy="33788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7CB5DC7-54FD-CA09-6D40-8C137C5CDFF6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53998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59238-DF15-E11D-95E5-F7B921476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B7DA62-4EB2-9727-9C81-BA5640D843BE}"/>
                  </a:ext>
                </a:extLst>
              </p:cNvPr>
              <p:cNvSpPr txBox="1"/>
              <p:nvPr/>
            </p:nvSpPr>
            <p:spPr>
              <a:xfrm>
                <a:off x="263352" y="240291"/>
                <a:ext cx="11593285" cy="174637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300" dirty="0"/>
                  <a:t>A particle is projected from a point on a horizontal plane with an initial velocity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2300" dirty="0"/>
                  <a:t> at an angle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300" dirty="0"/>
                  <a:t> above the horizontal and moves freely under gravity until it hits the plane at point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300" dirty="0"/>
                  <a:t>.</a:t>
                </a:r>
              </a:p>
              <a:p>
                <a:r>
                  <a:rPr lang="en-GB" sz="2300" dirty="0"/>
                  <a:t>Given that that acceleration due to gravity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300" dirty="0"/>
                  <a:t>, </a:t>
                </a:r>
              </a:p>
              <a:p>
                <a:r>
                  <a:rPr lang="en-GB" sz="2300" dirty="0"/>
                  <a:t>find the formula for horizontal distance (</a:t>
                </a:r>
                <a:r>
                  <a:rPr lang="en-GB" sz="23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2300" dirty="0"/>
                  <a:t>) is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3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GB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GB" sz="23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43231B-537A-40C8-BD68-B815067EC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40291"/>
                <a:ext cx="11593285" cy="17463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A7635F-A448-A521-3695-1D06C01AC4AB}"/>
                  </a:ext>
                </a:extLst>
              </p:cNvPr>
              <p:cNvSpPr txBox="1"/>
              <p:nvPr/>
            </p:nvSpPr>
            <p:spPr>
              <a:xfrm>
                <a:off x="3412348" y="2988035"/>
                <a:ext cx="3295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0000FF"/>
                    </a:solidFill>
                  </a:rPr>
                  <a:t>Distance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2400" dirty="0">
                    <a:solidFill>
                      <a:srgbClr val="0000FF"/>
                    </a:solidFill>
                  </a:rPr>
                  <a:t>Speed x Time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337F3D-8F81-480B-A096-989193A97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348" y="2988035"/>
                <a:ext cx="3295990" cy="461665"/>
              </a:xfrm>
              <a:prstGeom prst="rect">
                <a:avLst/>
              </a:prstGeom>
              <a:blipFill>
                <a:blip r:embed="rId3"/>
                <a:stretch>
                  <a:fillRect l="-2963" t="-10526" r="-129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5A6CAE-B64D-116A-61AA-D71CB0B02E50}"/>
                  </a:ext>
                </a:extLst>
              </p:cNvPr>
              <p:cNvSpPr txBox="1"/>
              <p:nvPr/>
            </p:nvSpPr>
            <p:spPr>
              <a:xfrm>
                <a:off x="5807968" y="5507514"/>
                <a:ext cx="4608512" cy="40011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Using double-angle formula to get 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8D4790-1309-419F-BB03-8EDDBCBE9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507514"/>
                <a:ext cx="4608512" cy="400110"/>
              </a:xfrm>
              <a:prstGeom prst="rect">
                <a:avLst/>
              </a:prstGeom>
              <a:blipFill>
                <a:blip r:embed="rId4"/>
                <a:stretch>
                  <a:fillRect l="-1184" t="-4286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0DB4C3-2DCA-0063-8EE7-BB623D5F48CA}"/>
                  </a:ext>
                </a:extLst>
              </p:cNvPr>
              <p:cNvSpPr txBox="1"/>
              <p:nvPr/>
            </p:nvSpPr>
            <p:spPr>
              <a:xfrm>
                <a:off x="407368" y="2250147"/>
                <a:ext cx="2160237" cy="2342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/>
                  <a:t>Horizontal</a:t>
                </a:r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S </a:t>
                </a:r>
                <a:r>
                  <a:rPr lang="en-GB" sz="3200" dirty="0"/>
                  <a:t>= U cos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GB" sz="3200" dirty="0">
                  <a:solidFill>
                    <a:srgbClr val="0000FF"/>
                  </a:solidFill>
                </a:endParaRPr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D</a:t>
                </a:r>
                <a:r>
                  <a:rPr lang="en-GB" sz="3200" dirty="0"/>
                  <a:t> 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sz="3200" dirty="0"/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T </a:t>
                </a:r>
                <a:r>
                  <a:rPr lang="en-GB" sz="32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  <m:func>
                          <m:func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50147"/>
                <a:ext cx="2160237" cy="2342308"/>
              </a:xfrm>
              <a:prstGeom prst="rect">
                <a:avLst/>
              </a:prstGeom>
              <a:blipFill>
                <a:blip r:embed="rId5"/>
                <a:stretch>
                  <a:fillRect l="-7345" t="-3385" b="-1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0997CB-2953-51A8-3954-82CECE536FFE}"/>
                  </a:ext>
                </a:extLst>
              </p:cNvPr>
              <p:cNvSpPr txBox="1"/>
              <p:nvPr/>
            </p:nvSpPr>
            <p:spPr>
              <a:xfrm>
                <a:off x="3379052" y="5779853"/>
                <a:ext cx="2136847" cy="898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C66A6C-632B-4642-9DBF-890A92C16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052" y="5779853"/>
                <a:ext cx="2136847" cy="8982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07572F-E57C-061E-852D-7B29119F72D9}"/>
                  </a:ext>
                </a:extLst>
              </p:cNvPr>
              <p:cNvSpPr txBox="1"/>
              <p:nvPr/>
            </p:nvSpPr>
            <p:spPr>
              <a:xfrm>
                <a:off x="3405309" y="4601498"/>
                <a:ext cx="2788340" cy="898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F5A1A1-BAA1-45B1-A121-6036D194A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309" y="4601498"/>
                <a:ext cx="2788340" cy="8982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76F00B5-2DFE-5DB9-39D4-6D7F241CEA4C}"/>
                  </a:ext>
                </a:extLst>
              </p:cNvPr>
              <p:cNvSpPr txBox="1"/>
              <p:nvPr/>
            </p:nvSpPr>
            <p:spPr>
              <a:xfrm>
                <a:off x="3431704" y="3589748"/>
                <a:ext cx="3168352" cy="8510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sz="24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B376F32-0CA9-4D48-84B7-DE5C874E7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589748"/>
                <a:ext cx="3168352" cy="8510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9A407E-6258-1BA7-F10C-A496F804011D}"/>
                  </a:ext>
                </a:extLst>
              </p:cNvPr>
              <p:cNvSpPr txBox="1"/>
              <p:nvPr/>
            </p:nvSpPr>
            <p:spPr>
              <a:xfrm>
                <a:off x="3359696" y="2283367"/>
                <a:ext cx="4097166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𝑯𝒐𝒓𝒊𝒛𝒐𝒏𝒕𝒊𝒂𝒍𝒍𝒚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E3B082-37A7-623D-A4E6-CA9A0D229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283367"/>
                <a:ext cx="409716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53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4" grpId="0"/>
      <p:bldP spid="11" grpId="0"/>
      <p:bldP spid="12" grpId="0"/>
      <p:bldP spid="16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/>
              <p:nvPr/>
            </p:nvSpPr>
            <p:spPr>
              <a:xfrm>
                <a:off x="335360" y="1052736"/>
                <a:ext cx="11593282" cy="42803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particle is projected from a point with speed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36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3600" dirty="0"/>
                  <a:t> and moves freely under gravity. 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When the particle has moved a horizontal distance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, its height above the point of projection is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.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Show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 −</m:t>
                        </m:r>
                        <m:f>
                          <m:f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sSup>
                              <m:sSupPr>
                                <m:ctrlPr>
                                  <a:rPr lang="en-GB" sz="3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GB" sz="3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func>
                          <m:func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36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e>
                    </m:func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052736"/>
                <a:ext cx="11593282" cy="42803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9257599-8842-1396-5CE2-F75CB1722E0D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176103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7963A-945C-E1C0-2679-246B113DC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A329F9-CDDA-A3B1-5089-CE36A8E67740}"/>
                  </a:ext>
                </a:extLst>
              </p:cNvPr>
              <p:cNvSpPr txBox="1"/>
              <p:nvPr/>
            </p:nvSpPr>
            <p:spPr>
              <a:xfrm>
                <a:off x="335360" y="204277"/>
                <a:ext cx="11593282" cy="17763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is projected from a point with speed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2400" dirty="0"/>
                  <a:t> at an angle of elevation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400" dirty="0"/>
                  <a:t> and moves freely under gravity. When the particle has moved a horizontal distance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, its height above the point of projection is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/>
                  <a:t>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 −</m:t>
                        </m:r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sSup>
                              <m:sSup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func>
                          <m:funcPr>
                            <m:ctrlPr>
                              <a:rPr lang="en-GB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2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GB" sz="2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BCFEE-9AA2-4454-AEEE-D9B978448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04277"/>
                <a:ext cx="11593282" cy="17763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AC4225-84E4-8442-DA31-A566A8581646}"/>
                  </a:ext>
                </a:extLst>
              </p:cNvPr>
              <p:cNvSpPr txBox="1"/>
              <p:nvPr/>
            </p:nvSpPr>
            <p:spPr>
              <a:xfrm>
                <a:off x="6969861" y="2040972"/>
                <a:ext cx="4209999" cy="636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GB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  <m:func>
                                    <m:funcPr>
                                      <m:ctrlPr>
                                        <a:rPr lang="en-GB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GB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:endParaRPr lang="en-GB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B993E6-BF0D-4572-8141-D828EE0B6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861" y="2040972"/>
                <a:ext cx="4209999" cy="6369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B2AD725-D5FD-C2F5-361F-7E8212DDDD94}"/>
                  </a:ext>
                </a:extLst>
              </p:cNvPr>
              <p:cNvSpPr/>
              <p:nvPr/>
            </p:nvSpPr>
            <p:spPr>
              <a:xfrm>
                <a:off x="2922106" y="4919309"/>
                <a:ext cx="32840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0000FF"/>
                    </a:solidFill>
                  </a:rPr>
                  <a:t>Distance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0000FF"/>
                    </a:solidFill>
                  </a:rPr>
                  <a:t> Speed x Time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106" y="4919309"/>
                <a:ext cx="3284041" cy="461665"/>
              </a:xfrm>
              <a:prstGeom prst="rect">
                <a:avLst/>
              </a:prstGeom>
              <a:blipFill>
                <a:blip r:embed="rId4"/>
                <a:stretch>
                  <a:fillRect l="-2783" t="-10526" r="-167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E6993A-6AB1-6554-5D80-26419F840CF4}"/>
                  </a:ext>
                </a:extLst>
              </p:cNvPr>
              <p:cNvSpPr txBox="1"/>
              <p:nvPr/>
            </p:nvSpPr>
            <p:spPr>
              <a:xfrm>
                <a:off x="610603" y="2421076"/>
                <a:ext cx="154779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U sin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400" dirty="0"/>
                  <a:t>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t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03" y="2421076"/>
                <a:ext cx="1547791" cy="2308324"/>
              </a:xfrm>
              <a:prstGeom prst="rect">
                <a:avLst/>
              </a:prstGeom>
              <a:blipFill>
                <a:blip r:embed="rId5"/>
                <a:stretch>
                  <a:fillRect l="-5906" t="-2111" b="-5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7E7727-F105-250E-586B-47A8D90C1127}"/>
                  </a:ext>
                </a:extLst>
              </p:cNvPr>
              <p:cNvSpPr txBox="1"/>
              <p:nvPr/>
            </p:nvSpPr>
            <p:spPr>
              <a:xfrm>
                <a:off x="579573" y="4880572"/>
                <a:ext cx="227320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U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= t</a:t>
                </a:r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73" y="4880572"/>
                <a:ext cx="2273207" cy="1569660"/>
              </a:xfrm>
              <a:prstGeom prst="rect">
                <a:avLst/>
              </a:prstGeom>
              <a:blipFill>
                <a:blip r:embed="rId6"/>
                <a:stretch>
                  <a:fillRect l="-4021"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01A709-0DAA-1D7F-66CF-DB1E2284B1B1}"/>
                  </a:ext>
                </a:extLst>
              </p:cNvPr>
              <p:cNvSpPr txBox="1"/>
              <p:nvPr/>
            </p:nvSpPr>
            <p:spPr>
              <a:xfrm>
                <a:off x="3751449" y="5843049"/>
                <a:ext cx="1668013" cy="725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A1312F-E56A-430F-94E3-CEF10F4E2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449" y="5843049"/>
                <a:ext cx="1668013" cy="7250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B8E7D7-4968-53A6-5D20-B8E15BF29522}"/>
                  </a:ext>
                </a:extLst>
              </p:cNvPr>
              <p:cNvSpPr txBox="1"/>
              <p:nvPr/>
            </p:nvSpPr>
            <p:spPr>
              <a:xfrm>
                <a:off x="3762702" y="5461782"/>
                <a:ext cx="225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BCACAB-EAAD-43BB-8FF4-EEE405F1C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702" y="5461782"/>
                <a:ext cx="225851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E857E5-94FB-5403-D32D-6A35075A15A8}"/>
                  </a:ext>
                </a:extLst>
              </p:cNvPr>
              <p:cNvSpPr txBox="1"/>
              <p:nvPr/>
            </p:nvSpPr>
            <p:spPr>
              <a:xfrm>
                <a:off x="2857895" y="3450952"/>
                <a:ext cx="341246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BBAA8C-4E88-41BA-BD36-A4FA50BBE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895" y="3450952"/>
                <a:ext cx="3412465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78AD59-A03D-14C4-59AF-0B33EECE55EF}"/>
                  </a:ext>
                </a:extLst>
              </p:cNvPr>
              <p:cNvSpPr txBox="1"/>
              <p:nvPr/>
            </p:nvSpPr>
            <p:spPr>
              <a:xfrm>
                <a:off x="3025064" y="2799329"/>
                <a:ext cx="228113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65279D-66A0-4F41-BD20-A66E8F0A4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064" y="2799329"/>
                <a:ext cx="2281139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1260DB-4784-48A1-EDDE-37475AC9D8D4}"/>
              </a:ext>
            </a:extLst>
          </p:cNvPr>
          <p:cNvCxnSpPr>
            <a:cxnSpLocks/>
          </p:cNvCxnSpPr>
          <p:nvPr/>
        </p:nvCxnSpPr>
        <p:spPr>
          <a:xfrm>
            <a:off x="6528048" y="2384065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88B2D9D-B058-DDCF-4560-DB4D58E2807D}"/>
                  </a:ext>
                </a:extLst>
              </p:cNvPr>
              <p:cNvSpPr txBox="1"/>
              <p:nvPr/>
            </p:nvSpPr>
            <p:spPr>
              <a:xfrm>
                <a:off x="7003396" y="6073421"/>
                <a:ext cx="3145805" cy="655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func>
                        <m:funcPr>
                          <m:ctrlP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  <m:r>
                        <a:rPr lang="en-GB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sSup>
                            <m:sSupPr>
                              <m:ctrlP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p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𝒔𝒆𝒄</m:t>
                              </m:r>
                            </m:e>
                            <m:sup>
                              <m:r>
                                <a:rPr lang="en-GB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90C0F3-A9A9-464E-B7D5-C0C667E1B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396" y="6073421"/>
                <a:ext cx="3145805" cy="65524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90FCB6D-B885-5DCF-0610-3ECBAB7DE295}"/>
                  </a:ext>
                </a:extLst>
              </p:cNvPr>
              <p:cNvSpPr txBox="1"/>
              <p:nvPr/>
            </p:nvSpPr>
            <p:spPr>
              <a:xfrm>
                <a:off x="6968467" y="2761053"/>
                <a:ext cx="3583271" cy="72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:endParaRPr lang="en-GB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2BE7E0-2C5F-4F61-8D72-B2B4B0C7C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467" y="2761053"/>
                <a:ext cx="3583271" cy="72039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9128EFA-6CDF-12DD-8373-F1FC656D9E84}"/>
                  </a:ext>
                </a:extLst>
              </p:cNvPr>
              <p:cNvSpPr txBox="1"/>
              <p:nvPr/>
            </p:nvSpPr>
            <p:spPr>
              <a:xfrm>
                <a:off x="6960011" y="3655098"/>
                <a:ext cx="3420961" cy="72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:endParaRPr lang="en-GB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DDEF5FF-C371-420E-B49E-1AC77452C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11" y="3655098"/>
                <a:ext cx="3420961" cy="72039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B7F216-B608-904F-5C64-9976E16B5181}"/>
                  </a:ext>
                </a:extLst>
              </p:cNvPr>
              <p:cNvSpPr txBox="1"/>
              <p:nvPr/>
            </p:nvSpPr>
            <p:spPr>
              <a:xfrm>
                <a:off x="6981511" y="4489245"/>
                <a:ext cx="4182547" cy="72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:endParaRPr lang="en-GB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9564856-8601-4C96-A545-857DB2F03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11" y="4489245"/>
                <a:ext cx="4182547" cy="72039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E6E221-5112-CF9E-04CD-FCE1EBF803C5}"/>
                  </a:ext>
                </a:extLst>
              </p:cNvPr>
              <p:cNvSpPr txBox="1"/>
              <p:nvPr/>
            </p:nvSpPr>
            <p:spPr>
              <a:xfrm>
                <a:off x="6981511" y="5394859"/>
                <a:ext cx="4114541" cy="580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func>
                              <m:func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00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num>
                          <m:den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func>
                              <m:func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0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𝑔</m:t>
                        </m:r>
                        <m:sSup>
                          <m:sSup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unc>
                              <m:func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325302F-EEE4-44E2-9B2C-120D10AAA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11" y="5394859"/>
                <a:ext cx="4114541" cy="5800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9B1977-0DF9-16F5-D39D-963879E142FB}"/>
                  </a:ext>
                </a:extLst>
              </p:cNvPr>
              <p:cNvSpPr txBox="1"/>
              <p:nvPr/>
            </p:nvSpPr>
            <p:spPr>
              <a:xfrm>
                <a:off x="2779451" y="2276872"/>
                <a:ext cx="3041390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𝑽𝒆𝒓𝒕𝒊𝒄𝒂𝒍𝒍𝒚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BCD67D-514E-3677-C8A2-58DA7110B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451" y="2276872"/>
                <a:ext cx="3041390" cy="461665"/>
              </a:xfrm>
              <a:prstGeom prst="rect">
                <a:avLst/>
              </a:prstGeom>
              <a:blipFill>
                <a:blip r:embed="rId16"/>
                <a:stretch>
                  <a:fillRect l="-802" b="-2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9071D0-9C79-60B2-7A19-19082E16DFC9}"/>
                  </a:ext>
                </a:extLst>
              </p:cNvPr>
              <p:cNvSpPr txBox="1"/>
              <p:nvPr/>
            </p:nvSpPr>
            <p:spPr>
              <a:xfrm>
                <a:off x="2779451" y="4400289"/>
                <a:ext cx="3041390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𝑽𝒆𝒓𝒕𝒊𝒄𝒂𝒍𝒍𝒚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31B3DF-0194-67EF-6FFA-E96F06507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451" y="4400289"/>
                <a:ext cx="3041390" cy="461665"/>
              </a:xfrm>
              <a:prstGeom prst="rect">
                <a:avLst/>
              </a:prstGeom>
              <a:blipFill>
                <a:blip r:embed="rId17"/>
                <a:stretch>
                  <a:fillRect l="-802"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44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13" grpId="0"/>
      <p:bldP spid="14" grpId="0"/>
      <p:bldP spid="15" grpId="0"/>
      <p:bldP spid="17" grpId="0"/>
      <p:bldP spid="18" grpId="0"/>
      <p:bldP spid="20" grpId="0"/>
      <p:bldP spid="25" grpId="0"/>
      <p:bldP spid="26" grpId="0"/>
      <p:bldP spid="27" grpId="0"/>
      <p:bldP spid="28" grpId="0"/>
      <p:bldP spid="29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24496</TotalTime>
  <Words>867</Words>
  <Application>Microsoft Office PowerPoint</Application>
  <PresentationFormat>Widescreen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921</cp:revision>
  <dcterms:created xsi:type="dcterms:W3CDTF">2013-02-28T07:36:55Z</dcterms:created>
  <dcterms:modified xsi:type="dcterms:W3CDTF">2026-04-27T10:03:00Z</dcterms:modified>
</cp:coreProperties>
</file>