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02" r:id="rId3"/>
    <p:sldId id="287" r:id="rId4"/>
    <p:sldId id="262" r:id="rId5"/>
    <p:sldId id="300" r:id="rId6"/>
    <p:sldId id="301" r:id="rId7"/>
    <p:sldId id="267" r:id="rId8"/>
    <p:sldId id="288" r:id="rId9"/>
    <p:sldId id="290" r:id="rId10"/>
    <p:sldId id="291" r:id="rId11"/>
    <p:sldId id="293" r:id="rId12"/>
    <p:sldId id="263" r:id="rId13"/>
    <p:sldId id="296" r:id="rId14"/>
    <p:sldId id="297" r:id="rId15"/>
    <p:sldId id="298" r:id="rId16"/>
    <p:sldId id="299" r:id="rId17"/>
    <p:sldId id="259" r:id="rId18"/>
    <p:sldId id="269" r:id="rId19"/>
    <p:sldId id="270" r:id="rId20"/>
    <p:sldId id="271" r:id="rId21"/>
    <p:sldId id="272" r:id="rId22"/>
    <p:sldId id="260" r:id="rId23"/>
    <p:sldId id="294" r:id="rId24"/>
    <p:sldId id="2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D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4CE232-A5CD-4F19-8E7A-D0EB848917CB}" v="1" dt="2026-04-23T09:50:24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delSld modSld">
      <pc:chgData name="Stewart Gale" userId="3647ddd2-6040-41ae-a96d-232c23482af8" providerId="ADAL" clId="{163176A0-02FC-47D8-8D6B-77EA423298B5}" dt="2026-04-23T10:00:01.412" v="34" actId="47"/>
      <pc:docMkLst>
        <pc:docMk/>
      </pc:docMkLst>
      <pc:sldChg chg="delSp modSp add del mod">
        <pc:chgData name="Stewart Gale" userId="3647ddd2-6040-41ae-a96d-232c23482af8" providerId="ADAL" clId="{163176A0-02FC-47D8-8D6B-77EA423298B5}" dt="2026-04-23T10:00:01.412" v="34" actId="47"/>
        <pc:sldMkLst>
          <pc:docMk/>
          <pc:sldMk cId="2987189439" sldId="303"/>
        </pc:sldMkLst>
        <pc:spChg chg="mod">
          <ac:chgData name="Stewart Gale" userId="3647ddd2-6040-41ae-a96d-232c23482af8" providerId="ADAL" clId="{163176A0-02FC-47D8-8D6B-77EA423298B5}" dt="2026-04-23T09:50:41.459" v="33" actId="20577"/>
          <ac:spMkLst>
            <pc:docMk/>
            <pc:sldMk cId="2987189439" sldId="303"/>
            <ac:spMk id="11" creationId="{57387BE9-2BFA-FA6E-6A26-32A08BC71A50}"/>
          </ac:spMkLst>
        </pc:spChg>
        <pc:cxnChg chg="del">
          <ac:chgData name="Stewart Gale" userId="3647ddd2-6040-41ae-a96d-232c23482af8" providerId="ADAL" clId="{163176A0-02FC-47D8-8D6B-77EA423298B5}" dt="2026-04-23T09:50:26.875" v="1" actId="478"/>
          <ac:cxnSpMkLst>
            <pc:docMk/>
            <pc:sldMk cId="2987189439" sldId="303"/>
            <ac:cxnSpMk id="13" creationId="{23002672-3789-587F-EFBD-D7C9A279A9B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546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344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993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5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50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6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66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6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45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7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85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B4BF-4179-4EE1-B9AB-0D45A51A68F6}" type="datetimeFigureOut">
              <a:rPr lang="en-GB" smtClean="0"/>
              <a:t>23/04/2026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A1066-39CD-4EF1-969F-A418B1893A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4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657" y="2184481"/>
            <a:ext cx="114517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Histograms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5855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420737"/>
                  </p:ext>
                </p:extLst>
              </p:nvPr>
            </p:nvGraphicFramePr>
            <p:xfrm>
              <a:off x="1906159" y="1790420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39&lt;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≤100</m:t>
                                </m:r>
                              </m:oMath>
                            </m:oMathPara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kumimoji="0" lang="en-GB" sz="4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8420737"/>
                  </p:ext>
                </p:extLst>
              </p:nvPr>
            </p:nvGraphicFramePr>
            <p:xfrm>
              <a:off x="1906159" y="1790420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0" t="-100943" r="-100301" b="-9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150" t="-100943" r="-301" b="-9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574032" y="3275755"/>
                <a:ext cx="100700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61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032" y="3275755"/>
                <a:ext cx="100700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64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7120725"/>
                  </p:ext>
                </p:extLst>
              </p:nvPr>
            </p:nvGraphicFramePr>
            <p:xfrm>
              <a:off x="2027603" y="1554676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39&lt;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≤51</m:t>
                                </m:r>
                              </m:oMath>
                            </m:oMathPara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kumimoji="0" lang="en-GB" sz="4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7120725"/>
                  </p:ext>
                </p:extLst>
              </p:nvPr>
            </p:nvGraphicFramePr>
            <p:xfrm>
              <a:off x="2027603" y="1554676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0" t="-100943" r="-100301" b="-9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301" t="-100943" r="-452" b="-9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583389" y="3056030"/>
                <a:ext cx="100700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3389" y="3056030"/>
                <a:ext cx="100700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95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68457" y="790577"/>
            <a:ext cx="2498271" cy="36195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tx1"/>
                </a:solidFill>
              </a:rPr>
              <a:t>Frequency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891862" y="714377"/>
            <a:ext cx="494" cy="3619500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202845" y="4628287"/>
            <a:ext cx="2463883" cy="2472"/>
          </a:xfrm>
          <a:prstGeom prst="straightConnector1">
            <a:avLst/>
          </a:prstGeom>
          <a:ln w="571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23129" y="1929122"/>
            <a:ext cx="2168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Frequency </a:t>
            </a:r>
          </a:p>
          <a:p>
            <a:pPr algn="ctr"/>
            <a:r>
              <a:rPr lang="en-GB" sz="3600" dirty="0"/>
              <a:t>Density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94860" y="4734176"/>
            <a:ext cx="2679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Class Interval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2" y="5704606"/>
            <a:ext cx="112612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Frequency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>
                <a:solidFill>
                  <a:srgbClr val="00B050"/>
                </a:solidFill>
              </a:rPr>
              <a:t>=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/>
              <a:t>Frequency Density </a:t>
            </a:r>
            <a:r>
              <a:rPr lang="en-GB" sz="4400" dirty="0">
                <a:solidFill>
                  <a:srgbClr val="00B050"/>
                </a:solidFill>
              </a:rPr>
              <a:t>x</a:t>
            </a:r>
            <a:r>
              <a:rPr lang="en-GB" sz="4400" dirty="0">
                <a:solidFill>
                  <a:srgbClr val="FF0000"/>
                </a:solidFill>
              </a:rPr>
              <a:t> </a:t>
            </a:r>
            <a:r>
              <a:rPr lang="en-GB" sz="4400" dirty="0"/>
              <a:t>Class Intervals</a:t>
            </a:r>
          </a:p>
        </p:txBody>
      </p:sp>
    </p:spTree>
    <p:extLst>
      <p:ext uri="{BB962C8B-B14F-4D97-AF65-F5344CB8AC3E}">
        <p14:creationId xmlns:p14="http://schemas.microsoft.com/office/powerpoint/2010/main" val="397124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1580757"/>
                  </p:ext>
                </p:extLst>
              </p:nvPr>
            </p:nvGraphicFramePr>
            <p:xfrm>
              <a:off x="1848327" y="582310"/>
              <a:ext cx="8238259" cy="29044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36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Density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1580757"/>
                  </p:ext>
                </p:extLst>
              </p:nvPr>
            </p:nvGraphicFramePr>
            <p:xfrm>
              <a:off x="1848327" y="582310"/>
              <a:ext cx="8238259" cy="29044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36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W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idth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Density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" t="-102941" r="-225481" b="-1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460" t="-102941" r="-128224" b="-12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7714" t="-102941" r="-381" b="-12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140239" y="2309531"/>
                <a:ext cx="75533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0239" y="2309531"/>
                <a:ext cx="75533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382" y="3871912"/>
            <a:ext cx="2947581" cy="282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9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639108"/>
                  </p:ext>
                </p:extLst>
              </p:nvPr>
            </p:nvGraphicFramePr>
            <p:xfrm>
              <a:off x="1876903" y="482297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Density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5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7639108"/>
                  </p:ext>
                </p:extLst>
              </p:nvPr>
            </p:nvGraphicFramePr>
            <p:xfrm>
              <a:off x="1876903" y="482297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W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idth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Density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" t="-102941" r="-224940" b="-8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951" t="-102941" r="-128780" b="-8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54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58225" y="2159642"/>
                <a:ext cx="1426994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225" y="2159642"/>
                <a:ext cx="142699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5263" y="3757612"/>
            <a:ext cx="2947581" cy="282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3206123"/>
                  </p:ext>
                </p:extLst>
              </p:nvPr>
            </p:nvGraphicFramePr>
            <p:xfrm>
              <a:off x="1862615" y="575166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Density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18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5400" dirty="0">
                              <a:solidFill>
                                <a:schemeClr val="tx1"/>
                              </a:solidFill>
                            </a:rPr>
                            <a:t>1.8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3206123"/>
                  </p:ext>
                </p:extLst>
              </p:nvPr>
            </p:nvGraphicFramePr>
            <p:xfrm>
              <a:off x="1862615" y="575166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W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idth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Density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40" t="-102941" r="-225721" b="-67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5400" dirty="0" smtClean="0">
                              <a:solidFill>
                                <a:schemeClr val="tx1"/>
                              </a:solidFill>
                            </a:rPr>
                            <a:t>1.8</a:t>
                          </a:r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095443" y="2307929"/>
                <a:ext cx="116891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443" y="2307929"/>
                <a:ext cx="116891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321" y="3795080"/>
            <a:ext cx="2950720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4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2828324"/>
                  </p:ext>
                </p:extLst>
              </p:nvPr>
            </p:nvGraphicFramePr>
            <p:xfrm>
              <a:off x="1841183" y="582310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Density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5400" dirty="0">
                              <a:solidFill>
                                <a:schemeClr val="tx1"/>
                              </a:solidFill>
                            </a:rPr>
                            <a:t>0.6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2828324"/>
                  </p:ext>
                </p:extLst>
              </p:nvPr>
            </p:nvGraphicFramePr>
            <p:xfrm>
              <a:off x="1841183" y="582310"/>
              <a:ext cx="8238259" cy="290154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36931">
                      <a:extLst>
                        <a:ext uri="{9D8B030D-6E8A-4147-A177-3AD203B41FA5}">
                          <a16:colId xmlns:a16="http://schemas.microsoft.com/office/drawing/2014/main" val="1222443033"/>
                        </a:ext>
                      </a:extLst>
                    </a:gridCol>
                    <a:gridCol w="2500891">
                      <a:extLst>
                        <a:ext uri="{9D8B030D-6E8A-4147-A177-3AD203B41FA5}">
                          <a16:colId xmlns:a16="http://schemas.microsoft.com/office/drawing/2014/main" val="3770172218"/>
                        </a:ext>
                      </a:extLst>
                    </a:gridCol>
                    <a:gridCol w="3200437">
                      <a:extLst>
                        <a:ext uri="{9D8B030D-6E8A-4147-A177-3AD203B41FA5}">
                          <a16:colId xmlns:a16="http://schemas.microsoft.com/office/drawing/2014/main" val="3696562414"/>
                        </a:ext>
                      </a:extLst>
                    </a:gridCol>
                  </a:tblGrid>
                  <a:tr h="145077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W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idth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Frequency </a:t>
                          </a:r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Density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5305796"/>
                      </a:ext>
                    </a:extLst>
                  </a:tr>
                  <a:tr h="1450773">
                    <a:tc>
                      <a:txBody>
                        <a:bodyPr/>
                        <a:lstStyle/>
                        <a:p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703" t="-102941" r="-128224" b="-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5400" dirty="0" smtClean="0">
                              <a:solidFill>
                                <a:schemeClr val="tx1"/>
                              </a:solidFill>
                            </a:rPr>
                            <a:t>0.6</a:t>
                          </a:r>
                          <a:endParaRPr lang="en-GB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421127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51989" y="2265197"/>
                <a:ext cx="75533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989" y="2265197"/>
                <a:ext cx="75533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0989" y="3829049"/>
            <a:ext cx="2947581" cy="282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466359" y="2025526"/>
            <a:ext cx="2608369" cy="1292569"/>
          </a:xfrm>
          <a:prstGeom prst="rect">
            <a:avLst/>
          </a:prstGeom>
          <a:solidFill>
            <a:srgbClr val="FF8B8B">
              <a:alpha val="39999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9600"/>
              <a:t>A</a:t>
            </a:r>
          </a:p>
        </p:txBody>
      </p:sp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401198" y="302535"/>
            <a:ext cx="114409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5400" dirty="0"/>
              <a:t>What is the frequency of </a:t>
            </a:r>
            <a:r>
              <a:rPr lang="en-GB" sz="5400" b="1" dirty="0"/>
              <a:t>Bar A</a:t>
            </a:r>
            <a:r>
              <a:rPr lang="en-GB" sz="5400" dirty="0"/>
              <a:t>?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310402" y="2025526"/>
            <a:ext cx="0" cy="129256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7466359" y="3423557"/>
            <a:ext cx="2646469" cy="5443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445171" y="3423557"/>
            <a:ext cx="688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10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832659" y="2410200"/>
            <a:ext cx="399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16572" y="4300528"/>
            <a:ext cx="28881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Frequency</a:t>
            </a:r>
            <a:r>
              <a:rPr lang="en-GB" sz="4000" dirty="0"/>
              <a:t> </a:t>
            </a:r>
          </a:p>
          <a:p>
            <a:r>
              <a:rPr lang="en-GB" sz="4000" dirty="0"/>
              <a:t>= 2 x 10 </a:t>
            </a:r>
          </a:p>
          <a:p>
            <a:r>
              <a:rPr lang="en-GB" sz="4000" dirty="0"/>
              <a:t>= </a:t>
            </a:r>
            <a:r>
              <a:rPr lang="en-GB" sz="4000" b="1" dirty="0"/>
              <a:t>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6" y="1463245"/>
            <a:ext cx="6032922" cy="46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1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7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401198" y="302535"/>
            <a:ext cx="114409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5400" dirty="0"/>
              <a:t>What is the frequency of </a:t>
            </a:r>
            <a:r>
              <a:rPr lang="en-GB" sz="5400" b="1" dirty="0"/>
              <a:t>Bar B</a:t>
            </a:r>
            <a:r>
              <a:rPr lang="en-GB" sz="5400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6" y="1463245"/>
            <a:ext cx="6032922" cy="4694256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15447" y="1643743"/>
            <a:ext cx="1396639" cy="2459771"/>
          </a:xfrm>
          <a:prstGeom prst="rect">
            <a:avLst/>
          </a:prstGeom>
          <a:solidFill>
            <a:srgbClr val="FF8B8B">
              <a:alpha val="39999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/>
              <a:t>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082643" y="1643743"/>
            <a:ext cx="5443" cy="245977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8215447" y="4196443"/>
            <a:ext cx="1396639" cy="5444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82643" y="4791850"/>
            <a:ext cx="24215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Frequency</a:t>
            </a:r>
            <a:r>
              <a:rPr lang="en-GB" sz="3200" dirty="0"/>
              <a:t> </a:t>
            </a:r>
          </a:p>
          <a:p>
            <a:r>
              <a:rPr lang="en-GB" sz="3200" dirty="0"/>
              <a:t>= 6 x 5 </a:t>
            </a:r>
          </a:p>
          <a:p>
            <a:r>
              <a:rPr lang="en-GB" sz="3200" dirty="0"/>
              <a:t>= </a:t>
            </a:r>
            <a:r>
              <a:rPr lang="en-GB" sz="3200" b="1" dirty="0"/>
              <a:t>30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10280" y="4196443"/>
            <a:ext cx="688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9999" y="2699031"/>
            <a:ext cx="399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3844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395755" y="224296"/>
            <a:ext cx="114409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5400" dirty="0"/>
              <a:t>What is the frequency of </a:t>
            </a:r>
            <a:r>
              <a:rPr lang="en-GB" sz="5400" b="1" dirty="0"/>
              <a:t>Bar C</a:t>
            </a:r>
            <a:r>
              <a:rPr lang="en-GB" sz="5400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6" y="1463245"/>
            <a:ext cx="6032922" cy="4694256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68227" y="1344387"/>
            <a:ext cx="1594230" cy="3260990"/>
          </a:xfrm>
          <a:prstGeom prst="rect">
            <a:avLst/>
          </a:prstGeom>
          <a:solidFill>
            <a:srgbClr val="FF8B8B">
              <a:alpha val="39999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C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8281608" y="4723899"/>
            <a:ext cx="1580849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8148033" y="1344387"/>
            <a:ext cx="10103" cy="3242314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92988" y="5117422"/>
            <a:ext cx="22448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Frequency</a:t>
            </a:r>
            <a:r>
              <a:rPr lang="en-GB" sz="3200" dirty="0"/>
              <a:t> </a:t>
            </a:r>
          </a:p>
          <a:p>
            <a:r>
              <a:rPr lang="en-GB" sz="3200" dirty="0"/>
              <a:t>= 10 x 10 </a:t>
            </a:r>
          </a:p>
          <a:p>
            <a:r>
              <a:rPr lang="en-GB" sz="3200" dirty="0"/>
              <a:t>= </a:t>
            </a:r>
            <a:r>
              <a:rPr lang="en-GB" sz="3200" b="1" dirty="0"/>
              <a:t>100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63990" y="4655757"/>
            <a:ext cx="935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67600" y="2721617"/>
            <a:ext cx="625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83556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3932" y="599284"/>
            <a:ext cx="108775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Histograms</a:t>
            </a:r>
            <a:r>
              <a:rPr lang="en-GB" sz="7200" dirty="0"/>
              <a:t> look a lot like </a:t>
            </a:r>
          </a:p>
          <a:p>
            <a:pPr algn="ctr"/>
            <a:r>
              <a:rPr lang="en-GB" sz="7200" b="1" dirty="0">
                <a:solidFill>
                  <a:srgbClr val="FF33CC"/>
                </a:solidFill>
              </a:rPr>
              <a:t>Bar Charts</a:t>
            </a:r>
            <a:r>
              <a:rPr lang="en-GB" sz="7200" dirty="0"/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68B2C-D1E8-4875-9436-D85B943832C8}"/>
              </a:ext>
            </a:extLst>
          </p:cNvPr>
          <p:cNvSpPr txBox="1"/>
          <p:nvPr/>
        </p:nvSpPr>
        <p:spPr>
          <a:xfrm>
            <a:off x="1110342" y="3729254"/>
            <a:ext cx="99713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However there are some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big differences.</a:t>
            </a:r>
          </a:p>
        </p:txBody>
      </p:sp>
    </p:spTree>
    <p:extLst>
      <p:ext uri="{BB962C8B-B14F-4D97-AF65-F5344CB8AC3E}">
        <p14:creationId xmlns:p14="http://schemas.microsoft.com/office/powerpoint/2010/main" val="956317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401198" y="302535"/>
            <a:ext cx="114409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5400" dirty="0"/>
              <a:t>What is the frequency of </a:t>
            </a:r>
            <a:r>
              <a:rPr lang="en-GB" sz="5400" b="1" dirty="0"/>
              <a:t>Bar D</a:t>
            </a:r>
            <a:r>
              <a:rPr lang="en-GB" sz="5400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6" y="1463245"/>
            <a:ext cx="6032922" cy="4694256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645607" y="1586690"/>
            <a:ext cx="1026349" cy="2962852"/>
          </a:xfrm>
          <a:prstGeom prst="rect">
            <a:avLst/>
          </a:prstGeom>
          <a:solidFill>
            <a:srgbClr val="FF8B8B">
              <a:alpha val="39999"/>
            </a:srgb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/>
              <a:t>D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8542504" y="1569234"/>
            <a:ext cx="1" cy="298030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8645607" y="4675414"/>
            <a:ext cx="1026349" cy="5443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342622" y="5024033"/>
            <a:ext cx="2202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Frequency</a:t>
            </a:r>
            <a:r>
              <a:rPr lang="en-GB" sz="3200" dirty="0"/>
              <a:t> </a:t>
            </a:r>
          </a:p>
          <a:p>
            <a:r>
              <a:rPr lang="en-GB" sz="3200" dirty="0"/>
              <a:t>= 8 x 5 </a:t>
            </a:r>
          </a:p>
          <a:p>
            <a:r>
              <a:rPr lang="en-GB" sz="3200" dirty="0"/>
              <a:t>= </a:t>
            </a:r>
            <a:r>
              <a:rPr lang="en-GB" sz="3200" b="1" dirty="0"/>
              <a:t>40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75615" y="4624286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91188" y="2828555"/>
            <a:ext cx="50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13730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411226" y="189901"/>
            <a:ext cx="1144098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6600" dirty="0"/>
              <a:t>How many people were timed?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12" y="1945220"/>
            <a:ext cx="6032922" cy="46942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85293" y="1512617"/>
            <a:ext cx="4135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A </a:t>
            </a:r>
            <a:r>
              <a:rPr lang="en-GB" sz="4400" dirty="0"/>
              <a:t>= 10 x 2 = </a:t>
            </a:r>
            <a:r>
              <a:rPr lang="en-GB" sz="4400" b="1" dirty="0"/>
              <a:t>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5B0E26-505A-4737-BC61-86136952F16F}"/>
              </a:ext>
            </a:extLst>
          </p:cNvPr>
          <p:cNvSpPr txBox="1"/>
          <p:nvPr/>
        </p:nvSpPr>
        <p:spPr>
          <a:xfrm>
            <a:off x="6885294" y="2530656"/>
            <a:ext cx="4135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B </a:t>
            </a:r>
            <a:r>
              <a:rPr lang="en-GB" sz="4400" dirty="0"/>
              <a:t>= 5 x 6 = </a:t>
            </a:r>
            <a:r>
              <a:rPr lang="en-GB" sz="4400" b="1" dirty="0"/>
              <a:t>30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4AB82C-8896-4682-8253-1DA2F4D845C0}"/>
              </a:ext>
            </a:extLst>
          </p:cNvPr>
          <p:cNvSpPr txBox="1"/>
          <p:nvPr/>
        </p:nvSpPr>
        <p:spPr>
          <a:xfrm>
            <a:off x="6885296" y="3407457"/>
            <a:ext cx="4244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C </a:t>
            </a:r>
            <a:r>
              <a:rPr lang="en-GB" sz="4400" dirty="0"/>
              <a:t>= 10 x 10 = </a:t>
            </a:r>
            <a:r>
              <a:rPr lang="en-GB" sz="4400" b="1" dirty="0"/>
              <a:t>100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FBA0E-D39A-4B51-AD1E-F87E5F6404C2}"/>
              </a:ext>
            </a:extLst>
          </p:cNvPr>
          <p:cNvSpPr txBox="1"/>
          <p:nvPr/>
        </p:nvSpPr>
        <p:spPr>
          <a:xfrm>
            <a:off x="6885295" y="4318136"/>
            <a:ext cx="4135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D </a:t>
            </a:r>
            <a:r>
              <a:rPr lang="en-GB" sz="4400" dirty="0"/>
              <a:t>= 5 x 8 = </a:t>
            </a:r>
            <a:r>
              <a:rPr lang="en-GB" sz="4400" b="1" dirty="0"/>
              <a:t>40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252C41-04FD-40FD-81C0-A4C7856A0A9A}"/>
              </a:ext>
            </a:extLst>
          </p:cNvPr>
          <p:cNvSpPr txBox="1"/>
          <p:nvPr/>
        </p:nvSpPr>
        <p:spPr>
          <a:xfrm>
            <a:off x="6740778" y="5302297"/>
            <a:ext cx="42803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Total = 190</a:t>
            </a:r>
          </a:p>
        </p:txBody>
      </p:sp>
    </p:spTree>
    <p:extLst>
      <p:ext uri="{BB962C8B-B14F-4D97-AF65-F5344CB8AC3E}">
        <p14:creationId xmlns:p14="http://schemas.microsoft.com/office/powerpoint/2010/main" val="236447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  <p:bldP spid="17" grpId="0"/>
      <p:bldP spid="19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884213"/>
              </p:ext>
            </p:extLst>
          </p:nvPr>
        </p:nvGraphicFramePr>
        <p:xfrm>
          <a:off x="1438635" y="101563"/>
          <a:ext cx="4148252" cy="2867383"/>
        </p:xfrm>
        <a:graphic>
          <a:graphicData uri="http://schemas.openxmlformats.org/drawingml/2006/table">
            <a:tbl>
              <a:tblPr/>
              <a:tblGrid>
                <a:gridCol w="535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8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424"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the table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906">
                <a:tc>
                  <a:txBody>
                    <a:bodyPr/>
                    <a:lstStyle/>
                    <a:p>
                      <a:pPr algn="ctr" fontAlgn="ctr"/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5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&lt; t </a:t>
                      </a:r>
                      <a:r>
                        <a:rPr lang="en-GB" sz="2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16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&lt; t &lt; 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08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&lt; t </a:t>
                      </a:r>
                      <a:r>
                        <a:rPr lang="en-GB" sz="2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96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&lt; t </a:t>
                      </a:r>
                      <a:r>
                        <a:rPr lang="en-GB" sz="24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8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&lt; t </a:t>
                      </a:r>
                      <a:r>
                        <a:rPr lang="en-GB" sz="2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6926237" y="249559"/>
            <a:ext cx="1069187" cy="1092537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/>
              <a:t>B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9588369" y="195801"/>
            <a:ext cx="471460" cy="2292590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/>
              <a:t>C</a:t>
            </a: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7497049" y="3475617"/>
            <a:ext cx="1716899" cy="578464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dirty="0"/>
              <a:t>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3449"/>
          <a:stretch/>
        </p:blipFill>
        <p:spPr>
          <a:xfrm>
            <a:off x="102292" y="2801678"/>
            <a:ext cx="5952820" cy="4005246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7116408" y="1327600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40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303612" y="801035"/>
            <a:ext cx="62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0.4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479677" y="2488391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65743" y="1325740"/>
            <a:ext cx="62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0.8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043072" y="4043073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60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74423" y="3592415"/>
            <a:ext cx="622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0.2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724063" y="1650718"/>
            <a:ext cx="1545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Frequency</a:t>
            </a:r>
            <a:r>
              <a:rPr lang="en-GB" sz="2400" dirty="0"/>
              <a:t> </a:t>
            </a:r>
          </a:p>
          <a:p>
            <a:r>
              <a:rPr lang="en-GB" sz="2400" dirty="0"/>
              <a:t>= 0.4 x 40 </a:t>
            </a:r>
          </a:p>
          <a:p>
            <a:r>
              <a:rPr lang="en-GB" sz="2400" dirty="0"/>
              <a:t>= </a:t>
            </a:r>
            <a:r>
              <a:rPr lang="en-GB" sz="2400" b="1" dirty="0"/>
              <a:t>16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059829" y="775269"/>
            <a:ext cx="1545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Frequency</a:t>
            </a:r>
            <a:r>
              <a:rPr lang="en-GB" sz="2400" dirty="0"/>
              <a:t> </a:t>
            </a:r>
          </a:p>
          <a:p>
            <a:r>
              <a:rPr lang="en-GB" sz="2400" dirty="0"/>
              <a:t>= 0.8 x 20 </a:t>
            </a:r>
          </a:p>
          <a:p>
            <a:r>
              <a:rPr lang="en-GB" sz="2400" dirty="0"/>
              <a:t>= </a:t>
            </a:r>
            <a:r>
              <a:rPr lang="en-GB" sz="2400" b="1" dirty="0"/>
              <a:t>16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212339" y="3237255"/>
            <a:ext cx="15459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Frequency</a:t>
            </a:r>
            <a:r>
              <a:rPr lang="en-GB" sz="2400" dirty="0"/>
              <a:t> </a:t>
            </a:r>
          </a:p>
          <a:p>
            <a:r>
              <a:rPr lang="en-GB" sz="2400" dirty="0"/>
              <a:t>= 0.2 x 60 </a:t>
            </a:r>
          </a:p>
          <a:p>
            <a:r>
              <a:rPr lang="en-GB" sz="2400" dirty="0"/>
              <a:t>= </a:t>
            </a:r>
            <a:r>
              <a:rPr lang="en-GB" sz="2400" b="1" dirty="0"/>
              <a:t>12</a:t>
            </a: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6505690" y="5055789"/>
            <a:ext cx="1079630" cy="1025586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dirty="0"/>
              <a:t>4</a:t>
            </a: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9741585" y="5055789"/>
            <a:ext cx="636488" cy="1025586"/>
          </a:xfrm>
          <a:prstGeom prst="rect">
            <a:avLst/>
          </a:prstGeom>
          <a:solidFill>
            <a:srgbClr val="0066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dirty="0"/>
              <a:t>12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95862" y="6066650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40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715407" y="6081375"/>
            <a:ext cx="688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617685" y="4892756"/>
                <a:ext cx="1545972" cy="1755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Frequency</a:t>
                </a:r>
              </a:p>
              <a:p>
                <a:r>
                  <a:rPr lang="en-GB" sz="2400" b="1" dirty="0"/>
                  <a:t>Density</a:t>
                </a:r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GB" sz="2400" dirty="0"/>
              </a:p>
              <a:p>
                <a:r>
                  <a:rPr lang="en-GB" sz="2400" dirty="0"/>
                  <a:t>= </a:t>
                </a:r>
                <a:r>
                  <a:rPr lang="en-GB" sz="2400" b="1" dirty="0"/>
                  <a:t>0.1</a:t>
                </a: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7685" y="4892756"/>
                <a:ext cx="1545972" cy="1755352"/>
              </a:xfrm>
              <a:prstGeom prst="rect">
                <a:avLst/>
              </a:prstGeom>
              <a:blipFill rotWithShape="0">
                <a:blip r:embed="rId3"/>
                <a:stretch>
                  <a:fillRect l="-6324" t="-2778" r="-3162" b="-5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0404251" y="4915744"/>
                <a:ext cx="1545972" cy="1755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Frequency</a:t>
                </a:r>
              </a:p>
              <a:p>
                <a:r>
                  <a:rPr lang="en-GB" sz="2400" b="1" dirty="0"/>
                  <a:t>Density</a:t>
                </a:r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2400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GB" sz="2400" dirty="0"/>
              </a:p>
              <a:p>
                <a:r>
                  <a:rPr lang="en-GB" sz="2400" dirty="0"/>
                  <a:t>= </a:t>
                </a:r>
                <a:r>
                  <a:rPr lang="en-GB" sz="2400" b="1" dirty="0"/>
                  <a:t>0.6</a:t>
                </a: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4251" y="4915744"/>
                <a:ext cx="1545972" cy="1755352"/>
              </a:xfrm>
              <a:prstGeom prst="rect">
                <a:avLst/>
              </a:prstGeom>
              <a:blipFill rotWithShape="0">
                <a:blip r:embed="rId4"/>
                <a:stretch>
                  <a:fillRect l="-6324" t="-2778" r="-3162" b="-5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/>
          <p:cNvSpPr txBox="1"/>
          <p:nvPr/>
        </p:nvSpPr>
        <p:spPr>
          <a:xfrm>
            <a:off x="6035041" y="5308767"/>
            <a:ext cx="54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?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284092" y="5372382"/>
            <a:ext cx="545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AC2F11-8BDE-0696-3506-44D1150F5097}"/>
              </a:ext>
            </a:extLst>
          </p:cNvPr>
          <p:cNvSpPr txBox="1"/>
          <p:nvPr/>
        </p:nvSpPr>
        <p:spPr>
          <a:xfrm>
            <a:off x="6776196" y="4525429"/>
            <a:ext cx="545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3DC4C-2870-8BA5-8E32-7BEE833BF57D}"/>
              </a:ext>
            </a:extLst>
          </p:cNvPr>
          <p:cNvSpPr txBox="1"/>
          <p:nvPr/>
        </p:nvSpPr>
        <p:spPr>
          <a:xfrm>
            <a:off x="9786934" y="4554938"/>
            <a:ext cx="545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8787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2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 animBg="1"/>
      <p:bldP spid="54" grpId="0" animBg="1"/>
      <p:bldP spid="55" grpId="0"/>
      <p:bldP spid="57" grpId="0"/>
      <p:bldP spid="58" grpId="0"/>
      <p:bldP spid="59" grpId="0"/>
      <p:bldP spid="60" grpId="0"/>
      <p:bldP spid="61" grpId="0"/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2157413" y="106113"/>
            <a:ext cx="765095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many people took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115 seconds?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62" y="1986269"/>
            <a:ext cx="6032922" cy="4694256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3548683" y="2218166"/>
            <a:ext cx="1" cy="3519837"/>
          </a:xfrm>
          <a:prstGeom prst="straightConnector1">
            <a:avLst/>
          </a:prstGeom>
          <a:ln w="76200">
            <a:solidFill>
              <a:srgbClr val="FF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A4AB82C-8896-4682-8253-1DA2F4D845C0}"/>
              </a:ext>
            </a:extLst>
          </p:cNvPr>
          <p:cNvSpPr txBox="1"/>
          <p:nvPr/>
        </p:nvSpPr>
        <p:spPr>
          <a:xfrm>
            <a:off x="6237049" y="2441660"/>
            <a:ext cx="42999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10 x 10 =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EFBA0E-D39A-4B51-AD1E-F87E5F6404C2}"/>
              </a:ext>
            </a:extLst>
          </p:cNvPr>
          <p:cNvSpPr txBox="1"/>
          <p:nvPr/>
        </p:nvSpPr>
        <p:spPr>
          <a:xfrm>
            <a:off x="6237049" y="3521094"/>
            <a:ext cx="3471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5 x 8 =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434460-322A-4FFD-B03D-8635DE351640}"/>
              </a:ext>
            </a:extLst>
          </p:cNvPr>
          <p:cNvSpPr txBox="1"/>
          <p:nvPr/>
        </p:nvSpPr>
        <p:spPr>
          <a:xfrm>
            <a:off x="6237049" y="4692972"/>
            <a:ext cx="57858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 C + D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50 + 40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90</a:t>
            </a:r>
          </a:p>
        </p:txBody>
      </p:sp>
    </p:spTree>
    <p:extLst>
      <p:ext uri="{BB962C8B-B14F-4D97-AF65-F5344CB8AC3E}">
        <p14:creationId xmlns:p14="http://schemas.microsoft.com/office/powerpoint/2010/main" val="9055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2"/>
          <p:cNvSpPr txBox="1">
            <a:spLocks noChangeArrowheads="1"/>
          </p:cNvSpPr>
          <p:nvPr/>
        </p:nvSpPr>
        <p:spPr bwMode="auto">
          <a:xfrm>
            <a:off x="1300163" y="125535"/>
            <a:ext cx="960834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percentage of people took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115 seconds?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12" y="1945220"/>
            <a:ext cx="6032922" cy="4694256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3605833" y="2177117"/>
            <a:ext cx="1" cy="3519837"/>
          </a:xfrm>
          <a:prstGeom prst="straightConnector1">
            <a:avLst/>
          </a:prstGeom>
          <a:ln w="76200">
            <a:solidFill>
              <a:srgbClr val="FF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A4AB82C-8896-4682-8253-1DA2F4D845C0}"/>
              </a:ext>
            </a:extLst>
          </p:cNvPr>
          <p:cNvSpPr txBox="1"/>
          <p:nvPr/>
        </p:nvSpPr>
        <p:spPr>
          <a:xfrm>
            <a:off x="6365122" y="2177117"/>
            <a:ext cx="39285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190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434460-322A-4FFD-B03D-8635DE351640}"/>
              </a:ext>
            </a:extLst>
          </p:cNvPr>
          <p:cNvSpPr txBox="1"/>
          <p:nvPr/>
        </p:nvSpPr>
        <p:spPr>
          <a:xfrm>
            <a:off x="6365122" y="3300208"/>
            <a:ext cx="5211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prstClr val="black"/>
                </a:solidFill>
                <a:latin typeface="Calibri" panose="020F0502020204030204"/>
              </a:rPr>
              <a:t>Total Over 115 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=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90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4E29C65-7128-47BA-936C-8D0BFCCFACCB}"/>
                  </a:ext>
                </a:extLst>
              </p:cNvPr>
              <p:cNvSpPr txBox="1"/>
              <p:nvPr/>
            </p:nvSpPr>
            <p:spPr>
              <a:xfrm>
                <a:off x="6365122" y="4455781"/>
                <a:ext cx="5579229" cy="1880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Percentage Over 115 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GB" sz="4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90</m:t>
                        </m:r>
                      </m:num>
                      <m:den>
                        <m:r>
                          <a:rPr kumimoji="0" lang="en-US" sz="48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190</m:t>
                        </m:r>
                      </m:den>
                    </m:f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GB" sz="48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 100 </a:t>
                </a: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= 47.4%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4E29C65-7128-47BA-936C-8D0BFCCFAC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122" y="4455781"/>
                <a:ext cx="5579229" cy="1880130"/>
              </a:xfrm>
              <a:prstGeom prst="rect">
                <a:avLst/>
              </a:prstGeom>
              <a:blipFill>
                <a:blip r:embed="rId3"/>
                <a:stretch>
                  <a:fillRect l="-4918" t="-7143" r="-4590" b="-8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398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30983" y="1755771"/>
            <a:ext cx="4827774" cy="4084629"/>
            <a:chOff x="6924652" y="1855784"/>
            <a:chExt cx="4827774" cy="408462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l="26596"/>
            <a:stretch/>
          </p:blipFill>
          <p:spPr>
            <a:xfrm>
              <a:off x="7509427" y="1855784"/>
              <a:ext cx="4242999" cy="4084629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6120474" y="3026388"/>
              <a:ext cx="21931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Frequency </a:t>
              </a:r>
              <a:endParaRPr lang="en-GB" sz="3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86438" y="1718629"/>
            <a:ext cx="5968751" cy="4158912"/>
            <a:chOff x="371476" y="1781501"/>
            <a:chExt cx="5968751" cy="415891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55824"/>
            <a:stretch/>
          </p:blipFill>
          <p:spPr>
            <a:xfrm>
              <a:off x="915075" y="1781501"/>
              <a:ext cx="5425152" cy="415891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16200000">
              <a:off x="-870926" y="3521258"/>
              <a:ext cx="30080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Frequency Density </a:t>
              </a:r>
              <a:endParaRPr lang="en-GB" sz="28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71847" y="364331"/>
            <a:ext cx="11283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differences can you notice?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37756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272433"/>
              </p:ext>
            </p:extLst>
          </p:nvPr>
        </p:nvGraphicFramePr>
        <p:xfrm>
          <a:off x="1067594" y="357189"/>
          <a:ext cx="9726612" cy="6200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2204">
                  <a:extLst>
                    <a:ext uri="{9D8B030D-6E8A-4147-A177-3AD203B41FA5}">
                      <a16:colId xmlns:a16="http://schemas.microsoft.com/office/drawing/2014/main" val="1950976036"/>
                    </a:ext>
                  </a:extLst>
                </a:gridCol>
                <a:gridCol w="3242204">
                  <a:extLst>
                    <a:ext uri="{9D8B030D-6E8A-4147-A177-3AD203B41FA5}">
                      <a16:colId xmlns:a16="http://schemas.microsoft.com/office/drawing/2014/main" val="3208638997"/>
                    </a:ext>
                  </a:extLst>
                </a:gridCol>
                <a:gridCol w="3242204">
                  <a:extLst>
                    <a:ext uri="{9D8B030D-6E8A-4147-A177-3AD203B41FA5}">
                      <a16:colId xmlns:a16="http://schemas.microsoft.com/office/drawing/2014/main" val="1289530904"/>
                    </a:ext>
                  </a:extLst>
                </a:gridCol>
              </a:tblGrid>
              <a:tr h="1240155">
                <a:tc>
                  <a:txBody>
                    <a:bodyPr/>
                    <a:lstStyle/>
                    <a:p>
                      <a:pPr algn="ctr"/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Bar</a:t>
                      </a:r>
                      <a:r>
                        <a:rPr lang="en-US" sz="4400" baseline="0" dirty="0">
                          <a:solidFill>
                            <a:schemeClr val="tx1"/>
                          </a:solidFill>
                        </a:rPr>
                        <a:t> Chart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>
                          <a:solidFill>
                            <a:schemeClr val="tx1"/>
                          </a:solidFill>
                        </a:rPr>
                        <a:t>Histogram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44229"/>
                  </a:ext>
                </a:extLst>
              </a:tr>
              <a:tr h="1240155"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535554"/>
                  </a:ext>
                </a:extLst>
              </a:tr>
              <a:tr h="1240155"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0377046"/>
                  </a:ext>
                </a:extLst>
              </a:tr>
              <a:tr h="1240155"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902010"/>
                  </a:ext>
                </a:extLst>
              </a:tr>
              <a:tr h="1240155"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90731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79482" y="1647408"/>
            <a:ext cx="29217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Discrete</a:t>
            </a:r>
          </a:p>
          <a:p>
            <a:pPr algn="ctr"/>
            <a:r>
              <a:rPr lang="en-US" sz="3200" dirty="0"/>
              <a:t>(Gaps)</a:t>
            </a:r>
            <a:endParaRPr lang="en-GB" sz="3200" dirty="0"/>
          </a:p>
        </p:txBody>
      </p:sp>
      <p:sp>
        <p:nvSpPr>
          <p:cNvPr id="19" name="Rectangle 18"/>
          <p:cNvSpPr/>
          <p:nvPr/>
        </p:nvSpPr>
        <p:spPr>
          <a:xfrm>
            <a:off x="8063940" y="1647408"/>
            <a:ext cx="218463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/>
              <a:t>Continuous </a:t>
            </a:r>
          </a:p>
          <a:p>
            <a:pPr algn="ctr"/>
            <a:r>
              <a:rPr lang="en-US" sz="3200" dirty="0"/>
              <a:t>(No Gaps)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1346300" y="1862852"/>
            <a:ext cx="25271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>
                <a:solidFill>
                  <a:prstClr val="black"/>
                </a:solidFill>
              </a:rPr>
              <a:t>Data Type</a:t>
            </a:r>
            <a:endParaRPr lang="en-GB" sz="4400" b="1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645325" y="3132416"/>
            <a:ext cx="24734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/>
              <a:t>Equal Width</a:t>
            </a:r>
            <a:endParaRPr lang="en-GB" sz="3600" dirty="0"/>
          </a:p>
        </p:txBody>
      </p:sp>
      <p:sp>
        <p:nvSpPr>
          <p:cNvPr id="27" name="Rectangle 26"/>
          <p:cNvSpPr/>
          <p:nvPr/>
        </p:nvSpPr>
        <p:spPr>
          <a:xfrm>
            <a:off x="7709565" y="3132416"/>
            <a:ext cx="30219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/>
              <a:t>Unequal Width</a:t>
            </a:r>
            <a:endParaRPr lang="en-GB" sz="3600" dirty="0"/>
          </a:p>
        </p:txBody>
      </p:sp>
      <p:sp>
        <p:nvSpPr>
          <p:cNvPr id="28" name="Rectangle 27"/>
          <p:cNvSpPr/>
          <p:nvPr/>
        </p:nvSpPr>
        <p:spPr>
          <a:xfrm>
            <a:off x="1330496" y="3193971"/>
            <a:ext cx="2558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>
                <a:solidFill>
                  <a:prstClr val="black"/>
                </a:solidFill>
              </a:rPr>
              <a:t>Bar Width</a:t>
            </a:r>
            <a:endParaRPr lang="en-GB" sz="4400" b="1" dirty="0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841092" y="4296847"/>
            <a:ext cx="21390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/>
              <a:t>Frequency</a:t>
            </a:r>
            <a:endParaRPr lang="en-GB" sz="3600" dirty="0"/>
          </a:p>
        </p:txBody>
      </p:sp>
      <p:sp>
        <p:nvSpPr>
          <p:cNvPr id="31" name="Rectangle 30"/>
          <p:cNvSpPr/>
          <p:nvPr/>
        </p:nvSpPr>
        <p:spPr>
          <a:xfrm>
            <a:off x="8027493" y="4086461"/>
            <a:ext cx="22432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/>
              <a:t>Frequency </a:t>
            </a:r>
          </a:p>
          <a:p>
            <a:pPr algn="ctr"/>
            <a:r>
              <a:rPr lang="en-US" sz="3600" dirty="0"/>
              <a:t>Density</a:t>
            </a:r>
            <a:endParaRPr lang="en-GB" sz="3600" dirty="0"/>
          </a:p>
        </p:txBody>
      </p:sp>
      <p:sp>
        <p:nvSpPr>
          <p:cNvPr id="32" name="Rectangle 31"/>
          <p:cNvSpPr/>
          <p:nvPr/>
        </p:nvSpPr>
        <p:spPr>
          <a:xfrm>
            <a:off x="1858108" y="4358402"/>
            <a:ext cx="15034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4400" b="1" dirty="0">
                <a:solidFill>
                  <a:prstClr val="black"/>
                </a:solidFill>
              </a:rPr>
              <a:t>-axis</a:t>
            </a:r>
            <a:endParaRPr lang="en-GB" sz="4400" b="1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98049" y="5568434"/>
            <a:ext cx="155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/>
              <a:t>Height</a:t>
            </a:r>
            <a:endParaRPr lang="en-GB" sz="4000" dirty="0"/>
          </a:p>
        </p:txBody>
      </p:sp>
      <p:sp>
        <p:nvSpPr>
          <p:cNvPr id="34" name="Rectangle 33"/>
          <p:cNvSpPr/>
          <p:nvPr/>
        </p:nvSpPr>
        <p:spPr>
          <a:xfrm>
            <a:off x="8557396" y="5568434"/>
            <a:ext cx="11541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/>
              <a:t>Area</a:t>
            </a:r>
            <a:endParaRPr lang="en-GB" sz="4000" dirty="0"/>
          </a:p>
        </p:txBody>
      </p:sp>
      <p:sp>
        <p:nvSpPr>
          <p:cNvPr id="35" name="Rectangle 34"/>
          <p:cNvSpPr/>
          <p:nvPr/>
        </p:nvSpPr>
        <p:spPr>
          <a:xfrm>
            <a:off x="1346300" y="5537656"/>
            <a:ext cx="26180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>
                <a:solidFill>
                  <a:prstClr val="black"/>
                </a:solidFill>
              </a:rPr>
              <a:t>Frequency</a:t>
            </a:r>
            <a:endParaRPr lang="en-GB" sz="4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6" grpId="0"/>
      <p:bldP spid="27" grpId="0"/>
      <p:bldP spid="30" grpId="0"/>
      <p:bldP spid="31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76" y="384343"/>
            <a:ext cx="105370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Why use a histogram?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488" y="2074009"/>
            <a:ext cx="112371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Histograms are good for </a:t>
            </a:r>
          </a:p>
          <a:p>
            <a:pPr algn="ctr"/>
            <a:r>
              <a:rPr lang="en-GB" sz="8000" dirty="0"/>
              <a:t>looking at the </a:t>
            </a:r>
          </a:p>
          <a:p>
            <a:pPr algn="ctr"/>
            <a:r>
              <a:rPr lang="en-GB" sz="8000" dirty="0"/>
              <a:t>distribution of data.</a:t>
            </a:r>
          </a:p>
        </p:txBody>
      </p:sp>
    </p:spTree>
    <p:extLst>
      <p:ext uri="{BB962C8B-B14F-4D97-AF65-F5344CB8AC3E}">
        <p14:creationId xmlns:p14="http://schemas.microsoft.com/office/powerpoint/2010/main" val="165415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2"/>
          <a:srcRect l="2596" t="22849" r="1853" b="5569"/>
          <a:stretch/>
        </p:blipFill>
        <p:spPr>
          <a:xfrm>
            <a:off x="124504" y="651384"/>
            <a:ext cx="11938909" cy="574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3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127435" y="136551"/>
            <a:ext cx="102372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Histograms </a:t>
            </a:r>
          </a:p>
          <a:p>
            <a:pPr algn="ctr"/>
            <a:r>
              <a:rPr lang="en-GB" sz="6600" dirty="0"/>
              <a:t>are for continuous data only.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016825"/>
              </p:ext>
            </p:extLst>
          </p:nvPr>
        </p:nvGraphicFramePr>
        <p:xfrm>
          <a:off x="2788461" y="2341849"/>
          <a:ext cx="6587874" cy="4184136"/>
        </p:xfrm>
        <a:graphic>
          <a:graphicData uri="http://schemas.openxmlformats.org/drawingml/2006/table">
            <a:tbl>
              <a:tblPr/>
              <a:tblGrid>
                <a:gridCol w="349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0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Length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&lt; t </a:t>
                      </a:r>
                      <a:r>
                        <a:rPr lang="en-GB" sz="4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&lt; t &lt; 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&lt; t </a:t>
                      </a:r>
                      <a:r>
                        <a:rPr lang="en-GB" sz="40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&lt; t </a:t>
                      </a:r>
                      <a:r>
                        <a:rPr lang="en-GB" sz="40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4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735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&lt; t </a:t>
                      </a:r>
                      <a:r>
                        <a:rPr lang="en-GB" sz="4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</a:t>
                      </a:r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81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9990623"/>
                  </p:ext>
                </p:extLst>
              </p:nvPr>
            </p:nvGraphicFramePr>
            <p:xfrm>
              <a:off x="2009855" y="1771296"/>
              <a:ext cx="7885282" cy="2934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2641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3942641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46736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46736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15&lt;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≤45</m:t>
                                </m:r>
                              </m:oMath>
                            </m:oMathPara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kumimoji="0" lang="en-GB" sz="4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681785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79990623"/>
                  </p:ext>
                </p:extLst>
              </p:nvPr>
            </p:nvGraphicFramePr>
            <p:xfrm>
              <a:off x="2009855" y="1771296"/>
              <a:ext cx="7885282" cy="293473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2641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3942641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46736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4673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4" t="-100415" r="-100154" b="-12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309" t="-100415" r="-309" b="-12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817851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35121" y="3564347"/>
                <a:ext cx="110799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121" y="3564347"/>
                <a:ext cx="1107996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07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7742760"/>
                  </p:ext>
                </p:extLst>
              </p:nvPr>
            </p:nvGraphicFramePr>
            <p:xfrm>
              <a:off x="2027603" y="1554676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Class 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40&lt;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4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≤100</m:t>
                                </m:r>
                              </m:oMath>
                            </m:oMathPara>
                          </a14:m>
                          <a:endParaRPr lang="en-GB" sz="4800" dirty="0">
                            <a:solidFill>
                              <a:prstClr val="black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30</m:t>
                                </m:r>
                              </m:oMath>
                            </m:oMathPara>
                          </a14:m>
                          <a:endParaRPr kumimoji="0" lang="en-GB" sz="4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38B9F69B-1B6C-4832-A13D-1A4F3BC807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7742760"/>
                  </p:ext>
                </p:extLst>
              </p:nvPr>
            </p:nvGraphicFramePr>
            <p:xfrm>
              <a:off x="2027603" y="1554676"/>
              <a:ext cx="8097656" cy="258077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048828">
                      <a:extLst>
                        <a:ext uri="{9D8B030D-6E8A-4147-A177-3AD203B41FA5}">
                          <a16:colId xmlns:a16="http://schemas.microsoft.com/office/drawing/2014/main" val="2398967324"/>
                        </a:ext>
                      </a:extLst>
                    </a:gridCol>
                    <a:gridCol w="4048828">
                      <a:extLst>
                        <a:ext uri="{9D8B030D-6E8A-4147-A177-3AD203B41FA5}">
                          <a16:colId xmlns:a16="http://schemas.microsoft.com/office/drawing/2014/main" val="1891025670"/>
                        </a:ext>
                      </a:extLst>
                    </a:gridCol>
                  </a:tblGrid>
                  <a:tr h="1290385">
                    <a:tc>
                      <a:txBody>
                        <a:bodyPr/>
                        <a:lstStyle/>
                        <a:p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Group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4800" dirty="0" smtClean="0">
                              <a:solidFill>
                                <a:schemeClr val="tx1"/>
                              </a:solidFill>
                            </a:rPr>
                            <a:t>Class </a:t>
                          </a:r>
                          <a:r>
                            <a:rPr lang="en-GB" sz="4800" dirty="0">
                              <a:solidFill>
                                <a:schemeClr val="tx1"/>
                              </a:solidFill>
                            </a:rPr>
                            <a:t>width</a:t>
                          </a: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F00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30976767"/>
                      </a:ext>
                    </a:extLst>
                  </a:tr>
                  <a:tr h="12903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50" t="-100943" r="-100301" b="-9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301" t="-100943" r="-452" b="-9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7257524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595187" y="3046024"/>
                <a:ext cx="100700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187" y="3046024"/>
                <a:ext cx="100700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74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453</Words>
  <Application>Microsoft Office PowerPoint</Application>
  <PresentationFormat>Widescreen</PresentationFormat>
  <Paragraphs>190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34</cp:revision>
  <dcterms:created xsi:type="dcterms:W3CDTF">2015-11-07T13:14:29Z</dcterms:created>
  <dcterms:modified xsi:type="dcterms:W3CDTF">2026-04-23T10:00:02Z</dcterms:modified>
</cp:coreProperties>
</file>