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0" r:id="rId3"/>
    <p:sldId id="263" r:id="rId4"/>
    <p:sldId id="261" r:id="rId5"/>
    <p:sldId id="262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53ACB64-0DCA-4CD4-B173-192F6A8CD0DD}" v="2" dt="2022-11-07T17:46:26.75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2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253ACB64-0DCA-4CD4-B173-192F6A8CD0DD}"/>
    <pc:docChg chg="custSel addSld modSld">
      <pc:chgData name="Stewart Gale" userId="3647ddd2-6040-41ae-a96d-232c23482af8" providerId="ADAL" clId="{253ACB64-0DCA-4CD4-B173-192F6A8CD0DD}" dt="2022-11-07T17:47:16.977" v="42" actId="1076"/>
      <pc:docMkLst>
        <pc:docMk/>
      </pc:docMkLst>
      <pc:sldChg chg="delSp mod delAnim">
        <pc:chgData name="Stewart Gale" userId="3647ddd2-6040-41ae-a96d-232c23482af8" providerId="ADAL" clId="{253ACB64-0DCA-4CD4-B173-192F6A8CD0DD}" dt="2022-11-07T17:47:01.613" v="39" actId="478"/>
        <pc:sldMkLst>
          <pc:docMk/>
          <pc:sldMk cId="656717723" sldId="257"/>
        </pc:sldMkLst>
        <pc:spChg chg="del">
          <ac:chgData name="Stewart Gale" userId="3647ddd2-6040-41ae-a96d-232c23482af8" providerId="ADAL" clId="{253ACB64-0DCA-4CD4-B173-192F6A8CD0DD}" dt="2022-11-07T17:46:59.048" v="37" actId="478"/>
          <ac:spMkLst>
            <pc:docMk/>
            <pc:sldMk cId="656717723" sldId="257"/>
            <ac:spMk id="4" creationId="{00000000-0000-0000-0000-000000000000}"/>
          </ac:spMkLst>
        </pc:spChg>
        <pc:spChg chg="del">
          <ac:chgData name="Stewart Gale" userId="3647ddd2-6040-41ae-a96d-232c23482af8" providerId="ADAL" clId="{253ACB64-0DCA-4CD4-B173-192F6A8CD0DD}" dt="2022-11-07T17:46:48.864" v="31" actId="478"/>
          <ac:spMkLst>
            <pc:docMk/>
            <pc:sldMk cId="656717723" sldId="257"/>
            <ac:spMk id="20" creationId="{00000000-0000-0000-0000-000000000000}"/>
          </ac:spMkLst>
        </pc:spChg>
        <pc:spChg chg="del">
          <ac:chgData name="Stewart Gale" userId="3647ddd2-6040-41ae-a96d-232c23482af8" providerId="ADAL" clId="{253ACB64-0DCA-4CD4-B173-192F6A8CD0DD}" dt="2022-11-07T17:47:01.613" v="39" actId="478"/>
          <ac:spMkLst>
            <pc:docMk/>
            <pc:sldMk cId="656717723" sldId="257"/>
            <ac:spMk id="22" creationId="{00000000-0000-0000-0000-000000000000}"/>
          </ac:spMkLst>
        </pc:spChg>
        <pc:spChg chg="del">
          <ac:chgData name="Stewart Gale" userId="3647ddd2-6040-41ae-a96d-232c23482af8" providerId="ADAL" clId="{253ACB64-0DCA-4CD4-B173-192F6A8CD0DD}" dt="2022-11-07T17:47:00.288" v="38" actId="478"/>
          <ac:spMkLst>
            <pc:docMk/>
            <pc:sldMk cId="656717723" sldId="257"/>
            <ac:spMk id="29" creationId="{00000000-0000-0000-0000-000000000000}"/>
          </ac:spMkLst>
        </pc:spChg>
        <pc:spChg chg="del">
          <ac:chgData name="Stewart Gale" userId="3647ddd2-6040-41ae-a96d-232c23482af8" providerId="ADAL" clId="{253ACB64-0DCA-4CD4-B173-192F6A8CD0DD}" dt="2022-11-07T17:46:50.337" v="32" actId="478"/>
          <ac:spMkLst>
            <pc:docMk/>
            <pc:sldMk cId="656717723" sldId="257"/>
            <ac:spMk id="30" creationId="{00000000-0000-0000-0000-000000000000}"/>
          </ac:spMkLst>
        </pc:spChg>
        <pc:spChg chg="del">
          <ac:chgData name="Stewart Gale" userId="3647ddd2-6040-41ae-a96d-232c23482af8" providerId="ADAL" clId="{253ACB64-0DCA-4CD4-B173-192F6A8CD0DD}" dt="2022-11-07T17:46:57.616" v="36" actId="478"/>
          <ac:spMkLst>
            <pc:docMk/>
            <pc:sldMk cId="656717723" sldId="257"/>
            <ac:spMk id="31" creationId="{00000000-0000-0000-0000-000000000000}"/>
          </ac:spMkLst>
        </pc:spChg>
        <pc:spChg chg="del">
          <ac:chgData name="Stewart Gale" userId="3647ddd2-6040-41ae-a96d-232c23482af8" providerId="ADAL" clId="{253ACB64-0DCA-4CD4-B173-192F6A8CD0DD}" dt="2022-11-07T17:46:55.523" v="35" actId="478"/>
          <ac:spMkLst>
            <pc:docMk/>
            <pc:sldMk cId="656717723" sldId="257"/>
            <ac:spMk id="32" creationId="{00000000-0000-0000-0000-000000000000}"/>
          </ac:spMkLst>
        </pc:spChg>
        <pc:spChg chg="del">
          <ac:chgData name="Stewart Gale" userId="3647ddd2-6040-41ae-a96d-232c23482af8" providerId="ADAL" clId="{253ACB64-0DCA-4CD4-B173-192F6A8CD0DD}" dt="2022-11-07T17:46:54.142" v="34" actId="478"/>
          <ac:spMkLst>
            <pc:docMk/>
            <pc:sldMk cId="656717723" sldId="257"/>
            <ac:spMk id="33" creationId="{00000000-0000-0000-0000-000000000000}"/>
          </ac:spMkLst>
        </pc:spChg>
        <pc:spChg chg="del">
          <ac:chgData name="Stewart Gale" userId="3647ddd2-6040-41ae-a96d-232c23482af8" providerId="ADAL" clId="{253ACB64-0DCA-4CD4-B173-192F6A8CD0DD}" dt="2022-11-07T17:46:52.139" v="33" actId="478"/>
          <ac:spMkLst>
            <pc:docMk/>
            <pc:sldMk cId="656717723" sldId="257"/>
            <ac:spMk id="34" creationId="{00000000-0000-0000-0000-000000000000}"/>
          </ac:spMkLst>
        </pc:spChg>
      </pc:sldChg>
      <pc:sldChg chg="delSp mod delAnim">
        <pc:chgData name="Stewart Gale" userId="3647ddd2-6040-41ae-a96d-232c23482af8" providerId="ADAL" clId="{253ACB64-0DCA-4CD4-B173-192F6A8CD0DD}" dt="2022-11-07T17:47:10.729" v="41" actId="478"/>
        <pc:sldMkLst>
          <pc:docMk/>
          <pc:sldMk cId="2034883339" sldId="260"/>
        </pc:sldMkLst>
        <pc:spChg chg="del">
          <ac:chgData name="Stewart Gale" userId="3647ddd2-6040-41ae-a96d-232c23482af8" providerId="ADAL" clId="{253ACB64-0DCA-4CD4-B173-192F6A8CD0DD}" dt="2022-11-07T17:47:07.083" v="40" actId="478"/>
          <ac:spMkLst>
            <pc:docMk/>
            <pc:sldMk cId="2034883339" sldId="260"/>
            <ac:spMk id="2" creationId="{00000000-0000-0000-0000-000000000000}"/>
          </ac:spMkLst>
        </pc:spChg>
        <pc:spChg chg="del">
          <ac:chgData name="Stewart Gale" userId="3647ddd2-6040-41ae-a96d-232c23482af8" providerId="ADAL" clId="{253ACB64-0DCA-4CD4-B173-192F6A8CD0DD}" dt="2022-11-07T17:47:07.083" v="40" actId="478"/>
          <ac:spMkLst>
            <pc:docMk/>
            <pc:sldMk cId="2034883339" sldId="260"/>
            <ac:spMk id="3" creationId="{00000000-0000-0000-0000-000000000000}"/>
          </ac:spMkLst>
        </pc:spChg>
        <pc:spChg chg="del">
          <ac:chgData name="Stewart Gale" userId="3647ddd2-6040-41ae-a96d-232c23482af8" providerId="ADAL" clId="{253ACB64-0DCA-4CD4-B173-192F6A8CD0DD}" dt="2022-11-07T17:47:07.083" v="40" actId="478"/>
          <ac:spMkLst>
            <pc:docMk/>
            <pc:sldMk cId="2034883339" sldId="260"/>
            <ac:spMk id="12" creationId="{00000000-0000-0000-0000-000000000000}"/>
          </ac:spMkLst>
        </pc:spChg>
        <pc:spChg chg="del">
          <ac:chgData name="Stewart Gale" userId="3647ddd2-6040-41ae-a96d-232c23482af8" providerId="ADAL" clId="{253ACB64-0DCA-4CD4-B173-192F6A8CD0DD}" dt="2022-11-07T17:47:07.083" v="40" actId="478"/>
          <ac:spMkLst>
            <pc:docMk/>
            <pc:sldMk cId="2034883339" sldId="260"/>
            <ac:spMk id="13" creationId="{00000000-0000-0000-0000-000000000000}"/>
          </ac:spMkLst>
        </pc:spChg>
        <pc:spChg chg="del">
          <ac:chgData name="Stewart Gale" userId="3647ddd2-6040-41ae-a96d-232c23482af8" providerId="ADAL" clId="{253ACB64-0DCA-4CD4-B173-192F6A8CD0DD}" dt="2022-11-07T17:47:10.729" v="41" actId="478"/>
          <ac:spMkLst>
            <pc:docMk/>
            <pc:sldMk cId="2034883339" sldId="260"/>
            <ac:spMk id="17" creationId="{00000000-0000-0000-0000-000000000000}"/>
          </ac:spMkLst>
        </pc:spChg>
        <pc:spChg chg="del">
          <ac:chgData name="Stewart Gale" userId="3647ddd2-6040-41ae-a96d-232c23482af8" providerId="ADAL" clId="{253ACB64-0DCA-4CD4-B173-192F6A8CD0DD}" dt="2022-11-07T17:47:10.729" v="41" actId="478"/>
          <ac:spMkLst>
            <pc:docMk/>
            <pc:sldMk cId="2034883339" sldId="260"/>
            <ac:spMk id="18" creationId="{00000000-0000-0000-0000-000000000000}"/>
          </ac:spMkLst>
        </pc:spChg>
        <pc:spChg chg="del">
          <ac:chgData name="Stewart Gale" userId="3647ddd2-6040-41ae-a96d-232c23482af8" providerId="ADAL" clId="{253ACB64-0DCA-4CD4-B173-192F6A8CD0DD}" dt="2022-11-07T17:47:07.083" v="40" actId="478"/>
          <ac:spMkLst>
            <pc:docMk/>
            <pc:sldMk cId="2034883339" sldId="260"/>
            <ac:spMk id="19" creationId="{00000000-0000-0000-0000-000000000000}"/>
          </ac:spMkLst>
        </pc:spChg>
        <pc:spChg chg="del">
          <ac:chgData name="Stewart Gale" userId="3647ddd2-6040-41ae-a96d-232c23482af8" providerId="ADAL" clId="{253ACB64-0DCA-4CD4-B173-192F6A8CD0DD}" dt="2022-11-07T17:47:07.083" v="40" actId="478"/>
          <ac:spMkLst>
            <pc:docMk/>
            <pc:sldMk cId="2034883339" sldId="260"/>
            <ac:spMk id="22" creationId="{00000000-0000-0000-0000-000000000000}"/>
          </ac:spMkLst>
        </pc:spChg>
      </pc:sldChg>
      <pc:sldChg chg="add">
        <pc:chgData name="Stewart Gale" userId="3647ddd2-6040-41ae-a96d-232c23482af8" providerId="ADAL" clId="{253ACB64-0DCA-4CD4-B173-192F6A8CD0DD}" dt="2022-11-07T17:46:16.830" v="0"/>
        <pc:sldMkLst>
          <pc:docMk/>
          <pc:sldMk cId="2311249836" sldId="261"/>
        </pc:sldMkLst>
      </pc:sldChg>
      <pc:sldChg chg="add">
        <pc:chgData name="Stewart Gale" userId="3647ddd2-6040-41ae-a96d-232c23482af8" providerId="ADAL" clId="{253ACB64-0DCA-4CD4-B173-192F6A8CD0DD}" dt="2022-11-07T17:46:16.830" v="0"/>
        <pc:sldMkLst>
          <pc:docMk/>
          <pc:sldMk cId="2474130849" sldId="262"/>
        </pc:sldMkLst>
      </pc:sldChg>
      <pc:sldChg chg="addSp delSp modSp new mod">
        <pc:chgData name="Stewart Gale" userId="3647ddd2-6040-41ae-a96d-232c23482af8" providerId="ADAL" clId="{253ACB64-0DCA-4CD4-B173-192F6A8CD0DD}" dt="2022-11-07T17:47:16.977" v="42" actId="1076"/>
        <pc:sldMkLst>
          <pc:docMk/>
          <pc:sldMk cId="3240617802" sldId="263"/>
        </pc:sldMkLst>
        <pc:spChg chg="del">
          <ac:chgData name="Stewart Gale" userId="3647ddd2-6040-41ae-a96d-232c23482af8" providerId="ADAL" clId="{253ACB64-0DCA-4CD4-B173-192F6A8CD0DD}" dt="2022-11-07T17:46:20.596" v="2" actId="478"/>
          <ac:spMkLst>
            <pc:docMk/>
            <pc:sldMk cId="3240617802" sldId="263"/>
            <ac:spMk id="2" creationId="{76E94F24-14E2-3E88-E69F-3C87FE47714A}"/>
          </ac:spMkLst>
        </pc:spChg>
        <pc:spChg chg="del">
          <ac:chgData name="Stewart Gale" userId="3647ddd2-6040-41ae-a96d-232c23482af8" providerId="ADAL" clId="{253ACB64-0DCA-4CD4-B173-192F6A8CD0DD}" dt="2022-11-07T17:46:20.596" v="2" actId="478"/>
          <ac:spMkLst>
            <pc:docMk/>
            <pc:sldMk cId="3240617802" sldId="263"/>
            <ac:spMk id="3" creationId="{DBA1DF85-D0C7-C110-31A0-E936881ACFDA}"/>
          </ac:spMkLst>
        </pc:spChg>
        <pc:spChg chg="add mod">
          <ac:chgData name="Stewart Gale" userId="3647ddd2-6040-41ae-a96d-232c23482af8" providerId="ADAL" clId="{253ACB64-0DCA-4CD4-B173-192F6A8CD0DD}" dt="2022-11-07T17:47:16.977" v="42" actId="1076"/>
          <ac:spMkLst>
            <pc:docMk/>
            <pc:sldMk cId="3240617802" sldId="263"/>
            <ac:spMk id="4" creationId="{50455777-B0E9-53A5-EF03-0B58340AE4AF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8685EE-866D-4184-9C4E-6959A846973C}" type="datetimeFigureOut">
              <a:rPr lang="en-GB" smtClean="0"/>
              <a:t>07/11/2022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0F987-30DC-4617-BCF4-CCD375D590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24934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8685EE-866D-4184-9C4E-6959A846973C}" type="datetimeFigureOut">
              <a:rPr lang="en-GB" smtClean="0"/>
              <a:t>07/11/2022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0F987-30DC-4617-BCF4-CCD375D590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29192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8685EE-866D-4184-9C4E-6959A846973C}" type="datetimeFigureOut">
              <a:rPr lang="en-GB" smtClean="0"/>
              <a:t>07/11/2022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0F987-30DC-4617-BCF4-CCD375D590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4626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8685EE-866D-4184-9C4E-6959A846973C}" type="datetimeFigureOut">
              <a:rPr lang="en-GB" smtClean="0"/>
              <a:t>07/11/2022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0F987-30DC-4617-BCF4-CCD375D590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93761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8685EE-866D-4184-9C4E-6959A846973C}" type="datetimeFigureOut">
              <a:rPr lang="en-GB" smtClean="0"/>
              <a:t>07/11/2022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0F987-30DC-4617-BCF4-CCD375D590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60368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8685EE-866D-4184-9C4E-6959A846973C}" type="datetimeFigureOut">
              <a:rPr lang="en-GB" smtClean="0"/>
              <a:t>07/11/2022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0F987-30DC-4617-BCF4-CCD375D590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89675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8685EE-866D-4184-9C4E-6959A846973C}" type="datetimeFigureOut">
              <a:rPr lang="en-GB" smtClean="0"/>
              <a:t>07/11/2022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0F987-30DC-4617-BCF4-CCD375D590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55406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8685EE-866D-4184-9C4E-6959A846973C}" type="datetimeFigureOut">
              <a:rPr lang="en-GB" smtClean="0"/>
              <a:t>07/11/2022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0F987-30DC-4617-BCF4-CCD375D590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41565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8685EE-866D-4184-9C4E-6959A846973C}" type="datetimeFigureOut">
              <a:rPr lang="en-GB" smtClean="0"/>
              <a:t>07/11/2022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0F987-30DC-4617-BCF4-CCD375D590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88189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8685EE-866D-4184-9C4E-6959A846973C}" type="datetimeFigureOut">
              <a:rPr lang="en-GB" smtClean="0"/>
              <a:t>07/11/2022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0F987-30DC-4617-BCF4-CCD375D590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45649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8685EE-866D-4184-9C4E-6959A846973C}" type="datetimeFigureOut">
              <a:rPr lang="en-GB" smtClean="0"/>
              <a:t>07/11/2022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0F987-30DC-4617-BCF4-CCD375D590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48753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8685EE-866D-4184-9C4E-6959A846973C}" type="datetimeFigureOut">
              <a:rPr lang="en-GB" smtClean="0"/>
              <a:t>07/11/2022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E0F987-30DC-4617-BCF4-CCD375D590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96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6145876" y="0"/>
            <a:ext cx="9264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-38792" y="2371898"/>
            <a:ext cx="12236335" cy="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1264232" y="89217"/>
            <a:ext cx="374626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1) </a:t>
            </a:r>
            <a:r>
              <a:rPr lang="en-GB" sz="2000" dirty="0"/>
              <a:t>What is the area of a 12 inch diameter pizza? (1 </a:t>
            </a:r>
            <a:r>
              <a:rPr lang="en-GB" sz="2000" dirty="0" err="1"/>
              <a:t>d.p</a:t>
            </a:r>
            <a:r>
              <a:rPr lang="en-GB" sz="2000" dirty="0"/>
              <a:t>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90712" y="94143"/>
            <a:ext cx="428035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2) </a:t>
            </a:r>
            <a:r>
              <a:rPr lang="en-GB" sz="1600" dirty="0"/>
              <a:t>A pizza shop has 2 deals.</a:t>
            </a:r>
          </a:p>
          <a:p>
            <a:r>
              <a:rPr lang="en-GB" sz="1600" dirty="0"/>
              <a:t>Option A: One 12inch pizza for 50dhs</a:t>
            </a:r>
          </a:p>
          <a:p>
            <a:r>
              <a:rPr lang="en-GB" sz="1600" dirty="0"/>
              <a:t>Option B: Two 8inch pizzas for 50dhs</a:t>
            </a:r>
          </a:p>
          <a:p>
            <a:r>
              <a:rPr lang="en-GB" sz="1600" dirty="0"/>
              <a:t>Which deal gives you more pizza for you money?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209064" y="2473720"/>
            <a:ext cx="406215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3) </a:t>
            </a:r>
            <a:r>
              <a:rPr lang="en-GB" sz="1600" dirty="0"/>
              <a:t>A pizzeria sells 14inch diameter pizzas and slices each pizza into 6 equal slices.</a:t>
            </a:r>
          </a:p>
          <a:p>
            <a:r>
              <a:rPr lang="en-GB" sz="1600" dirty="0"/>
              <a:t>What is the area of one slice of pizza? (1 </a:t>
            </a:r>
            <a:r>
              <a:rPr lang="en-GB" sz="1600" dirty="0" err="1"/>
              <a:t>d.p.</a:t>
            </a:r>
            <a:r>
              <a:rPr lang="en-GB" sz="1600" dirty="0"/>
              <a:t>)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268792" y="2357310"/>
            <a:ext cx="3900045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4) </a:t>
            </a:r>
            <a:r>
              <a:rPr lang="en-GB" sz="1600" dirty="0"/>
              <a:t>A pizzeria sells 10inch diameter pizzas </a:t>
            </a:r>
          </a:p>
          <a:p>
            <a:r>
              <a:rPr lang="en-GB" sz="1600" dirty="0"/>
              <a:t>and slices each pizza into 6 equal slices.</a:t>
            </a:r>
          </a:p>
          <a:p>
            <a:r>
              <a:rPr lang="en-GB" sz="1600" dirty="0"/>
              <a:t>It cost the pizzeria 10dhs to make the pizza. </a:t>
            </a:r>
          </a:p>
          <a:p>
            <a:r>
              <a:rPr lang="en-GB" sz="1600" dirty="0"/>
              <a:t>They sell each slice for 5dhs. </a:t>
            </a:r>
          </a:p>
          <a:p>
            <a:r>
              <a:rPr lang="en-GB" sz="1600" dirty="0"/>
              <a:t>How much profit do they make per pizza?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475380" y="4755111"/>
            <a:ext cx="456091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6) </a:t>
            </a:r>
            <a:r>
              <a:rPr lang="en-GB" sz="1600" dirty="0"/>
              <a:t>A pizzeria want to sell a pizza that is twice the area of a 10inch diameter pizza.</a:t>
            </a:r>
          </a:p>
          <a:p>
            <a:r>
              <a:rPr lang="en-GB" sz="1600" dirty="0"/>
              <a:t>What should the radius of this new pizza be? (1 </a:t>
            </a:r>
            <a:r>
              <a:rPr lang="en-GB" sz="1600" dirty="0" err="1"/>
              <a:t>d.p.</a:t>
            </a:r>
            <a:r>
              <a:rPr lang="en-GB" sz="1600" dirty="0"/>
              <a:t>)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-38792" y="4743796"/>
            <a:ext cx="12236335" cy="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1367005" y="4814805"/>
            <a:ext cx="374626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5) </a:t>
            </a:r>
            <a:r>
              <a:rPr lang="en-GB" sz="2000" dirty="0"/>
              <a:t>What is the circumference of a 12 inch diameter pizza? (1 </a:t>
            </a:r>
            <a:r>
              <a:rPr lang="en-GB" sz="2000" dirty="0" err="1"/>
              <a:t>d.p.</a:t>
            </a:r>
            <a:r>
              <a:rPr lang="en-GB" sz="2000" dirty="0"/>
              <a:t>)</a:t>
            </a: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 rotWithShape="1">
          <a:blip r:embed="rId2"/>
          <a:srcRect l="8109" t="4370" r="7592" b="4350"/>
          <a:stretch/>
        </p:blipFill>
        <p:spPr>
          <a:xfrm>
            <a:off x="133003" y="89217"/>
            <a:ext cx="1028706" cy="1113905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 rotWithShape="1">
          <a:blip r:embed="rId2"/>
          <a:srcRect l="8109" t="4370" r="7592" b="4350"/>
          <a:stretch/>
        </p:blipFill>
        <p:spPr>
          <a:xfrm>
            <a:off x="6240086" y="72044"/>
            <a:ext cx="1028706" cy="1113905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 rotWithShape="1">
          <a:blip r:embed="rId2"/>
          <a:srcRect l="8109" t="4370" r="7592" b="4350"/>
          <a:stretch/>
        </p:blipFill>
        <p:spPr>
          <a:xfrm>
            <a:off x="6240086" y="2473720"/>
            <a:ext cx="1028706" cy="1113905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 rotWithShape="1">
          <a:blip r:embed="rId2"/>
          <a:srcRect l="8109" t="4370" r="7592" b="4350"/>
          <a:stretch/>
        </p:blipFill>
        <p:spPr>
          <a:xfrm>
            <a:off x="6291339" y="4836920"/>
            <a:ext cx="1028706" cy="1113905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 rotWithShape="1">
          <a:blip r:embed="rId2"/>
          <a:srcRect l="8109" t="4370" r="7592" b="4350"/>
          <a:stretch/>
        </p:blipFill>
        <p:spPr>
          <a:xfrm>
            <a:off x="87050" y="2443943"/>
            <a:ext cx="1028706" cy="1113905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 rotWithShape="1">
          <a:blip r:embed="rId2"/>
          <a:srcRect l="8109" t="4370" r="7592" b="4350"/>
          <a:stretch/>
        </p:blipFill>
        <p:spPr>
          <a:xfrm>
            <a:off x="87050" y="4770935"/>
            <a:ext cx="1028706" cy="1113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7177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6145876" y="0"/>
            <a:ext cx="9264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0" y="3357947"/>
            <a:ext cx="12236335" cy="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75064" y="89217"/>
            <a:ext cx="596622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7) </a:t>
            </a:r>
            <a:r>
              <a:rPr lang="en-GB" sz="1600" dirty="0"/>
              <a:t>A farmers field is the shape of semicircle with a diameter of 50m.</a:t>
            </a:r>
          </a:p>
          <a:p>
            <a:r>
              <a:rPr lang="en-GB" sz="1600" dirty="0"/>
              <a:t>He want to cover it with grass seed.</a:t>
            </a:r>
          </a:p>
          <a:p>
            <a:r>
              <a:rPr lang="en-GB" sz="1600" dirty="0"/>
              <a:t>Grass seed bags cover an area of 35m</a:t>
            </a:r>
            <a:r>
              <a:rPr lang="en-GB" sz="1600" baseline="30000" dirty="0"/>
              <a:t>2</a:t>
            </a:r>
            <a:r>
              <a:rPr lang="en-GB" sz="1600" dirty="0"/>
              <a:t>. </a:t>
            </a:r>
          </a:p>
          <a:p>
            <a:r>
              <a:rPr lang="en-GB" sz="1600" dirty="0"/>
              <a:t>How many bags does the farmer need to buy?  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77562" y="3357947"/>
            <a:ext cx="485877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10) </a:t>
            </a:r>
            <a:r>
              <a:rPr lang="en-GB" sz="1600" dirty="0"/>
              <a:t>To plant all the grass seed it take 3 workers 4 days </a:t>
            </a:r>
          </a:p>
          <a:p>
            <a:r>
              <a:rPr lang="en-GB" sz="1600" dirty="0"/>
              <a:t>to cover the whole field. How long will it take 2 workers?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12178" y="3415246"/>
            <a:ext cx="460384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9) </a:t>
            </a:r>
            <a:r>
              <a:rPr lang="en-GB" sz="1600" dirty="0"/>
              <a:t>The farmer has a second field which has a diameter double the size of this one. </a:t>
            </a:r>
          </a:p>
          <a:p>
            <a:r>
              <a:rPr lang="en-GB" sz="1600" dirty="0"/>
              <a:t>The farmer thinks this means the area will be double. Are they correct. Give you reasons. 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259732" y="43080"/>
            <a:ext cx="5595582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8) </a:t>
            </a:r>
            <a:r>
              <a:rPr lang="en-GB" sz="1600" dirty="0"/>
              <a:t>The farmer wants to fence the perimeter of his field. </a:t>
            </a:r>
          </a:p>
          <a:p>
            <a:r>
              <a:rPr lang="en-GB" sz="1600" dirty="0"/>
              <a:t>How much fencing will he need (in metres)?  (1. </a:t>
            </a:r>
            <a:r>
              <a:rPr lang="en-GB" sz="1600" dirty="0" err="1"/>
              <a:t>d.p.</a:t>
            </a:r>
            <a:r>
              <a:rPr lang="en-GB" sz="1600" dirty="0"/>
              <a:t>)</a:t>
            </a:r>
          </a:p>
        </p:txBody>
      </p:sp>
      <p:sp>
        <p:nvSpPr>
          <p:cNvPr id="4" name="Pie 3"/>
          <p:cNvSpPr/>
          <p:nvPr/>
        </p:nvSpPr>
        <p:spPr>
          <a:xfrm rot="10800000">
            <a:off x="4902399" y="2306471"/>
            <a:ext cx="2431535" cy="2558598"/>
          </a:xfrm>
          <a:prstGeom prst="pie">
            <a:avLst>
              <a:gd name="adj1" fmla="val 0"/>
              <a:gd name="adj2" fmla="val 10824126"/>
            </a:avLst>
          </a:prstGeom>
          <a:solidFill>
            <a:srgbClr val="92D05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4845946" y="3753428"/>
            <a:ext cx="2544317" cy="27002"/>
          </a:xfrm>
          <a:prstGeom prst="straightConnector1">
            <a:avLst/>
          </a:prstGeom>
          <a:ln w="28575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5575069" y="3780430"/>
            <a:ext cx="11873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50metres</a:t>
            </a:r>
          </a:p>
        </p:txBody>
      </p:sp>
    </p:spTree>
    <p:extLst>
      <p:ext uri="{BB962C8B-B14F-4D97-AF65-F5344CB8AC3E}">
        <p14:creationId xmlns:p14="http://schemas.microsoft.com/office/powerpoint/2010/main" val="20348833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0455777-B0E9-53A5-EF03-0B58340AE4AF}"/>
              </a:ext>
            </a:extLst>
          </p:cNvPr>
          <p:cNvSpPr txBox="1"/>
          <p:nvPr/>
        </p:nvSpPr>
        <p:spPr>
          <a:xfrm>
            <a:off x="2216727" y="2222269"/>
            <a:ext cx="809105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800" b="1" dirty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32406178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6145876" y="0"/>
            <a:ext cx="9264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-38792" y="2371898"/>
            <a:ext cx="12236335" cy="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1264232" y="89217"/>
            <a:ext cx="374626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1) </a:t>
            </a:r>
            <a:r>
              <a:rPr lang="en-GB" sz="2000" dirty="0"/>
              <a:t>What is the area of a 12 inch diameter pizza? (1 </a:t>
            </a:r>
            <a:r>
              <a:rPr lang="en-GB" sz="2000" dirty="0" err="1"/>
              <a:t>d.p</a:t>
            </a:r>
            <a:r>
              <a:rPr lang="en-GB" sz="2000" dirty="0"/>
              <a:t>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90712" y="94143"/>
            <a:ext cx="428035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2) </a:t>
            </a:r>
            <a:r>
              <a:rPr lang="en-GB" sz="1600" dirty="0"/>
              <a:t>A pizza shop has 2 deals.</a:t>
            </a:r>
          </a:p>
          <a:p>
            <a:r>
              <a:rPr lang="en-GB" sz="1600" dirty="0"/>
              <a:t>Option A: One 12inch pizza for 50dhs</a:t>
            </a:r>
          </a:p>
          <a:p>
            <a:r>
              <a:rPr lang="en-GB" sz="1600" dirty="0"/>
              <a:t>Option B: Two 8inch pizzas for 50dhs</a:t>
            </a:r>
          </a:p>
          <a:p>
            <a:r>
              <a:rPr lang="en-GB" sz="1600" dirty="0"/>
              <a:t>Which deal gives you more pizza for you money?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209064" y="2473720"/>
            <a:ext cx="406215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3) </a:t>
            </a:r>
            <a:r>
              <a:rPr lang="en-GB" sz="1600" dirty="0"/>
              <a:t>A pizzeria sells 14inch diameter pizzas and slices each pizza into 6 equal slices.</a:t>
            </a:r>
          </a:p>
          <a:p>
            <a:r>
              <a:rPr lang="en-GB" sz="1600" dirty="0"/>
              <a:t>What is the area of one slice of pizza? (1 </a:t>
            </a:r>
            <a:r>
              <a:rPr lang="en-GB" sz="1600" dirty="0" err="1"/>
              <a:t>d.p.</a:t>
            </a:r>
            <a:r>
              <a:rPr lang="en-GB" sz="1600" dirty="0"/>
              <a:t>)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268792" y="2357310"/>
            <a:ext cx="3900045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4) </a:t>
            </a:r>
            <a:r>
              <a:rPr lang="en-GB" sz="1600" dirty="0"/>
              <a:t>A pizzeria sells 10inch diameter pizzas </a:t>
            </a:r>
          </a:p>
          <a:p>
            <a:r>
              <a:rPr lang="en-GB" sz="1600" dirty="0"/>
              <a:t>and slices each pizza into 6 equal slices.</a:t>
            </a:r>
          </a:p>
          <a:p>
            <a:r>
              <a:rPr lang="en-GB" sz="1600" dirty="0"/>
              <a:t>It cost the pizzeria 10dhs to make the pizza. </a:t>
            </a:r>
          </a:p>
          <a:p>
            <a:r>
              <a:rPr lang="en-GB" sz="1600" dirty="0"/>
              <a:t>They sell each slice for 5dhs. </a:t>
            </a:r>
          </a:p>
          <a:p>
            <a:r>
              <a:rPr lang="en-GB" sz="1600" dirty="0"/>
              <a:t>How much profit do they make per pizza?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475380" y="4755111"/>
            <a:ext cx="456091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6) </a:t>
            </a:r>
            <a:r>
              <a:rPr lang="en-GB" sz="1600" dirty="0"/>
              <a:t>A pizzeria want to sell a pizza that is twice the area of a 10inch diameter pizza.</a:t>
            </a:r>
          </a:p>
          <a:p>
            <a:r>
              <a:rPr lang="en-GB" sz="1600" dirty="0"/>
              <a:t>What should the radius of this new pizza be? (1 </a:t>
            </a:r>
            <a:r>
              <a:rPr lang="en-GB" sz="1600" dirty="0" err="1"/>
              <a:t>d.p.</a:t>
            </a:r>
            <a:r>
              <a:rPr lang="en-GB" sz="1600" dirty="0"/>
              <a:t>)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-38792" y="4743796"/>
            <a:ext cx="12236335" cy="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1367005" y="4814805"/>
            <a:ext cx="374626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5) </a:t>
            </a:r>
            <a:r>
              <a:rPr lang="en-GB" sz="2000" dirty="0"/>
              <a:t>What is the circumference of a 12 inch diameter pizza? (1 </a:t>
            </a:r>
            <a:r>
              <a:rPr lang="en-GB" sz="2000" dirty="0" err="1"/>
              <a:t>d.p.</a:t>
            </a:r>
            <a:r>
              <a:rPr lang="en-GB" sz="2000" dirty="0"/>
              <a:t>)</a:t>
            </a: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 rotWithShape="1">
          <a:blip r:embed="rId2"/>
          <a:srcRect l="8109" t="4370" r="7592" b="4350"/>
          <a:stretch/>
        </p:blipFill>
        <p:spPr>
          <a:xfrm>
            <a:off x="133003" y="89217"/>
            <a:ext cx="1028706" cy="1113905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 rotWithShape="1">
          <a:blip r:embed="rId2"/>
          <a:srcRect l="8109" t="4370" r="7592" b="4350"/>
          <a:stretch/>
        </p:blipFill>
        <p:spPr>
          <a:xfrm>
            <a:off x="6240086" y="72044"/>
            <a:ext cx="1028706" cy="1113905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 rotWithShape="1">
          <a:blip r:embed="rId2"/>
          <a:srcRect l="8109" t="4370" r="7592" b="4350"/>
          <a:stretch/>
        </p:blipFill>
        <p:spPr>
          <a:xfrm>
            <a:off x="6240086" y="2473720"/>
            <a:ext cx="1028706" cy="1113905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 rotWithShape="1">
          <a:blip r:embed="rId2"/>
          <a:srcRect l="8109" t="4370" r="7592" b="4350"/>
          <a:stretch/>
        </p:blipFill>
        <p:spPr>
          <a:xfrm>
            <a:off x="6291339" y="4836920"/>
            <a:ext cx="1028706" cy="1113905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 rotWithShape="1">
          <a:blip r:embed="rId2"/>
          <a:srcRect l="8109" t="4370" r="7592" b="4350"/>
          <a:stretch/>
        </p:blipFill>
        <p:spPr>
          <a:xfrm>
            <a:off x="87050" y="2443943"/>
            <a:ext cx="1028706" cy="1113905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 rotWithShape="1">
          <a:blip r:embed="rId2"/>
          <a:srcRect l="8109" t="4370" r="7592" b="4350"/>
          <a:stretch/>
        </p:blipFill>
        <p:spPr>
          <a:xfrm>
            <a:off x="87050" y="4770935"/>
            <a:ext cx="1028706" cy="111390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2737658" y="820410"/>
                <a:ext cx="2748741" cy="13849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8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lang="en-GB" sz="2800" dirty="0">
                    <a:solidFill>
                      <a:srgbClr val="FF0000"/>
                    </a:solidFill>
                  </a:rPr>
                  <a:t>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80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8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6</m:t>
                        </m:r>
                      </m:e>
                      <m:sup>
                        <m:r>
                          <a:rPr lang="en-GB" sz="28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2800" dirty="0">
                    <a:solidFill>
                      <a:srgbClr val="FF0000"/>
                    </a:solidFill>
                  </a:rPr>
                  <a:t> </a:t>
                </a:r>
              </a:p>
              <a:p>
                <a:r>
                  <a:rPr lang="en-GB" sz="2800" dirty="0">
                    <a:solidFill>
                      <a:srgbClr val="FF0000"/>
                    </a:solidFill>
                  </a:rPr>
                  <a:t>= 36</a:t>
                </a:r>
                <a14:m>
                  <m:oMath xmlns:m="http://schemas.openxmlformats.org/officeDocument/2006/math">
                    <m:r>
                      <a:rPr lang="en-GB" sz="28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</m:oMath>
                </a14:m>
                <a:endParaRPr lang="en-GB" sz="2800" dirty="0">
                  <a:solidFill>
                    <a:srgbClr val="FF0000"/>
                  </a:solidFill>
                </a:endParaRPr>
              </a:p>
              <a:p>
                <a:r>
                  <a:rPr lang="en-GB" sz="2800" dirty="0">
                    <a:solidFill>
                      <a:srgbClr val="FF0000"/>
                    </a:solidFill>
                  </a:rPr>
                  <a:t>= </a:t>
                </a:r>
                <a:r>
                  <a:rPr lang="en-GB" sz="2800" b="1" dirty="0">
                    <a:solidFill>
                      <a:srgbClr val="FF0000"/>
                    </a:solidFill>
                  </a:rPr>
                  <a:t>113.1</a:t>
                </a:r>
                <a:r>
                  <a:rPr lang="en-GB" sz="28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8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𝑖𝑛𝑐h𝑒𝑠</m:t>
                        </m:r>
                      </m:e>
                      <m:sup>
                        <m:r>
                          <a:rPr lang="en-GB" sz="2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37658" y="820410"/>
                <a:ext cx="2748741" cy="1384995"/>
              </a:xfrm>
              <a:prstGeom prst="rect">
                <a:avLst/>
              </a:prstGeom>
              <a:blipFill>
                <a:blip r:embed="rId3"/>
                <a:stretch>
                  <a:fillRect l="-4435" t="-4405" b="-1189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7168787" y="1243577"/>
                <a:ext cx="1127315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lang="en-GB" sz="2000" dirty="0">
                    <a:solidFill>
                      <a:srgbClr val="FF0000"/>
                    </a:solidFill>
                  </a:rPr>
                  <a:t>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00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6</m:t>
                        </m:r>
                      </m:e>
                      <m:sup>
                        <m:r>
                          <a:rPr lang="en-GB" sz="20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2000" dirty="0">
                    <a:solidFill>
                      <a:srgbClr val="FF0000"/>
                    </a:solidFill>
                  </a:rPr>
                  <a:t> </a:t>
                </a:r>
              </a:p>
              <a:p>
                <a:r>
                  <a:rPr lang="en-GB" sz="2000" dirty="0">
                    <a:solidFill>
                      <a:srgbClr val="FF0000"/>
                    </a:solidFill>
                  </a:rPr>
                  <a:t>= 36</a:t>
                </a:r>
                <a14:m>
                  <m:oMath xmlns:m="http://schemas.openxmlformats.org/officeDocument/2006/math">
                    <m:r>
                      <a:rPr lang="en-GB" sz="2000" b="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</m:oMath>
                </a14:m>
                <a:endParaRPr lang="en-GB" sz="2000" dirty="0">
                  <a:solidFill>
                    <a:srgbClr val="FF0000"/>
                  </a:solidFill>
                </a:endParaRPr>
              </a:p>
              <a:p>
                <a:r>
                  <a:rPr lang="en-GB" sz="2000" dirty="0">
                    <a:solidFill>
                      <a:srgbClr val="FF0000"/>
                    </a:solidFill>
                  </a:rPr>
                  <a:t>= 113.1</a:t>
                </a: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68787" y="1243577"/>
                <a:ext cx="1127315" cy="1015663"/>
              </a:xfrm>
              <a:prstGeom prst="rect">
                <a:avLst/>
              </a:prstGeom>
              <a:blipFill>
                <a:blip r:embed="rId4"/>
                <a:stretch>
                  <a:fillRect l="-5946" t="-3593" b="-958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8665767" y="1233202"/>
                <a:ext cx="1016922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lang="en-GB" sz="2000" dirty="0">
                    <a:solidFill>
                      <a:srgbClr val="FF0000"/>
                    </a:solidFill>
                  </a:rPr>
                  <a:t>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00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e>
                      <m:sup>
                        <m:r>
                          <a:rPr lang="en-GB" sz="20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2000" dirty="0">
                    <a:solidFill>
                      <a:srgbClr val="FF0000"/>
                    </a:solidFill>
                  </a:rPr>
                  <a:t> </a:t>
                </a:r>
              </a:p>
              <a:p>
                <a:r>
                  <a:rPr lang="en-GB" sz="2000" dirty="0">
                    <a:solidFill>
                      <a:srgbClr val="FF0000"/>
                    </a:solidFill>
                  </a:rPr>
                  <a:t>= 16</a:t>
                </a:r>
                <a14:m>
                  <m:oMath xmlns:m="http://schemas.openxmlformats.org/officeDocument/2006/math">
                    <m:r>
                      <a:rPr lang="en-GB" sz="2000" b="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</m:oMath>
                </a14:m>
                <a:endParaRPr lang="en-GB" sz="2000" dirty="0">
                  <a:solidFill>
                    <a:srgbClr val="FF0000"/>
                  </a:solidFill>
                </a:endParaRPr>
              </a:p>
              <a:p>
                <a:r>
                  <a:rPr lang="en-GB" sz="2000" dirty="0">
                    <a:solidFill>
                      <a:srgbClr val="FF0000"/>
                    </a:solidFill>
                  </a:rPr>
                  <a:t>= 50.3</a:t>
                </a:r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65767" y="1233202"/>
                <a:ext cx="1016922" cy="1015663"/>
              </a:xfrm>
              <a:prstGeom prst="rect">
                <a:avLst/>
              </a:prstGeom>
              <a:blipFill>
                <a:blip r:embed="rId5"/>
                <a:stretch>
                  <a:fillRect l="-6627" t="-2994" b="-958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/>
          <p:cNvSpPr/>
          <p:nvPr/>
        </p:nvSpPr>
        <p:spPr>
          <a:xfrm>
            <a:off x="9755838" y="1310584"/>
            <a:ext cx="188384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2400" b="1" dirty="0">
                <a:solidFill>
                  <a:srgbClr val="FF0000"/>
                </a:solidFill>
              </a:rPr>
              <a:t>113.1 &gt; 100.6</a:t>
            </a:r>
          </a:p>
          <a:p>
            <a:pPr algn="ctr"/>
            <a:r>
              <a:rPr lang="en-GB" sz="2400" b="1" dirty="0">
                <a:solidFill>
                  <a:srgbClr val="FF0000"/>
                </a:solidFill>
              </a:rPr>
              <a:t>Option A</a:t>
            </a:r>
            <a:endParaRPr lang="en-GB" sz="24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1264232" y="3469640"/>
                <a:ext cx="4136840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8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GB" sz="28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lang="en-GB" sz="2800" dirty="0">
                    <a:solidFill>
                      <a:srgbClr val="FF0000"/>
                    </a:solidFill>
                  </a:rPr>
                  <a:t>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80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8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7</m:t>
                        </m:r>
                      </m:e>
                      <m:sup>
                        <m:r>
                          <a:rPr lang="en-GB" sz="28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8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 ÷6</m:t>
                    </m:r>
                  </m:oMath>
                </a14:m>
                <a:r>
                  <a:rPr lang="en-GB" sz="2800" dirty="0">
                    <a:solidFill>
                      <a:srgbClr val="FF0000"/>
                    </a:solidFill>
                  </a:rPr>
                  <a:t> </a:t>
                </a:r>
              </a:p>
              <a:p>
                <a:r>
                  <a:rPr lang="en-GB" sz="2800" dirty="0">
                    <a:solidFill>
                      <a:srgbClr val="FF0000"/>
                    </a:solidFill>
                  </a:rPr>
                  <a:t>= </a:t>
                </a:r>
                <a:r>
                  <a:rPr lang="en-GB" sz="2800" b="1" dirty="0">
                    <a:solidFill>
                      <a:srgbClr val="FF0000"/>
                    </a:solidFill>
                  </a:rPr>
                  <a:t>25.7</a:t>
                </a:r>
                <a:r>
                  <a:rPr lang="en-GB" sz="28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8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𝑖𝑛𝑐h𝑒𝑠</m:t>
                        </m:r>
                      </m:e>
                      <m:sup>
                        <m:r>
                          <a:rPr lang="en-GB" sz="2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8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28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𝑝𝑒𝑟</m:t>
                    </m:r>
                    <m:r>
                      <a:rPr lang="en-GB" sz="28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28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𝑠𝑙𝑖𝑐𝑒</m:t>
                    </m:r>
                  </m:oMath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64232" y="3469640"/>
                <a:ext cx="4136840" cy="954107"/>
              </a:xfrm>
              <a:prstGeom prst="rect">
                <a:avLst/>
              </a:prstGeom>
              <a:blipFill>
                <a:blip r:embed="rId6"/>
                <a:stretch>
                  <a:fillRect l="-2946" t="-5732" b="-171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7290515" y="3788313"/>
                <a:ext cx="4136840" cy="9441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30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𝑑h𝑠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− 10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𝑑h𝑠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𝟐𝟎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𝒅𝒉𝒔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90515" y="3788313"/>
                <a:ext cx="4136840" cy="94416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TextBox 31"/>
          <p:cNvSpPr txBox="1"/>
          <p:nvPr/>
        </p:nvSpPr>
        <p:spPr>
          <a:xfrm>
            <a:off x="7581183" y="5605570"/>
            <a:ext cx="34209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Area = 78.5 x 2 = 157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7320045" y="6014115"/>
                <a:ext cx="3589025" cy="8438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  <a:ea typeface="Cambria Math" panose="02040503050406030204" pitchFamily="18" charset="0"/>
                  </a:rPr>
                  <a:t>Radius</a:t>
                </a:r>
                <a:r>
                  <a:rPr lang="en-GB" sz="2400" b="0" dirty="0">
                    <a:solidFill>
                      <a:srgbClr val="FF0000"/>
                    </a:solidFill>
                    <a:ea typeface="Cambria Math" panose="02040503050406030204" pitchFamily="18" charset="0"/>
                  </a:rPr>
                  <a:t> =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157</m:t>
                            </m:r>
                          </m:num>
                          <m:den>
                            <m: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𝜋</m:t>
                            </m:r>
                          </m:den>
                        </m:f>
                      </m:e>
                    </m:rad>
                    <m:r>
                      <a:rPr lang="en-GB" sz="24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GB" sz="24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𝟕</m:t>
                    </m:r>
                    <m:r>
                      <a:rPr lang="en-GB" sz="24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  <m:r>
                      <a:rPr lang="en-GB" sz="24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𝟏</m:t>
                    </m:r>
                    <m:r>
                      <a:rPr lang="en-GB" sz="24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𝐢𝐧𝐜𝐡</m:t>
                    </m:r>
                  </m:oMath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20045" y="6014115"/>
                <a:ext cx="3589025" cy="843885"/>
              </a:xfrm>
              <a:prstGeom prst="rect">
                <a:avLst/>
              </a:prstGeom>
              <a:blipFill>
                <a:blip r:embed="rId8"/>
                <a:stretch>
                  <a:fillRect l="-271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2066832" y="5473005"/>
                <a:ext cx="2531640" cy="13849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8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lang="en-GB" sz="2800" dirty="0">
                    <a:solidFill>
                      <a:srgbClr val="FF0000"/>
                    </a:solidFill>
                  </a:rPr>
                  <a:t> x </a:t>
                </a:r>
                <a14:m>
                  <m:oMath xmlns:m="http://schemas.openxmlformats.org/officeDocument/2006/math">
                    <m:r>
                      <a:rPr lang="en-GB" sz="28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1</m:t>
                    </m:r>
                    <m:r>
                      <a:rPr lang="en-GB" sz="28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en-GB" sz="2800" dirty="0">
                    <a:solidFill>
                      <a:srgbClr val="FF0000"/>
                    </a:solidFill>
                  </a:rPr>
                  <a:t> </a:t>
                </a:r>
              </a:p>
              <a:p>
                <a:r>
                  <a:rPr lang="en-GB" sz="2800" dirty="0">
                    <a:solidFill>
                      <a:srgbClr val="FF0000"/>
                    </a:solidFill>
                  </a:rPr>
                  <a:t>= 12</a:t>
                </a:r>
                <a14:m>
                  <m:oMath xmlns:m="http://schemas.openxmlformats.org/officeDocument/2006/math">
                    <m:r>
                      <a:rPr lang="en-GB" sz="28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</m:oMath>
                </a14:m>
                <a:endParaRPr lang="en-GB" sz="2800" dirty="0">
                  <a:solidFill>
                    <a:srgbClr val="FF0000"/>
                  </a:solidFill>
                </a:endParaRPr>
              </a:p>
              <a:p>
                <a:r>
                  <a:rPr lang="en-GB" sz="2800" dirty="0">
                    <a:solidFill>
                      <a:srgbClr val="FF0000"/>
                    </a:solidFill>
                  </a:rPr>
                  <a:t>= </a:t>
                </a:r>
                <a:r>
                  <a:rPr lang="en-GB" sz="2800" b="1" dirty="0">
                    <a:solidFill>
                      <a:srgbClr val="FF0000"/>
                    </a:solidFill>
                  </a:rPr>
                  <a:t>37.7</a:t>
                </a:r>
                <a:r>
                  <a:rPr lang="en-GB" sz="28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8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𝑖𝑛𝑐h𝑒𝑠</m:t>
                        </m:r>
                      </m:e>
                      <m:sup>
                        <m:r>
                          <a:rPr lang="en-GB" sz="2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66832" y="5473005"/>
                <a:ext cx="2531640" cy="1384995"/>
              </a:xfrm>
              <a:prstGeom prst="rect">
                <a:avLst/>
              </a:prstGeom>
              <a:blipFill>
                <a:blip r:embed="rId9"/>
                <a:stretch>
                  <a:fillRect l="-4819" t="-4405" b="-1189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11249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2" grpId="0"/>
      <p:bldP spid="29" grpId="0"/>
      <p:bldP spid="4" grpId="0"/>
      <p:bldP spid="30" grpId="0"/>
      <p:bldP spid="31" grpId="0"/>
      <p:bldP spid="32" grpId="0"/>
      <p:bldP spid="33" grpId="0"/>
      <p:bldP spid="3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6145876" y="0"/>
            <a:ext cx="9264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0" y="3357947"/>
            <a:ext cx="12236335" cy="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75064" y="89217"/>
            <a:ext cx="596622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7) </a:t>
            </a:r>
            <a:r>
              <a:rPr lang="en-GB" sz="1600" dirty="0"/>
              <a:t>A farmers field is the shape of semicircle with a diameter of 50m.</a:t>
            </a:r>
          </a:p>
          <a:p>
            <a:r>
              <a:rPr lang="en-GB" sz="1600" dirty="0"/>
              <a:t>He want to cover it with grass seed.</a:t>
            </a:r>
          </a:p>
          <a:p>
            <a:r>
              <a:rPr lang="en-GB" sz="1600" dirty="0"/>
              <a:t>Grass seed bags cover an area of 35m</a:t>
            </a:r>
            <a:r>
              <a:rPr lang="en-GB" sz="1600" baseline="30000" dirty="0"/>
              <a:t>2</a:t>
            </a:r>
            <a:r>
              <a:rPr lang="en-GB" sz="1600" dirty="0"/>
              <a:t>. </a:t>
            </a:r>
          </a:p>
          <a:p>
            <a:r>
              <a:rPr lang="en-GB" sz="1600" dirty="0"/>
              <a:t>How many bags does the farmer need to buy?  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77562" y="3357947"/>
            <a:ext cx="485877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10) </a:t>
            </a:r>
            <a:r>
              <a:rPr lang="en-GB" sz="1600" dirty="0"/>
              <a:t>To plant all the grass seed it take 3 workers 4 days </a:t>
            </a:r>
          </a:p>
          <a:p>
            <a:r>
              <a:rPr lang="en-GB" sz="1600" dirty="0"/>
              <a:t>to cover the whole field. How long will it take 2 workers?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12178" y="3415246"/>
            <a:ext cx="460384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9) </a:t>
            </a:r>
            <a:r>
              <a:rPr lang="en-GB" sz="1600" dirty="0"/>
              <a:t>The farmer has a second field which has a diameter double the size of this one. </a:t>
            </a:r>
          </a:p>
          <a:p>
            <a:r>
              <a:rPr lang="en-GB" sz="1600" dirty="0"/>
              <a:t>The farmer thinks this means the area will be double. Are they correct. Give you reasons. 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259732" y="43080"/>
            <a:ext cx="5595582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8) </a:t>
            </a:r>
            <a:r>
              <a:rPr lang="en-GB" sz="1600" dirty="0"/>
              <a:t>The farmer wants to fence the perimeter of his field. </a:t>
            </a:r>
          </a:p>
          <a:p>
            <a:r>
              <a:rPr lang="en-GB" sz="1600" dirty="0"/>
              <a:t>How much fencing will he need (in metres)?  (1. </a:t>
            </a:r>
            <a:r>
              <a:rPr lang="en-GB" sz="1600" dirty="0" err="1"/>
              <a:t>d.p.</a:t>
            </a:r>
            <a:r>
              <a:rPr lang="en-GB" sz="1600" dirty="0"/>
              <a:t>)</a:t>
            </a:r>
          </a:p>
        </p:txBody>
      </p:sp>
      <p:sp>
        <p:nvSpPr>
          <p:cNvPr id="4" name="Pie 3"/>
          <p:cNvSpPr/>
          <p:nvPr/>
        </p:nvSpPr>
        <p:spPr>
          <a:xfrm rot="10800000">
            <a:off x="4902399" y="2306471"/>
            <a:ext cx="2431535" cy="2558598"/>
          </a:xfrm>
          <a:prstGeom prst="pie">
            <a:avLst>
              <a:gd name="adj1" fmla="val 0"/>
              <a:gd name="adj2" fmla="val 10824126"/>
            </a:avLst>
          </a:prstGeom>
          <a:solidFill>
            <a:srgbClr val="92D05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4845946" y="3753428"/>
            <a:ext cx="2544317" cy="27002"/>
          </a:xfrm>
          <a:prstGeom prst="straightConnector1">
            <a:avLst/>
          </a:prstGeom>
          <a:ln w="28575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5575069" y="3780430"/>
            <a:ext cx="11873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50metres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381018" y="1408521"/>
                <a:ext cx="48682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  <a:ea typeface="Cambria Math" panose="02040503050406030204" pitchFamily="18" charset="0"/>
                  </a:rPr>
                  <a:t>Area = (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25</m:t>
                        </m:r>
                      </m:e>
                      <m:sup>
                        <m:r>
                          <a:rPr lang="en-GB" sz="24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) ÷ 2 = 981.7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018" y="1408521"/>
                <a:ext cx="4868200" cy="461665"/>
              </a:xfrm>
              <a:prstGeom prst="rect">
                <a:avLst/>
              </a:prstGeom>
              <a:blipFill>
                <a:blip r:embed="rId2"/>
                <a:stretch>
                  <a:fillRect l="-2005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/>
          <p:cNvSpPr txBox="1"/>
          <p:nvPr/>
        </p:nvSpPr>
        <p:spPr>
          <a:xfrm>
            <a:off x="363806" y="1949452"/>
            <a:ext cx="44166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Bag needed = 981.7 ÷ 35 = 28.04</a:t>
            </a:r>
          </a:p>
        </p:txBody>
      </p:sp>
      <p:sp>
        <p:nvSpPr>
          <p:cNvPr id="2" name="Rectangle 1"/>
          <p:cNvSpPr/>
          <p:nvPr/>
        </p:nvSpPr>
        <p:spPr>
          <a:xfrm>
            <a:off x="363806" y="2490152"/>
            <a:ext cx="245131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Bags needed =</a:t>
            </a:r>
            <a:r>
              <a:rPr lang="en-GB" sz="2400" b="1" dirty="0">
                <a:solidFill>
                  <a:srgbClr val="FF0000"/>
                </a:solidFill>
              </a:rPr>
              <a:t> 29 </a:t>
            </a:r>
            <a:endParaRPr lang="en-GB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7964743" y="1197213"/>
                <a:ext cx="3470584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600" dirty="0">
                    <a:solidFill>
                      <a:srgbClr val="FF0000"/>
                    </a:solidFill>
                    <a:ea typeface="Cambria Math" panose="02040503050406030204" pitchFamily="18" charset="0"/>
                  </a:rPr>
                  <a:t>= </a:t>
                </a:r>
                <a14:m>
                  <m:oMath xmlns:m="http://schemas.openxmlformats.org/officeDocument/2006/math">
                    <m:r>
                      <a:rPr lang="en-GB" sz="36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(50</m:t>
                    </m:r>
                    <m:r>
                      <a:rPr lang="en-GB" sz="3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lang="en-GB" sz="3600" dirty="0">
                    <a:solidFill>
                      <a:srgbClr val="FF0000"/>
                    </a:solidFill>
                  </a:rPr>
                  <a:t> ÷ 2) + 50</a:t>
                </a:r>
              </a:p>
              <a:p>
                <a:r>
                  <a:rPr lang="en-GB" sz="3600" dirty="0">
                    <a:solidFill>
                      <a:srgbClr val="FF0000"/>
                    </a:solidFill>
                  </a:rPr>
                  <a:t>= </a:t>
                </a:r>
                <a:r>
                  <a:rPr lang="en-GB" sz="3600" b="1" dirty="0">
                    <a:solidFill>
                      <a:srgbClr val="FF0000"/>
                    </a:solidFill>
                  </a:rPr>
                  <a:t>128.5 m</a:t>
                </a:r>
                <a:r>
                  <a:rPr lang="en-GB" sz="3600" b="1" baseline="30000" dirty="0">
                    <a:solidFill>
                      <a:srgbClr val="FF0000"/>
                    </a:solidFill>
                  </a:rPr>
                  <a:t>2</a:t>
                </a: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64743" y="1197213"/>
                <a:ext cx="3470584" cy="1200329"/>
              </a:xfrm>
              <a:prstGeom prst="rect">
                <a:avLst/>
              </a:prstGeom>
              <a:blipFill>
                <a:blip r:embed="rId3"/>
                <a:stretch>
                  <a:fillRect l="-5448" t="-7614" b="-1827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Rectangle 17"/>
          <p:cNvSpPr/>
          <p:nvPr/>
        </p:nvSpPr>
        <p:spPr>
          <a:xfrm>
            <a:off x="7878451" y="4409424"/>
            <a:ext cx="3302955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dirty="0">
                <a:solidFill>
                  <a:srgbClr val="FF0000"/>
                </a:solidFill>
              </a:rPr>
              <a:t>1 worker = 12 days</a:t>
            </a:r>
          </a:p>
          <a:p>
            <a:endParaRPr lang="en-GB" sz="3200" dirty="0">
              <a:solidFill>
                <a:srgbClr val="FF0000"/>
              </a:solidFill>
            </a:endParaRPr>
          </a:p>
          <a:p>
            <a:r>
              <a:rPr lang="en-GB" sz="3200" dirty="0">
                <a:solidFill>
                  <a:srgbClr val="FF0000"/>
                </a:solidFill>
              </a:rPr>
              <a:t>2 workers = </a:t>
            </a:r>
            <a:r>
              <a:rPr lang="en-GB" sz="3200" b="1" dirty="0">
                <a:solidFill>
                  <a:srgbClr val="FF0000"/>
                </a:solidFill>
              </a:rPr>
              <a:t>6 days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539189" y="4705252"/>
                <a:ext cx="542365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  <a:ea typeface="Cambria Math" panose="02040503050406030204" pitchFamily="18" charset="0"/>
                  </a:rPr>
                  <a:t>Area = (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50</m:t>
                        </m:r>
                      </m:e>
                      <m:sup>
                        <m:r>
                          <a:rPr lang="en-GB" sz="24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) ÷ 2 = 1250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=392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7</m:t>
                    </m:r>
                    <m:sSup>
                      <m:sSupPr>
                        <m:ctrlPr>
                          <a:rPr lang="en-GB" sz="2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189" y="4705252"/>
                <a:ext cx="5423659" cy="461665"/>
              </a:xfrm>
              <a:prstGeom prst="rect">
                <a:avLst/>
              </a:prstGeom>
              <a:blipFill>
                <a:blip r:embed="rId4"/>
                <a:stretch>
                  <a:fillRect l="-1685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539189" y="5266233"/>
                <a:ext cx="48682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  <a:ea typeface="Cambria Math" panose="02040503050406030204" pitchFamily="18" charset="0"/>
                  </a:rPr>
                  <a:t>Area = (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25</m:t>
                        </m:r>
                      </m:e>
                      <m:sup>
                        <m:r>
                          <a:rPr lang="en-GB" sz="24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) ÷ 2 = 981.7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189" y="5266233"/>
                <a:ext cx="4868200" cy="461665"/>
              </a:xfrm>
              <a:prstGeom prst="rect">
                <a:avLst/>
              </a:prstGeom>
              <a:blipFill>
                <a:blip r:embed="rId5"/>
                <a:stretch>
                  <a:fillRect l="-1877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 2"/>
          <p:cNvSpPr/>
          <p:nvPr/>
        </p:nvSpPr>
        <p:spPr>
          <a:xfrm>
            <a:off x="2138188" y="5827214"/>
            <a:ext cx="2582758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2800" b="1" dirty="0">
                <a:solidFill>
                  <a:srgbClr val="FF0000"/>
                </a:solidFill>
              </a:rPr>
              <a:t>No because</a:t>
            </a:r>
          </a:p>
          <a:p>
            <a:pPr algn="ctr"/>
            <a:r>
              <a:rPr lang="en-GB" sz="2800" b="1" dirty="0">
                <a:solidFill>
                  <a:srgbClr val="FF0000"/>
                </a:solidFill>
              </a:rPr>
              <a:t>981.7 x 2 ≠ 3927</a:t>
            </a:r>
          </a:p>
        </p:txBody>
      </p:sp>
    </p:spTree>
    <p:extLst>
      <p:ext uri="{BB962C8B-B14F-4D97-AF65-F5344CB8AC3E}">
        <p14:creationId xmlns:p14="http://schemas.microsoft.com/office/powerpoint/2010/main" val="2474130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2" grpId="0"/>
      <p:bldP spid="17" grpId="0"/>
      <p:bldP spid="18" grpId="0"/>
      <p:bldP spid="19" grpId="0"/>
      <p:bldP spid="22" grpId="0"/>
      <p:bldP spid="3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</TotalTime>
  <Words>810</Words>
  <Application>Microsoft Office PowerPoint</Application>
  <PresentationFormat>Widescreen</PresentationFormat>
  <Paragraphs>84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9</cp:revision>
  <dcterms:created xsi:type="dcterms:W3CDTF">2019-11-07T09:22:58Z</dcterms:created>
  <dcterms:modified xsi:type="dcterms:W3CDTF">2022-11-07T17:47:17Z</dcterms:modified>
</cp:coreProperties>
</file>