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58" r:id="rId2"/>
    <p:sldId id="559" r:id="rId3"/>
    <p:sldId id="563" r:id="rId4"/>
    <p:sldId id="564" r:id="rId5"/>
    <p:sldId id="566" r:id="rId6"/>
    <p:sldId id="560" r:id="rId7"/>
    <p:sldId id="561" r:id="rId8"/>
    <p:sldId id="562" r:id="rId9"/>
    <p:sldId id="261" r:id="rId10"/>
    <p:sldId id="292" r:id="rId11"/>
    <p:sldId id="5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94" d="100"/>
          <a:sy n="94" d="100"/>
        </p:scale>
        <p:origin x="57" y="10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4-22T06:55:08.605" v="21" actId="313"/>
      <pc:docMkLst>
        <pc:docMk/>
      </pc:docMkLst>
      <pc:sldChg chg="modSp mod">
        <pc:chgData name="Stewart Gale" userId="3647ddd2-6040-41ae-a96d-232c23482af8" providerId="ADAL" clId="{163176A0-02FC-47D8-8D6B-77EA423298B5}" dt="2026-04-22T06:55:08.605" v="21" actId="313"/>
        <pc:sldMkLst>
          <pc:docMk/>
          <pc:sldMk cId="2707550103" sldId="560"/>
        </pc:sldMkLst>
        <pc:spChg chg="mod">
          <ac:chgData name="Stewart Gale" userId="3647ddd2-6040-41ae-a96d-232c23482af8" providerId="ADAL" clId="{163176A0-02FC-47D8-8D6B-77EA423298B5}" dt="2026-04-22T06:55:08.605" v="21" actId="313"/>
          <ac:spMkLst>
            <pc:docMk/>
            <pc:sldMk cId="2707550103" sldId="560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7408" y="105013"/>
            <a:ext cx="1036915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Projectiles</a:t>
            </a:r>
          </a:p>
          <a:p>
            <a:pPr algn="ctr"/>
            <a:r>
              <a:rPr lang="en-GB" sz="11500" dirty="0"/>
              <a:t>Introduction</a:t>
            </a:r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6 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887591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F29B3F6-C528-4C5F-A48C-389A3278724E}"/>
                  </a:ext>
                </a:extLst>
              </p:cNvPr>
              <p:cNvSpPr txBox="1"/>
              <p:nvPr/>
            </p:nvSpPr>
            <p:spPr>
              <a:xfrm>
                <a:off x="407368" y="261370"/>
                <a:ext cx="11377264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projected horizontally with a speed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GB" sz="2800" dirty="0"/>
                  <a:t>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from a point 122.5m above a horizontal plane. The particle hits the plane at a point which is at a horizontal distance of 90m away from the starting point. </a:t>
                </a:r>
              </a:p>
              <a:p>
                <a:r>
                  <a:rPr lang="en-GB" sz="2800" dirty="0"/>
                  <a:t>Find the initial speed of the particle.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F29B3F6-C528-4C5F-A48C-389A32787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1370"/>
                <a:ext cx="11377264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066384A-2E61-4EE3-A47A-AD492C6A0C2D}"/>
                  </a:ext>
                </a:extLst>
              </p:cNvPr>
              <p:cNvSpPr txBox="1"/>
              <p:nvPr/>
            </p:nvSpPr>
            <p:spPr>
              <a:xfrm>
                <a:off x="9218573" y="2302609"/>
                <a:ext cx="2761092" cy="899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066384A-2E61-4EE3-A47A-AD492C6A0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8573" y="2302609"/>
                <a:ext cx="2761092" cy="899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b="7690"/>
          <a:stretch/>
        </p:blipFill>
        <p:spPr>
          <a:xfrm>
            <a:off x="767408" y="2204865"/>
            <a:ext cx="3547755" cy="19442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480376" y="5893108"/>
                <a:ext cx="2304256" cy="5329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5893108"/>
                <a:ext cx="2304256" cy="5329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3392" y="4149080"/>
                <a:ext cx="179516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Vertical</a:t>
                </a:r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S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122.5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U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dirty="0"/>
                  <a:t> = 0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dirty="0"/>
                  <a:t> = 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A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9.8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T</a:t>
                </a:r>
                <a:r>
                  <a:rPr lang="en-GB" sz="2800" dirty="0"/>
                  <a:t> =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149080"/>
                <a:ext cx="1795162" cy="2677656"/>
              </a:xfrm>
              <a:prstGeom prst="rect">
                <a:avLst/>
              </a:prstGeom>
              <a:blipFill>
                <a:blip r:embed="rId6"/>
                <a:stretch>
                  <a:fillRect l="-6780" t="-2278" r="-4407" b="-5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763680" y="4149080"/>
            <a:ext cx="2252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Horizontal</a:t>
            </a:r>
          </a:p>
          <a:p>
            <a:r>
              <a:rPr lang="en-GB" sz="2800" dirty="0">
                <a:solidFill>
                  <a:srgbClr val="0000FF"/>
                </a:solidFill>
              </a:rPr>
              <a:t>Distance</a:t>
            </a:r>
            <a:r>
              <a:rPr lang="en-GB" sz="2800" dirty="0"/>
              <a:t> = </a:t>
            </a:r>
            <a:r>
              <a:rPr lang="en-GB" sz="3200" dirty="0">
                <a:cs typeface="Times New Roman" panose="02020603050405020304" pitchFamily="18" charset="0"/>
              </a:rPr>
              <a:t>90</a:t>
            </a:r>
            <a:endParaRPr lang="en-GB" sz="2800" dirty="0">
              <a:cs typeface="Times New Roman" panose="02020603050405020304" pitchFamily="18" charset="0"/>
            </a:endParaRPr>
          </a:p>
          <a:p>
            <a:r>
              <a:rPr lang="en-GB" sz="2800" dirty="0">
                <a:solidFill>
                  <a:srgbClr val="0000FF"/>
                </a:solidFill>
              </a:rPr>
              <a:t>Speed</a:t>
            </a:r>
            <a:r>
              <a:rPr lang="en-GB" sz="2800" dirty="0"/>
              <a:t> = U</a:t>
            </a:r>
          </a:p>
          <a:p>
            <a:r>
              <a:rPr lang="en-GB" sz="2800" dirty="0">
                <a:solidFill>
                  <a:srgbClr val="0000FF"/>
                </a:solidFill>
              </a:rPr>
              <a:t>Time</a:t>
            </a:r>
            <a:r>
              <a:rPr lang="en-GB" sz="2800" dirty="0"/>
              <a:t>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0B00F8-832A-3210-9B13-73DC2F200FB9}"/>
                  </a:ext>
                </a:extLst>
              </p:cNvPr>
              <p:cNvSpPr txBox="1"/>
              <p:nvPr/>
            </p:nvSpPr>
            <p:spPr>
              <a:xfrm>
                <a:off x="5359782" y="2521458"/>
                <a:ext cx="3033831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0B00F8-832A-3210-9B13-73DC2F200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782" y="2521458"/>
                <a:ext cx="303383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088AD9-A6EF-6E4F-EE8F-96E127BB5A31}"/>
                  </a:ext>
                </a:extLst>
              </p:cNvPr>
              <p:cNvSpPr txBox="1"/>
              <p:nvPr/>
            </p:nvSpPr>
            <p:spPr>
              <a:xfrm>
                <a:off x="5359782" y="5226298"/>
                <a:ext cx="3504803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𝑯𝒐𝒓𝒊𝒛𝒐𝒏𝒕𝒂𝒍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088AD9-A6EF-6E4F-EE8F-96E127BB5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782" y="5226298"/>
                <a:ext cx="350480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87D0D0-9530-B578-C459-95AE2E4F07D9}"/>
                  </a:ext>
                </a:extLst>
              </p:cNvPr>
              <p:cNvSpPr txBox="1"/>
              <p:nvPr/>
            </p:nvSpPr>
            <p:spPr>
              <a:xfrm>
                <a:off x="8415993" y="3215505"/>
                <a:ext cx="2965706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−122.5=−4.9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87D0D0-9530-B578-C459-95AE2E4F0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993" y="3215505"/>
                <a:ext cx="2965706" cy="5232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86F870-147A-CBC1-1F58-01682DF7C4C9}"/>
                  </a:ext>
                </a:extLst>
              </p:cNvPr>
              <p:cNvSpPr txBox="1"/>
              <p:nvPr/>
            </p:nvSpPr>
            <p:spPr>
              <a:xfrm>
                <a:off x="9315369" y="3887470"/>
                <a:ext cx="19406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𝐬𝐞𝐜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86F870-147A-CBC1-1F58-01682DF7C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5369" y="3887470"/>
                <a:ext cx="194065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31B2A5-9DAF-B478-4590-9B51C0B337AE}"/>
                  </a:ext>
                </a:extLst>
              </p:cNvPr>
              <p:cNvSpPr txBox="1"/>
              <p:nvPr/>
            </p:nvSpPr>
            <p:spPr>
              <a:xfrm>
                <a:off x="9335640" y="5226298"/>
                <a:ext cx="19406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90=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𝑈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×5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31B2A5-9DAF-B478-4590-9B51C0B33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5640" y="5226298"/>
                <a:ext cx="194065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97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" grpId="0"/>
      <p:bldP spid="17" grpId="0"/>
      <p:bldP spid="18" grpId="0"/>
      <p:bldP spid="7" grpId="0" animBg="1"/>
      <p:bldP spid="8" grpId="0" animBg="1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8A8EC8-43FA-4977-B748-C6E76EF27296}"/>
                  </a:ext>
                </a:extLst>
              </p:cNvPr>
              <p:cNvSpPr txBox="1"/>
              <p:nvPr/>
            </p:nvSpPr>
            <p:spPr>
              <a:xfrm>
                <a:off x="511794" y="239154"/>
                <a:ext cx="11344846" cy="20621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is projected horizontally with a speed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r>
                  <a:rPr lang="en-GB" sz="3200" dirty="0"/>
                  <a:t> ms</a:t>
                </a:r>
                <a:r>
                  <a:rPr lang="en-GB" sz="3200" baseline="30000" dirty="0"/>
                  <a:t>-1</a:t>
                </a:r>
                <a:r>
                  <a:rPr lang="en-GB" sz="3200" dirty="0"/>
                  <a:t> from a point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3200" dirty="0"/>
                  <a:t> m above a horizontal plane. The particle hits the plane at a point which is at a horizontal distance of 100m away from the starting point. Determine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8A8EC8-43FA-4977-B748-C6E76EF27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94" y="239154"/>
                <a:ext cx="11344846" cy="2062103"/>
              </a:xfrm>
              <a:prstGeom prst="rect">
                <a:avLst/>
              </a:prstGeom>
              <a:blipFill>
                <a:blip r:embed="rId2"/>
                <a:stretch>
                  <a:fillRect b="-4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48CF1C-3F2D-46B2-B9A1-CE95AECA1341}"/>
                  </a:ext>
                </a:extLst>
              </p:cNvPr>
              <p:cNvSpPr txBox="1"/>
              <p:nvPr/>
            </p:nvSpPr>
            <p:spPr>
              <a:xfrm>
                <a:off x="8832304" y="4658837"/>
                <a:ext cx="2808312" cy="899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48CF1C-3F2D-46B2-B9A1-CE95AECA1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4658837"/>
                <a:ext cx="2808312" cy="8990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10909" b="7549"/>
          <a:stretch/>
        </p:blipFill>
        <p:spPr>
          <a:xfrm>
            <a:off x="1145803" y="2446459"/>
            <a:ext cx="2592288" cy="17001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090574" y="2768649"/>
                <a:ext cx="2743956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𝑠𝑒𝑐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0574" y="2768649"/>
                <a:ext cx="2743956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61576" y="4141793"/>
                <a:ext cx="1680371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/>
                  <a:t>Vertical</a:t>
                </a:r>
                <a:r>
                  <a:rPr lang="en-GB" sz="2800" b="1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S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2800" dirty="0"/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U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dirty="0"/>
                  <a:t> = 0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800" dirty="0"/>
                  <a:t> = </a:t>
                </a:r>
                <a:endParaRPr lang="en-GB" sz="2800" dirty="0">
                  <a:solidFill>
                    <a:srgbClr val="00B05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A</a:t>
                </a:r>
                <a:r>
                  <a:rPr lang="en-GB" sz="2800" dirty="0"/>
                  <a:t> =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800" dirty="0"/>
                  <a:t>9.8</a:t>
                </a: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T</a:t>
                </a:r>
                <a:r>
                  <a:rPr lang="en-GB" sz="2800" dirty="0"/>
                  <a:t> =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76" y="4141793"/>
                <a:ext cx="1680371" cy="2677656"/>
              </a:xfrm>
              <a:prstGeom prst="rect">
                <a:avLst/>
              </a:prstGeom>
              <a:blipFill>
                <a:blip r:embed="rId6"/>
                <a:stretch>
                  <a:fillRect l="-7609" t="-2045" b="-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862796" y="4141793"/>
            <a:ext cx="20810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Horizontal</a:t>
            </a:r>
          </a:p>
          <a:p>
            <a:r>
              <a:rPr lang="en-GB" sz="2800" dirty="0">
                <a:solidFill>
                  <a:srgbClr val="0000FF"/>
                </a:solidFill>
              </a:rPr>
              <a:t>Dis</a:t>
            </a:r>
            <a:r>
              <a:rPr lang="en-GB" sz="2800" dirty="0"/>
              <a:t> = </a:t>
            </a:r>
            <a:r>
              <a:rPr lang="en-GB" sz="2800" dirty="0">
                <a:cs typeface="Times New Roman" panose="02020603050405020304" pitchFamily="18" charset="0"/>
              </a:rPr>
              <a:t>100</a:t>
            </a:r>
          </a:p>
          <a:p>
            <a:r>
              <a:rPr lang="en-GB" sz="2800" dirty="0">
                <a:solidFill>
                  <a:srgbClr val="0000FF"/>
                </a:solidFill>
              </a:rPr>
              <a:t>Speed</a:t>
            </a:r>
            <a:r>
              <a:rPr lang="en-GB" sz="2800" dirty="0"/>
              <a:t> = 20</a:t>
            </a:r>
          </a:p>
          <a:p>
            <a:r>
              <a:rPr lang="en-GB" sz="2800" dirty="0">
                <a:solidFill>
                  <a:srgbClr val="0000FF"/>
                </a:solidFill>
              </a:rPr>
              <a:t>Time</a:t>
            </a:r>
            <a:r>
              <a:rPr lang="en-GB" sz="2800" dirty="0"/>
              <a:t>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8B2F4C-F38E-8448-B50E-53F070E06D48}"/>
                  </a:ext>
                </a:extLst>
              </p:cNvPr>
              <p:cNvSpPr txBox="1"/>
              <p:nvPr/>
            </p:nvSpPr>
            <p:spPr>
              <a:xfrm>
                <a:off x="5159896" y="4883244"/>
                <a:ext cx="3033831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8B2F4C-F38E-8448-B50E-53F070E06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883244"/>
                <a:ext cx="303383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EAC61E-3B85-88E1-A056-DCB4B1992206}"/>
                  </a:ext>
                </a:extLst>
              </p:cNvPr>
              <p:cNvSpPr txBox="1"/>
              <p:nvPr/>
            </p:nvSpPr>
            <p:spPr>
              <a:xfrm>
                <a:off x="5159896" y="2738135"/>
                <a:ext cx="3504803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𝑯𝒐𝒓𝒊𝒛𝒐𝒏𝒕𝒂𝒍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EAC61E-3B85-88E1-A056-DCB4B1992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738135"/>
                <a:ext cx="350480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E7D3C16-6AE8-E13F-80AC-B49BAEFDD5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68725" y="3467084"/>
            <a:ext cx="1050004" cy="9121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D90291-4F75-F300-E96D-110070027488}"/>
                  </a:ext>
                </a:extLst>
              </p:cNvPr>
              <p:cNvSpPr txBox="1"/>
              <p:nvPr/>
            </p:nvSpPr>
            <p:spPr>
              <a:xfrm>
                <a:off x="8897370" y="5586406"/>
                <a:ext cx="2304256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=4.9×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D90291-4F75-F300-E96D-110070027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7370" y="5586406"/>
                <a:ext cx="2304256" cy="5232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BC5E76-A448-72C1-6A13-C548589311D2}"/>
                  </a:ext>
                </a:extLst>
              </p:cNvPr>
              <p:cNvSpPr txBox="1"/>
              <p:nvPr/>
            </p:nvSpPr>
            <p:spPr>
              <a:xfrm>
                <a:off x="8832304" y="6234478"/>
                <a:ext cx="242537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122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0" lang="en-GB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BC5E76-A448-72C1-6A13-C54858931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6234478"/>
                <a:ext cx="2425377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6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6" grpId="0" animBg="1"/>
      <p:bldP spid="7" grpId="0" animBg="1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0D00A4-2C6F-4F87-B6E1-A988E16FD21B}"/>
              </a:ext>
            </a:extLst>
          </p:cNvPr>
          <p:cNvSpPr txBox="1"/>
          <p:nvPr/>
        </p:nvSpPr>
        <p:spPr>
          <a:xfrm>
            <a:off x="299356" y="332656"/>
            <a:ext cx="11593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strange about the path?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2132856"/>
            <a:ext cx="7769568" cy="38884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87688" y="2420888"/>
            <a:ext cx="6336704" cy="331236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951984" y="1656676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Path if not effected by gravity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1A34CF-8CDC-7BD1-DAFF-1308F3D38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72" y="2132856"/>
            <a:ext cx="776956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0D00A4-2C6F-4F87-B6E1-A988E16FD21B}"/>
              </a:ext>
            </a:extLst>
          </p:cNvPr>
          <p:cNvSpPr txBox="1"/>
          <p:nvPr/>
        </p:nvSpPr>
        <p:spPr>
          <a:xfrm>
            <a:off x="335360" y="293747"/>
            <a:ext cx="1144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the horizontal speed change?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848" y="1556791"/>
            <a:ext cx="7769568" cy="388843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623392" y="5589240"/>
            <a:ext cx="10945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Horizontal speed will remain constant.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22976" y="1487259"/>
            <a:ext cx="6048672" cy="288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655024" y="1484784"/>
            <a:ext cx="6048672" cy="288433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500800" y="1511440"/>
            <a:ext cx="5130889" cy="288433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591128" y="1988839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150968" y="1763466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175304" y="2492895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615464" y="3356991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9192344" y="5157191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DBEE18-BF0D-3091-3568-D67F3D72D481}"/>
                  </a:ext>
                </a:extLst>
              </p:cNvPr>
              <p:cNvSpPr txBox="1"/>
              <p:nvPr/>
            </p:nvSpPr>
            <p:spPr>
              <a:xfrm>
                <a:off x="3721600" y="1333139"/>
                <a:ext cx="101540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DDBEE18-BF0D-3091-3568-D67F3D72D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600" y="1333139"/>
                <a:ext cx="101540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D13832-C6BD-E1C0-B778-ECFAB52F25A7}"/>
                  </a:ext>
                </a:extLst>
              </p:cNvPr>
              <p:cNvSpPr txBox="1"/>
              <p:nvPr/>
            </p:nvSpPr>
            <p:spPr>
              <a:xfrm>
                <a:off x="5159896" y="1538035"/>
                <a:ext cx="101540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D13832-C6BD-E1C0-B778-ECFAB52F2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1538035"/>
                <a:ext cx="1015408" cy="375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B46D04-3595-AFFA-1DDD-FF485AAA3EF6}"/>
                  </a:ext>
                </a:extLst>
              </p:cNvPr>
              <p:cNvSpPr txBox="1"/>
              <p:nvPr/>
            </p:nvSpPr>
            <p:spPr>
              <a:xfrm>
                <a:off x="6823376" y="2049581"/>
                <a:ext cx="101540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6B46D04-3595-AFFA-1DDD-FF485AAA3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3376" y="2049581"/>
                <a:ext cx="1015408" cy="375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0FAFEC-5B0C-24E3-DCA8-E9C6F5AE6B86}"/>
                  </a:ext>
                </a:extLst>
              </p:cNvPr>
              <p:cNvSpPr txBox="1"/>
              <p:nvPr/>
            </p:nvSpPr>
            <p:spPr>
              <a:xfrm>
                <a:off x="8328248" y="2918198"/>
                <a:ext cx="101540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0FAFEC-5B0C-24E3-DCA8-E9C6F5AE6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2918198"/>
                <a:ext cx="1015408" cy="3755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11A58D-F110-CA21-C3FC-D798D7E22001}"/>
                  </a:ext>
                </a:extLst>
              </p:cNvPr>
              <p:cNvSpPr txBox="1"/>
              <p:nvPr/>
            </p:nvSpPr>
            <p:spPr>
              <a:xfrm>
                <a:off x="9846910" y="4709631"/>
                <a:ext cx="101540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𝒎𝒔</m:t>
                          </m:r>
                        </m:e>
                        <m:sup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511A58D-F110-CA21-C3FC-D798D7E22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910" y="4709631"/>
                <a:ext cx="1015408" cy="3755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2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7" grpId="0"/>
      <p:bldP spid="11" grpId="0"/>
      <p:bldP spid="12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FCD89B-9483-B99F-3F9D-96997AB4CFAC}"/>
              </a:ext>
            </a:extLst>
          </p:cNvPr>
          <p:cNvSpPr txBox="1"/>
          <p:nvPr/>
        </p:nvSpPr>
        <p:spPr>
          <a:xfrm>
            <a:off x="515380" y="2320321"/>
            <a:ext cx="111252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Split every question into </a:t>
            </a:r>
          </a:p>
          <a:p>
            <a:pPr algn="ctr"/>
            <a:r>
              <a:rPr lang="en-GB" sz="6600" b="1" dirty="0"/>
              <a:t>vertical motion calculations</a:t>
            </a:r>
          </a:p>
          <a:p>
            <a:pPr algn="ctr"/>
            <a:r>
              <a:rPr lang="en-GB" sz="6600" dirty="0"/>
              <a:t>and </a:t>
            </a:r>
          </a:p>
          <a:p>
            <a:pPr algn="ctr"/>
            <a:r>
              <a:rPr lang="en-GB" sz="6600" b="1" dirty="0"/>
              <a:t>horizontal motion calculations</a:t>
            </a:r>
            <a:r>
              <a:rPr lang="en-GB" sz="66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530D2-3C72-33E8-C1FC-E1D3C19E51AF}"/>
              </a:ext>
            </a:extLst>
          </p:cNvPr>
          <p:cNvSpPr txBox="1"/>
          <p:nvPr/>
        </p:nvSpPr>
        <p:spPr>
          <a:xfrm>
            <a:off x="2975424" y="404664"/>
            <a:ext cx="6097136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Projectiles</a:t>
            </a:r>
          </a:p>
        </p:txBody>
      </p:sp>
    </p:spTree>
    <p:extLst>
      <p:ext uri="{BB962C8B-B14F-4D97-AF65-F5344CB8AC3E}">
        <p14:creationId xmlns:p14="http://schemas.microsoft.com/office/powerpoint/2010/main" val="1645257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1404" y="692696"/>
            <a:ext cx="10513168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Vertical Motion Calculations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5379" y="4437112"/>
            <a:ext cx="11161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Acceleration is always</a:t>
            </a:r>
            <a:r>
              <a:rPr lang="en-GB" sz="6600" b="1" dirty="0"/>
              <a:t> –9.8 </a:t>
            </a:r>
            <a:r>
              <a:rPr lang="en-GB" sz="6600" dirty="0"/>
              <a:t>ms</a:t>
            </a:r>
            <a:r>
              <a:rPr lang="en-GB" sz="6600" baseline="30000" dirty="0"/>
              <a:t>-2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91544" y="2564904"/>
            <a:ext cx="7992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Use </a:t>
            </a:r>
            <a:r>
              <a:rPr lang="en-GB" sz="6600" b="1" dirty="0"/>
              <a:t>SUVAT</a:t>
            </a:r>
            <a:r>
              <a:rPr lang="en-GB" sz="6600" dirty="0"/>
              <a:t> equations </a:t>
            </a:r>
          </a:p>
        </p:txBody>
      </p:sp>
    </p:spTree>
    <p:extLst>
      <p:ext uri="{BB962C8B-B14F-4D97-AF65-F5344CB8AC3E}">
        <p14:creationId xmlns:p14="http://schemas.microsoft.com/office/powerpoint/2010/main" val="244247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3372" y="494509"/>
            <a:ext cx="11341260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Horizontal Motion Calculations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3372" y="3458331"/>
            <a:ext cx="11161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Acceleration is always</a:t>
            </a:r>
            <a:r>
              <a:rPr lang="en-GB" sz="6600" b="1" dirty="0"/>
              <a:t> 0 </a:t>
            </a:r>
            <a:r>
              <a:rPr lang="en-GB" sz="6600" dirty="0"/>
              <a:t>ms</a:t>
            </a:r>
            <a:r>
              <a:rPr lang="en-GB" sz="6600" baseline="30000" dirty="0"/>
              <a:t>-2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59496" y="4891542"/>
                <a:ext cx="8388932" cy="1569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Use </a:t>
                </a:r>
                <a14:m>
                  <m:oMath xmlns:m="http://schemas.openxmlformats.org/officeDocument/2006/math">
                    <m:r>
                      <a:rPr lang="en-GB" sz="6600" b="1" i="1">
                        <a:latin typeface="Cambria Math" panose="02040503050406030204" pitchFamily="18" charset="0"/>
                      </a:rPr>
                      <m:t>𝒔𝒑𝒆𝒆𝒅</m:t>
                    </m:r>
                    <m:r>
                      <a:rPr lang="en-GB" sz="66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𝒅𝒊𝒔𝒕𝒂𝒏𝒄𝒆</m:t>
                        </m:r>
                      </m:num>
                      <m:den>
                        <m:r>
                          <a:rPr lang="en-GB" sz="6600" b="1" i="1">
                            <a:latin typeface="Cambria Math" panose="02040503050406030204" pitchFamily="18" charset="0"/>
                          </a:rPr>
                          <m:t>𝒕𝒊𝒎𝒆</m:t>
                        </m:r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891542"/>
                <a:ext cx="8388932" cy="1569982"/>
              </a:xfrm>
              <a:prstGeom prst="rect">
                <a:avLst/>
              </a:prstGeom>
              <a:blipFill>
                <a:blip r:embed="rId2"/>
                <a:stretch>
                  <a:fillRect l="-1235" b="-158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67C5F3C-1BFF-E786-978A-949CD51E40BF}"/>
              </a:ext>
            </a:extLst>
          </p:cNvPr>
          <p:cNvSpPr txBox="1"/>
          <p:nvPr/>
        </p:nvSpPr>
        <p:spPr>
          <a:xfrm>
            <a:off x="3143672" y="1990948"/>
            <a:ext cx="5760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Constant Speed</a:t>
            </a:r>
          </a:p>
        </p:txBody>
      </p:sp>
    </p:spTree>
    <p:extLst>
      <p:ext uri="{BB962C8B-B14F-4D97-AF65-F5344CB8AC3E}">
        <p14:creationId xmlns:p14="http://schemas.microsoft.com/office/powerpoint/2010/main" val="2707550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0D00A4-2C6F-4F87-B6E1-A988E16FD21B}"/>
              </a:ext>
            </a:extLst>
          </p:cNvPr>
          <p:cNvSpPr txBox="1"/>
          <p:nvPr/>
        </p:nvSpPr>
        <p:spPr>
          <a:xfrm>
            <a:off x="335361" y="268804"/>
            <a:ext cx="11521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only value that can be transferred </a:t>
            </a:r>
          </a:p>
          <a:p>
            <a:pPr algn="ctr"/>
            <a:r>
              <a:rPr lang="en-GB" sz="4800" dirty="0"/>
              <a:t>between vertical and horizontal calculations </a:t>
            </a:r>
          </a:p>
          <a:p>
            <a:pPr algn="ctr"/>
            <a:r>
              <a:rPr lang="en-GB" sz="4800" dirty="0"/>
              <a:t>is </a:t>
            </a:r>
            <a:r>
              <a:rPr lang="en-GB" sz="4800" b="1" dirty="0"/>
              <a:t>time</a:t>
            </a:r>
            <a:r>
              <a:rPr lang="en-GB" sz="48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0817" y="2855480"/>
            <a:ext cx="293092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Vertical Motion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91344" y="3710675"/>
                <a:ext cx="511256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>
                    <a:solidFill>
                      <a:srgbClr val="FF0000"/>
                    </a:solidFill>
                  </a:rPr>
                  <a:t>S</a:t>
                </a:r>
                <a:r>
                  <a:rPr lang="en-GB" sz="3200" dirty="0"/>
                  <a:t> = vertical displacement</a:t>
                </a:r>
              </a:p>
              <a:p>
                <a:r>
                  <a:rPr lang="en-GB" sz="3200" dirty="0">
                    <a:solidFill>
                      <a:srgbClr val="FF0000"/>
                    </a:solidFill>
                  </a:rPr>
                  <a:t>U</a:t>
                </a:r>
                <a:r>
                  <a:rPr lang="en-GB" sz="32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3200" dirty="0"/>
                  <a:t> = vertical component of </a:t>
                </a:r>
                <a:r>
                  <a:rPr lang="en-GB" sz="3200" dirty="0">
                    <a:solidFill>
                      <a:srgbClr val="00B050"/>
                    </a:solidFill>
                  </a:rPr>
                  <a:t>U</a:t>
                </a:r>
              </a:p>
              <a:p>
                <a:r>
                  <a:rPr lang="en-GB" sz="3200" dirty="0">
                    <a:solidFill>
                      <a:srgbClr val="FF0000"/>
                    </a:solidFill>
                  </a:rPr>
                  <a:t>V</a:t>
                </a:r>
                <a:r>
                  <a:rPr lang="en-GB" sz="32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3200" dirty="0"/>
                  <a:t> = vertical component of </a:t>
                </a:r>
                <a:r>
                  <a:rPr lang="en-GB" sz="3200" dirty="0">
                    <a:solidFill>
                      <a:srgbClr val="00B050"/>
                    </a:solidFill>
                  </a:rPr>
                  <a:t>V</a:t>
                </a:r>
              </a:p>
              <a:p>
                <a:r>
                  <a:rPr lang="en-GB" sz="3200" dirty="0">
                    <a:solidFill>
                      <a:srgbClr val="FF0000"/>
                    </a:solidFill>
                  </a:rPr>
                  <a:t>A</a:t>
                </a:r>
                <a:r>
                  <a:rPr lang="en-GB" sz="3200" dirty="0"/>
                  <a:t> =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−9.8</m:t>
                    </m:r>
                  </m:oMath>
                </a14:m>
                <a:endParaRPr lang="en-GB" sz="3200" dirty="0"/>
              </a:p>
              <a:p>
                <a:r>
                  <a:rPr lang="en-GB" sz="3200" dirty="0">
                    <a:solidFill>
                      <a:srgbClr val="FF0000"/>
                    </a:solidFill>
                  </a:rPr>
                  <a:t>T</a:t>
                </a:r>
                <a:r>
                  <a:rPr lang="en-GB" sz="3200" dirty="0"/>
                  <a:t> = </a:t>
                </a:r>
                <a:r>
                  <a:rPr lang="en-GB" sz="3200" b="1" dirty="0">
                    <a:solidFill>
                      <a:srgbClr val="00B050"/>
                    </a:solidFill>
                  </a:rPr>
                  <a:t>time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3710675"/>
                <a:ext cx="5112568" cy="2554545"/>
              </a:xfrm>
              <a:prstGeom prst="rect">
                <a:avLst/>
              </a:prstGeom>
              <a:blipFill>
                <a:blip r:embed="rId2"/>
                <a:stretch>
                  <a:fillRect l="-2980" t="-3103" b="-6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248128" y="2895962"/>
            <a:ext cx="345638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Horizontal  Motion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451842" y="2855480"/>
            <a:ext cx="0" cy="3682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31997" y="3669650"/>
            <a:ext cx="6048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Distance</a:t>
            </a:r>
            <a:r>
              <a:rPr lang="en-GB" sz="3200" dirty="0"/>
              <a:t> = horizontal displacement</a:t>
            </a:r>
          </a:p>
          <a:p>
            <a:r>
              <a:rPr lang="en-GB" sz="3200" dirty="0">
                <a:solidFill>
                  <a:srgbClr val="0000FF"/>
                </a:solidFill>
              </a:rPr>
              <a:t>Speed</a:t>
            </a:r>
            <a:r>
              <a:rPr lang="en-GB" sz="3200" dirty="0"/>
              <a:t> = horizontal component</a:t>
            </a:r>
          </a:p>
          <a:p>
            <a:r>
              <a:rPr lang="en-GB" sz="3200" dirty="0">
                <a:solidFill>
                  <a:srgbClr val="0000FF"/>
                </a:solidFill>
              </a:rPr>
              <a:t>Time</a:t>
            </a:r>
            <a:r>
              <a:rPr lang="en-GB" sz="3200" dirty="0"/>
              <a:t> = </a:t>
            </a:r>
            <a:r>
              <a:rPr lang="en-GB" sz="3200" b="1" dirty="0">
                <a:solidFill>
                  <a:srgbClr val="00B050"/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44058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140131AA-71A2-4798-8665-B3710577AB20}"/>
              </a:ext>
            </a:extLst>
          </p:cNvPr>
          <p:cNvSpPr txBox="1"/>
          <p:nvPr/>
        </p:nvSpPr>
        <p:spPr>
          <a:xfrm>
            <a:off x="578843" y="274485"/>
            <a:ext cx="11034314" cy="218521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400" dirty="0"/>
              <a:t>A particle is project horizontally at 25 ms</a:t>
            </a:r>
            <a:r>
              <a:rPr lang="en-GB" sz="3400" baseline="30000" dirty="0"/>
              <a:t>-1</a:t>
            </a:r>
            <a:r>
              <a:rPr lang="en-GB" sz="3400" dirty="0"/>
              <a:t> from a point 78.4 metres above a horizontal surface. Find:</a:t>
            </a:r>
          </a:p>
          <a:p>
            <a:r>
              <a:rPr lang="en-GB" sz="3400" dirty="0"/>
              <a:t>a) the time taken by the particle to reach the surface</a:t>
            </a:r>
          </a:p>
          <a:p>
            <a:r>
              <a:rPr lang="en-GB" sz="3400" dirty="0"/>
              <a:t>b) the horizontal distance travelled in that time.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79A221-54E2-4E94-8054-F443EC07FE55}"/>
                  </a:ext>
                </a:extLst>
              </p:cNvPr>
              <p:cNvSpPr txBox="1"/>
              <p:nvPr/>
            </p:nvSpPr>
            <p:spPr>
              <a:xfrm>
                <a:off x="6384032" y="2785749"/>
                <a:ext cx="4439909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79A221-54E2-4E94-8054-F443EC07F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785749"/>
                <a:ext cx="4439909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41110" y="4498059"/>
                <a:ext cx="1512168" cy="2359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78.4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0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110" y="4498059"/>
                <a:ext cx="1512168" cy="2359941"/>
              </a:xfrm>
              <a:prstGeom prst="rect">
                <a:avLst/>
              </a:prstGeom>
              <a:blipFill>
                <a:blip r:embed="rId3"/>
                <a:stretch>
                  <a:fillRect l="-6048" t="-2067" r="-1613" b="-28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3319790" y="4498059"/>
            <a:ext cx="1768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Horizontal</a:t>
            </a:r>
          </a:p>
          <a:p>
            <a:r>
              <a:rPr lang="en-GB" sz="2400" dirty="0">
                <a:solidFill>
                  <a:srgbClr val="0000FF"/>
                </a:solidFill>
              </a:rPr>
              <a:t>Distance</a:t>
            </a:r>
            <a:r>
              <a:rPr lang="en-GB" sz="2400" dirty="0"/>
              <a:t> =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0000FF"/>
                </a:solidFill>
              </a:rPr>
              <a:t>Speed</a:t>
            </a:r>
            <a:r>
              <a:rPr lang="en-GB" sz="2400" dirty="0"/>
              <a:t> = 25</a:t>
            </a:r>
          </a:p>
          <a:p>
            <a:r>
              <a:rPr lang="en-GB" sz="2400" dirty="0">
                <a:solidFill>
                  <a:srgbClr val="0000FF"/>
                </a:solidFill>
              </a:rPr>
              <a:t>Time</a:t>
            </a:r>
            <a:r>
              <a:rPr lang="en-GB" sz="2400" dirty="0"/>
              <a:t> =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4451" t="3241" b="10287"/>
          <a:stretch/>
        </p:blipFill>
        <p:spPr>
          <a:xfrm>
            <a:off x="1161182" y="2584309"/>
            <a:ext cx="3203025" cy="1794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5CE373-EF01-F39F-E710-FA1D8C9AEBE1}"/>
                  </a:ext>
                </a:extLst>
              </p:cNvPr>
              <p:cNvSpPr txBox="1"/>
              <p:nvPr/>
            </p:nvSpPr>
            <p:spPr>
              <a:xfrm>
                <a:off x="7240121" y="5889466"/>
                <a:ext cx="184421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5CE373-EF01-F39F-E710-FA1D8C9AE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121" y="5889466"/>
                <a:ext cx="184421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0250FF-1BCE-32A9-661A-66FB5D4737E3}"/>
                  </a:ext>
                </a:extLst>
              </p:cNvPr>
              <p:cNvSpPr txBox="1"/>
              <p:nvPr/>
            </p:nvSpPr>
            <p:spPr>
              <a:xfrm>
                <a:off x="6960096" y="3718308"/>
                <a:ext cx="4248472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𝑢𝑡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C0250FF-1BCE-32A9-661A-66FB5D473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3718308"/>
                <a:ext cx="4248472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91848F-8EBD-FF78-2126-935CCD8938E9}"/>
                  </a:ext>
                </a:extLst>
              </p:cNvPr>
              <p:cNvSpPr txBox="1"/>
              <p:nvPr/>
            </p:nvSpPr>
            <p:spPr>
              <a:xfrm>
                <a:off x="5863751" y="5056781"/>
                <a:ext cx="47213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−78.4=−4.9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E91848F-8EBD-FF78-2126-935CCD893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751" y="5056781"/>
                <a:ext cx="472133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8DE4D4E-7113-465A-BF59-34C5E00EFC0C}"/>
              </a:ext>
            </a:extLst>
          </p:cNvPr>
          <p:cNvSpPr txBox="1"/>
          <p:nvPr/>
        </p:nvSpPr>
        <p:spPr>
          <a:xfrm>
            <a:off x="532247" y="2703570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74617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/>
      <p:bldP spid="25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79A221-54E2-4E94-8054-F443EC07FE55}"/>
                  </a:ext>
                </a:extLst>
              </p:cNvPr>
              <p:cNvSpPr txBox="1"/>
              <p:nvPr/>
            </p:nvSpPr>
            <p:spPr>
              <a:xfrm>
                <a:off x="6068173" y="5551543"/>
                <a:ext cx="54006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=25×4=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𝟏𝟎𝟎𝐦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79A221-54E2-4E94-8054-F443EC07F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173" y="5551543"/>
                <a:ext cx="540060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487488" y="4483971"/>
                <a:ext cx="156026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Vertical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S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78.4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U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0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baseline="-25000" dirty="0">
                    <a:solidFill>
                      <a:srgbClr val="FF0000"/>
                    </a:solidFill>
                  </a:rPr>
                  <a:t>v</a:t>
                </a:r>
                <a:r>
                  <a:rPr lang="en-GB" sz="2400" dirty="0"/>
                  <a:t> = </a:t>
                </a:r>
                <a:endParaRPr lang="en-GB" sz="2400" dirty="0">
                  <a:solidFill>
                    <a:srgbClr val="00B050"/>
                  </a:solidFill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A</a:t>
                </a:r>
                <a:r>
                  <a:rPr lang="en-GB" sz="2400" dirty="0"/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9.8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T</a:t>
                </a:r>
                <a:r>
                  <a:rPr lang="en-GB" sz="2400" dirty="0"/>
                  <a:t> = 4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4483971"/>
                <a:ext cx="1560260" cy="2308324"/>
              </a:xfrm>
              <a:prstGeom prst="rect">
                <a:avLst/>
              </a:prstGeom>
              <a:blipFill>
                <a:blip r:embed="rId3"/>
                <a:stretch>
                  <a:fillRect l="-5859" t="-2116" b="-52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3575720" y="4570589"/>
            <a:ext cx="17680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Horizontal</a:t>
            </a:r>
          </a:p>
          <a:p>
            <a:r>
              <a:rPr lang="en-GB" sz="2400" dirty="0">
                <a:solidFill>
                  <a:srgbClr val="0000FF"/>
                </a:solidFill>
              </a:rPr>
              <a:t>Distance</a:t>
            </a:r>
            <a:r>
              <a:rPr lang="en-GB" sz="2400" dirty="0"/>
              <a:t> = </a:t>
            </a:r>
            <a:r>
              <a: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>
                <a:solidFill>
                  <a:srgbClr val="0000FF"/>
                </a:solidFill>
              </a:rPr>
              <a:t>Speed</a:t>
            </a:r>
            <a:r>
              <a:rPr lang="en-GB" sz="2400" dirty="0"/>
              <a:t> = 25 </a:t>
            </a:r>
            <a:r>
              <a:rPr lang="en-GB" sz="2400" dirty="0">
                <a:solidFill>
                  <a:srgbClr val="0000FF"/>
                </a:solidFill>
              </a:rPr>
              <a:t>Time</a:t>
            </a:r>
            <a:r>
              <a:rPr lang="en-GB" sz="2400" dirty="0"/>
              <a:t> = 4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/>
          <a:srcRect l="4451" b="6559"/>
          <a:stretch/>
        </p:blipFill>
        <p:spPr>
          <a:xfrm>
            <a:off x="1346516" y="2521968"/>
            <a:ext cx="3240932" cy="19624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232" y="4098301"/>
            <a:ext cx="1309890" cy="1137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209123-7E1B-19CB-D7B5-8EE6B7D3F35E}"/>
              </a:ext>
            </a:extLst>
          </p:cNvPr>
          <p:cNvSpPr txBox="1"/>
          <p:nvPr/>
        </p:nvSpPr>
        <p:spPr>
          <a:xfrm>
            <a:off x="578843" y="274485"/>
            <a:ext cx="11034314" cy="218521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400" dirty="0"/>
              <a:t>A particle is project horizontally at 25 ms</a:t>
            </a:r>
            <a:r>
              <a:rPr lang="en-GB" sz="3400" baseline="30000" dirty="0"/>
              <a:t>-1</a:t>
            </a:r>
            <a:r>
              <a:rPr lang="en-GB" sz="3400" dirty="0"/>
              <a:t> from a point 78.4 metres above a horizontal surface. Find:</a:t>
            </a:r>
          </a:p>
          <a:p>
            <a:r>
              <a:rPr lang="en-GB" sz="3400" dirty="0"/>
              <a:t>a) the time taken by the particle to reach the surface</a:t>
            </a:r>
          </a:p>
          <a:p>
            <a:r>
              <a:rPr lang="en-GB" sz="3400" dirty="0"/>
              <a:t>b) the horizontal distance travelled in that time.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D6EEC8-A5F4-0DCF-85E9-2CA1227F9C9A}"/>
              </a:ext>
            </a:extLst>
          </p:cNvPr>
          <p:cNvSpPr txBox="1"/>
          <p:nvPr/>
        </p:nvSpPr>
        <p:spPr>
          <a:xfrm>
            <a:off x="532247" y="2703570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D40B02-EC7D-0F27-118D-33840EC5C7C1}"/>
                  </a:ext>
                </a:extLst>
              </p:cNvPr>
              <p:cNvSpPr txBox="1"/>
              <p:nvPr/>
            </p:nvSpPr>
            <p:spPr>
              <a:xfrm>
                <a:off x="6153911" y="3075057"/>
                <a:ext cx="5054657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𝑯𝒐𝒓𝒊𝒛𝒐𝒏𝒕𝒂𝒍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𝑴𝒐𝒕𝒊𝒐𝒏</m:t>
                      </m:r>
                    </m:oMath>
                  </m:oMathPara>
                </a14:m>
                <a:endParaRPr lang="en-GB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D40B02-EC7D-0F27-118D-33840EC5C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911" y="3075057"/>
                <a:ext cx="5054657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17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0" grpId="0"/>
      <p:bldP spid="31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24419</TotalTime>
  <Words>508</Words>
  <Application>Microsoft Office PowerPoint</Application>
  <PresentationFormat>Widescreen</PresentationFormat>
  <Paragraphs>108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916</cp:revision>
  <dcterms:created xsi:type="dcterms:W3CDTF">2013-02-28T07:36:55Z</dcterms:created>
  <dcterms:modified xsi:type="dcterms:W3CDTF">2026-04-22T06:55:18Z</dcterms:modified>
</cp:coreProperties>
</file>