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>
        <p:scale>
          <a:sx n="37" d="100"/>
          <a:sy n="37" d="100"/>
        </p:scale>
        <p:origin x="1296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</a:t>
            </a:r>
            <a:r>
              <a:rPr lang="en-GB" sz="8000" b="1" smtClean="0">
                <a:solidFill>
                  <a:srgbClr val="0000FF"/>
                </a:solidFill>
              </a:rPr>
              <a:t>Challenge 2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GOLD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03d6a20b-29d2-4459-8a88-b41cc842de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3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138494" y="2886231"/>
            <a:ext cx="1224447" cy="108046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718052" y="4006146"/>
            <a:ext cx="34204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00FF"/>
                </a:solidFill>
                <a:latin typeface="robotolight"/>
              </a:rPr>
              <a:t>Height = </a:t>
            </a:r>
            <a:r>
              <a:rPr lang="pt-BR" sz="2400" b="1" dirty="0">
                <a:solidFill>
                  <a:srgbClr val="0000FF"/>
                </a:solidFill>
                <a:latin typeface="robotolight"/>
              </a:rPr>
              <a:t>1 </a:t>
            </a:r>
            <a:endParaRPr lang="pt-BR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pt-BR" sz="2400" b="1" dirty="0" smtClean="0">
                <a:solidFill>
                  <a:srgbClr val="0000FF"/>
                </a:solidFill>
                <a:latin typeface="robotolight"/>
              </a:rPr>
              <a:t>Opposite = 2 - r </a:t>
            </a:r>
          </a:p>
          <a:p>
            <a:r>
              <a:rPr lang="pt-BR" sz="2400" b="1" dirty="0" smtClean="0">
                <a:solidFill>
                  <a:srgbClr val="0000FF"/>
                </a:solidFill>
                <a:latin typeface="robotolight"/>
              </a:rPr>
              <a:t>Hypotenuse is 1 = r </a:t>
            </a:r>
          </a:p>
          <a:p>
            <a:r>
              <a:rPr lang="pt-BR" sz="2400" b="1" dirty="0" smtClean="0">
                <a:solidFill>
                  <a:srgbClr val="0000FF"/>
                </a:solidFill>
                <a:latin typeface="robotolight"/>
              </a:rPr>
              <a:t>4 = 6r </a:t>
            </a:r>
          </a:p>
          <a:p>
            <a:r>
              <a:rPr lang="pt-BR" sz="2400" b="1" dirty="0" smtClean="0">
                <a:solidFill>
                  <a:srgbClr val="0000FF"/>
                </a:solidFill>
                <a:latin typeface="robotolight"/>
              </a:rPr>
              <a:t>r = 2/3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694e9c58-6c24-4604-a276-9ba986894c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04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381537" y="2595946"/>
            <a:ext cx="1207894" cy="82983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101539" y="3742020"/>
            <a:ext cx="4514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00FF"/>
                </a:solidFill>
                <a:latin typeface="robotolight"/>
              </a:rPr>
              <a:t>10/25 x 9/24 = 0.15</a:t>
            </a:r>
            <a:endParaRPr lang="en-GB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f0f38d67-99f6-418d-a1b9-902eebbf3d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282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98797" y="2536400"/>
            <a:ext cx="1412097" cy="8136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292805" y="3429000"/>
            <a:ext cx="729465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There are: 40 with value one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30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with value two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20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with value three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10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with value four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200" b="1" dirty="0" smtClean="0">
                <a:solidFill>
                  <a:srgbClr val="0000FF"/>
                </a:solidFill>
                <a:latin typeface="robotolight"/>
              </a:rPr>
              <a:t>8 </a:t>
            </a:r>
            <a:r>
              <a:rPr lang="en-US" sz="2200" b="1" dirty="0">
                <a:solidFill>
                  <a:srgbClr val="0000FF"/>
                </a:solidFill>
                <a:latin typeface="robotolight"/>
              </a:rPr>
              <a:t>with value five formed from three by four triangles</a:t>
            </a:r>
            <a:endParaRPr lang="en-GB" sz="2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062cc84e-340e-43db-87dd-edce8cd04e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64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36763" y="2325566"/>
            <a:ext cx="1686764" cy="7653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873509" y="3622184"/>
                <a:ext cx="5525808" cy="157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EFN and EHM are both 1/4 </a:t>
                </a:r>
              </a:p>
              <a:p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of the area of the parallelogram. </a:t>
                </a:r>
              </a:p>
              <a:p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MNG </a:t>
                </a:r>
                <a:r>
                  <a:rPr lang="en-US" sz="2400" b="1" dirty="0">
                    <a:solidFill>
                      <a:srgbClr val="0000FF"/>
                    </a:solidFill>
                    <a:latin typeface="robotolight"/>
                  </a:rPr>
                  <a:t>is 1/8 of the total area. </a:t>
                </a:r>
                <a:endParaRPr lang="en-US" sz="24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ENM </a:t>
                </a:r>
                <a:r>
                  <a:rPr lang="en-US" sz="2400" b="1" dirty="0">
                    <a:solidFill>
                      <a:srgbClr val="0000FF"/>
                    </a:solidFill>
                    <a:latin typeface="robotolight"/>
                  </a:rPr>
                  <a:t>is 3/8 so the total area is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32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9" y="3622184"/>
                <a:ext cx="5525808" cy="1577996"/>
              </a:xfrm>
              <a:prstGeom prst="rect">
                <a:avLst/>
              </a:prstGeom>
              <a:blipFill>
                <a:blip r:embed="rId3"/>
                <a:stretch>
                  <a:fillRect l="-1654" t="-2703" b="-77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08c9eab1-e00a-4aa9-8209-3d86ba0cde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390" y="0"/>
            <a:ext cx="9205136" cy="690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43843" y="2458334"/>
            <a:ext cx="1289554" cy="761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077534" y="3219718"/>
                <a:ext cx="2933125" cy="1686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e>
                          <m:sup>
                            <m:r>
                              <a:rPr lang="en-GB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ad>
                      <m:radPr>
                        <m:degHide m:val="on"/>
                        <m:ctrlPr>
                          <a:rPr lang="en-US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rad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= 64</a:t>
                </a:r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, </a:t>
                </a:r>
                <a:endParaRPr lang="en-US" sz="32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rad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= 32</a:t>
                </a:r>
              </a:p>
              <a:p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add </a:t>
                </a:r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to get 96</a:t>
                </a:r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534" y="3219718"/>
                <a:ext cx="2933125" cy="1686744"/>
              </a:xfrm>
              <a:prstGeom prst="rect">
                <a:avLst/>
              </a:prstGeom>
              <a:blipFill>
                <a:blip r:embed="rId3"/>
                <a:stretch>
                  <a:fillRect l="-5405" t="-722" b="-10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98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2020-06-11T04:03:37Z</dcterms:created>
  <dcterms:modified xsi:type="dcterms:W3CDTF">2020-06-14T12:11:05Z</dcterms:modified>
</cp:coreProperties>
</file>