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3" r:id="rId2"/>
    <p:sldId id="271" r:id="rId3"/>
    <p:sldId id="259" r:id="rId4"/>
    <p:sldId id="256" r:id="rId5"/>
    <p:sldId id="273" r:id="rId6"/>
    <p:sldId id="261" r:id="rId7"/>
    <p:sldId id="274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AB"/>
    <a:srgbClr val="FFB9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64F1D8-CD56-43D6-B368-ED9D1A1DE0E0}" v="146" dt="2024-01-03T04:58:32.3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2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764F1D8-CD56-43D6-B368-ED9D1A1DE0E0}"/>
    <pc:docChg chg="undo custSel addSld delSld modSld sldOrd">
      <pc:chgData name="Stewart Gale" userId="3647ddd2-6040-41ae-a96d-232c23482af8" providerId="ADAL" clId="{B764F1D8-CD56-43D6-B368-ED9D1A1DE0E0}" dt="2024-01-03T04:58:32.338" v="477" actId="20577"/>
      <pc:docMkLst>
        <pc:docMk/>
      </pc:docMkLst>
      <pc:sldChg chg="modAnim">
        <pc:chgData name="Stewart Gale" userId="3647ddd2-6040-41ae-a96d-232c23482af8" providerId="ADAL" clId="{B764F1D8-CD56-43D6-B368-ED9D1A1DE0E0}" dt="2023-06-09T05:04:39.495" v="27"/>
        <pc:sldMkLst>
          <pc:docMk/>
          <pc:sldMk cId="3860557474" sldId="256"/>
        </pc:sldMkLst>
      </pc:sldChg>
      <pc:sldChg chg="del">
        <pc:chgData name="Stewart Gale" userId="3647ddd2-6040-41ae-a96d-232c23482af8" providerId="ADAL" clId="{B764F1D8-CD56-43D6-B368-ED9D1A1DE0E0}" dt="2023-06-09T05:05:14.977" v="28" actId="47"/>
        <pc:sldMkLst>
          <pc:docMk/>
          <pc:sldMk cId="499896540" sldId="258"/>
        </pc:sldMkLst>
      </pc:sldChg>
      <pc:sldChg chg="modSp mod">
        <pc:chgData name="Stewart Gale" userId="3647ddd2-6040-41ae-a96d-232c23482af8" providerId="ADAL" clId="{B764F1D8-CD56-43D6-B368-ED9D1A1DE0E0}" dt="2023-06-09T05:16:53.636" v="476" actId="1076"/>
        <pc:sldMkLst>
          <pc:docMk/>
          <pc:sldMk cId="1895796496" sldId="262"/>
        </pc:sldMkLst>
        <pc:spChg chg="mod">
          <ac:chgData name="Stewart Gale" userId="3647ddd2-6040-41ae-a96d-232c23482af8" providerId="ADAL" clId="{B764F1D8-CD56-43D6-B368-ED9D1A1DE0E0}" dt="2023-06-09T05:16:16.446" v="459" actId="14100"/>
          <ac:spMkLst>
            <pc:docMk/>
            <pc:sldMk cId="1895796496" sldId="262"/>
            <ac:spMk id="24" creationId="{00000000-0000-0000-0000-000000000000}"/>
          </ac:spMkLst>
        </pc:spChg>
        <pc:spChg chg="mod">
          <ac:chgData name="Stewart Gale" userId="3647ddd2-6040-41ae-a96d-232c23482af8" providerId="ADAL" clId="{B764F1D8-CD56-43D6-B368-ED9D1A1DE0E0}" dt="2023-06-09T05:16:53.636" v="476" actId="1076"/>
          <ac:spMkLst>
            <pc:docMk/>
            <pc:sldMk cId="1895796496" sldId="262"/>
            <ac:spMk id="25" creationId="{00000000-0000-0000-0000-000000000000}"/>
          </ac:spMkLst>
        </pc:spChg>
        <pc:spChg chg="mod">
          <ac:chgData name="Stewart Gale" userId="3647ddd2-6040-41ae-a96d-232c23482af8" providerId="ADAL" clId="{B764F1D8-CD56-43D6-B368-ED9D1A1DE0E0}" dt="2023-06-09T05:15:58.386" v="453" actId="14100"/>
          <ac:spMkLst>
            <pc:docMk/>
            <pc:sldMk cId="1895796496" sldId="262"/>
            <ac:spMk id="43" creationId="{00000000-0000-0000-0000-000000000000}"/>
          </ac:spMkLst>
        </pc:spChg>
        <pc:spChg chg="mod">
          <ac:chgData name="Stewart Gale" userId="3647ddd2-6040-41ae-a96d-232c23482af8" providerId="ADAL" clId="{B764F1D8-CD56-43D6-B368-ED9D1A1DE0E0}" dt="2023-06-09T05:16:37.696" v="470" actId="6549"/>
          <ac:spMkLst>
            <pc:docMk/>
            <pc:sldMk cId="1895796496" sldId="262"/>
            <ac:spMk id="46" creationId="{00000000-0000-0000-0000-000000000000}"/>
          </ac:spMkLst>
        </pc:spChg>
        <pc:spChg chg="mod">
          <ac:chgData name="Stewart Gale" userId="3647ddd2-6040-41ae-a96d-232c23482af8" providerId="ADAL" clId="{B764F1D8-CD56-43D6-B368-ED9D1A1DE0E0}" dt="2023-06-09T05:16:47.986" v="474" actId="14100"/>
          <ac:spMkLst>
            <pc:docMk/>
            <pc:sldMk cId="1895796496" sldId="262"/>
            <ac:spMk id="47" creationId="{00000000-0000-0000-0000-000000000000}"/>
          </ac:spMkLst>
        </pc:spChg>
        <pc:spChg chg="mod">
          <ac:chgData name="Stewart Gale" userId="3647ddd2-6040-41ae-a96d-232c23482af8" providerId="ADAL" clId="{B764F1D8-CD56-43D6-B368-ED9D1A1DE0E0}" dt="2023-06-09T05:16:42.866" v="471" actId="403"/>
          <ac:spMkLst>
            <pc:docMk/>
            <pc:sldMk cId="1895796496" sldId="262"/>
            <ac:spMk id="48" creationId="{00000000-0000-0000-0000-000000000000}"/>
          </ac:spMkLst>
        </pc:spChg>
        <pc:grpChg chg="mod">
          <ac:chgData name="Stewart Gale" userId="3647ddd2-6040-41ae-a96d-232c23482af8" providerId="ADAL" clId="{B764F1D8-CD56-43D6-B368-ED9D1A1DE0E0}" dt="2023-06-09T05:14:29.717" v="436" actId="1076"/>
          <ac:grpSpMkLst>
            <pc:docMk/>
            <pc:sldMk cId="1895796496" sldId="262"/>
            <ac:grpSpMk id="6" creationId="{00000000-0000-0000-0000-000000000000}"/>
          </ac:grpSpMkLst>
        </pc:grpChg>
      </pc:sldChg>
      <pc:sldChg chg="delSp modSp mod delAnim">
        <pc:chgData name="Stewart Gale" userId="3647ddd2-6040-41ae-a96d-232c23482af8" providerId="ADAL" clId="{B764F1D8-CD56-43D6-B368-ED9D1A1DE0E0}" dt="2022-01-30T05:55:50.105" v="9" actId="1076"/>
        <pc:sldMkLst>
          <pc:docMk/>
          <pc:sldMk cId="4198893511" sldId="263"/>
        </pc:sldMkLst>
        <pc:spChg chg="del mod">
          <ac:chgData name="Stewart Gale" userId="3647ddd2-6040-41ae-a96d-232c23482af8" providerId="ADAL" clId="{B764F1D8-CD56-43D6-B368-ED9D1A1DE0E0}" dt="2022-01-30T05:55:26.553" v="2" actId="478"/>
          <ac:spMkLst>
            <pc:docMk/>
            <pc:sldMk cId="4198893511" sldId="263"/>
            <ac:spMk id="3" creationId="{00000000-0000-0000-0000-000000000000}"/>
          </ac:spMkLst>
        </pc:spChg>
        <pc:spChg chg="mod">
          <ac:chgData name="Stewart Gale" userId="3647ddd2-6040-41ae-a96d-232c23482af8" providerId="ADAL" clId="{B764F1D8-CD56-43D6-B368-ED9D1A1DE0E0}" dt="2022-01-30T05:55:50.105" v="9" actId="1076"/>
          <ac:spMkLst>
            <pc:docMk/>
            <pc:sldMk cId="4198893511" sldId="263"/>
            <ac:spMk id="4" creationId="{00000000-0000-0000-0000-000000000000}"/>
          </ac:spMkLst>
        </pc:spChg>
        <pc:spChg chg="del mod">
          <ac:chgData name="Stewart Gale" userId="3647ddd2-6040-41ae-a96d-232c23482af8" providerId="ADAL" clId="{B764F1D8-CD56-43D6-B368-ED9D1A1DE0E0}" dt="2022-01-30T05:55:26.553" v="2" actId="478"/>
          <ac:spMkLst>
            <pc:docMk/>
            <pc:sldMk cId="4198893511" sldId="263"/>
            <ac:spMk id="5" creationId="{00000000-0000-0000-0000-000000000000}"/>
          </ac:spMkLst>
        </pc:spChg>
        <pc:spChg chg="del mod">
          <ac:chgData name="Stewart Gale" userId="3647ddd2-6040-41ae-a96d-232c23482af8" providerId="ADAL" clId="{B764F1D8-CD56-43D6-B368-ED9D1A1DE0E0}" dt="2022-01-30T05:55:26.553" v="2" actId="478"/>
          <ac:spMkLst>
            <pc:docMk/>
            <pc:sldMk cId="4198893511" sldId="263"/>
            <ac:spMk id="28" creationId="{00000000-0000-0000-0000-000000000000}"/>
          </ac:spMkLst>
        </pc:spChg>
        <pc:picChg chg="del">
          <ac:chgData name="Stewart Gale" userId="3647ddd2-6040-41ae-a96d-232c23482af8" providerId="ADAL" clId="{B764F1D8-CD56-43D6-B368-ED9D1A1DE0E0}" dt="2022-01-30T05:55:26.553" v="2" actId="478"/>
          <ac:picMkLst>
            <pc:docMk/>
            <pc:sldMk cId="4198893511" sldId="263"/>
            <ac:picMk id="8" creationId="{00000000-0000-0000-0000-000000000000}"/>
          </ac:picMkLst>
        </pc:picChg>
      </pc:sldChg>
      <pc:sldChg chg="delSp modSp add mod">
        <pc:chgData name="Stewart Gale" userId="3647ddd2-6040-41ae-a96d-232c23482af8" providerId="ADAL" clId="{B764F1D8-CD56-43D6-B368-ED9D1A1DE0E0}" dt="2022-01-30T05:56:41.163" v="26" actId="1076"/>
        <pc:sldMkLst>
          <pc:docMk/>
          <pc:sldMk cId="4278769625" sldId="271"/>
        </pc:sldMkLst>
        <pc:spChg chg="mod">
          <ac:chgData name="Stewart Gale" userId="3647ddd2-6040-41ae-a96d-232c23482af8" providerId="ADAL" clId="{B764F1D8-CD56-43D6-B368-ED9D1A1DE0E0}" dt="2022-01-30T05:55:58.275" v="11" actId="1076"/>
          <ac:spMkLst>
            <pc:docMk/>
            <pc:sldMk cId="4278769625" sldId="271"/>
            <ac:spMk id="3" creationId="{00000000-0000-0000-0000-000000000000}"/>
          </ac:spMkLst>
        </pc:spChg>
        <pc:spChg chg="del">
          <ac:chgData name="Stewart Gale" userId="3647ddd2-6040-41ae-a96d-232c23482af8" providerId="ADAL" clId="{B764F1D8-CD56-43D6-B368-ED9D1A1DE0E0}" dt="2022-01-30T05:55:54.161" v="10" actId="478"/>
          <ac:spMkLst>
            <pc:docMk/>
            <pc:sldMk cId="4278769625" sldId="271"/>
            <ac:spMk id="4" creationId="{00000000-0000-0000-0000-000000000000}"/>
          </ac:spMkLst>
        </pc:spChg>
        <pc:spChg chg="mod">
          <ac:chgData name="Stewart Gale" userId="3647ddd2-6040-41ae-a96d-232c23482af8" providerId="ADAL" clId="{B764F1D8-CD56-43D6-B368-ED9D1A1DE0E0}" dt="2022-01-30T05:56:12.581" v="17" actId="403"/>
          <ac:spMkLst>
            <pc:docMk/>
            <pc:sldMk cId="4278769625" sldId="271"/>
            <ac:spMk id="5" creationId="{00000000-0000-0000-0000-000000000000}"/>
          </ac:spMkLst>
        </pc:spChg>
        <pc:spChg chg="mod">
          <ac:chgData name="Stewart Gale" userId="3647ddd2-6040-41ae-a96d-232c23482af8" providerId="ADAL" clId="{B764F1D8-CD56-43D6-B368-ED9D1A1DE0E0}" dt="2022-01-30T05:56:34.817" v="25" actId="1076"/>
          <ac:spMkLst>
            <pc:docMk/>
            <pc:sldMk cId="4278769625" sldId="271"/>
            <ac:spMk id="28" creationId="{00000000-0000-0000-0000-000000000000}"/>
          </ac:spMkLst>
        </pc:spChg>
        <pc:picChg chg="mod">
          <ac:chgData name="Stewart Gale" userId="3647ddd2-6040-41ae-a96d-232c23482af8" providerId="ADAL" clId="{B764F1D8-CD56-43D6-B368-ED9D1A1DE0E0}" dt="2022-01-30T05:56:41.163" v="26" actId="1076"/>
          <ac:picMkLst>
            <pc:docMk/>
            <pc:sldMk cId="4278769625" sldId="271"/>
            <ac:picMk id="8" creationId="{00000000-0000-0000-0000-000000000000}"/>
          </ac:picMkLst>
        </pc:picChg>
      </pc:sldChg>
      <pc:sldChg chg="add del">
        <pc:chgData name="Stewart Gale" userId="3647ddd2-6040-41ae-a96d-232c23482af8" providerId="ADAL" clId="{B764F1D8-CD56-43D6-B368-ED9D1A1DE0E0}" dt="2023-06-09T05:12:09.778" v="348" actId="47"/>
        <pc:sldMkLst>
          <pc:docMk/>
          <pc:sldMk cId="3213675458" sldId="272"/>
        </pc:sldMkLst>
      </pc:sldChg>
      <pc:sldChg chg="addSp delSp modSp new mod ord modAnim">
        <pc:chgData name="Stewart Gale" userId="3647ddd2-6040-41ae-a96d-232c23482af8" providerId="ADAL" clId="{B764F1D8-CD56-43D6-B368-ED9D1A1DE0E0}" dt="2023-06-09T05:10:54.497" v="340"/>
        <pc:sldMkLst>
          <pc:docMk/>
          <pc:sldMk cId="4114243234" sldId="273"/>
        </pc:sldMkLst>
        <pc:spChg chg="del">
          <ac:chgData name="Stewart Gale" userId="3647ddd2-6040-41ae-a96d-232c23482af8" providerId="ADAL" clId="{B764F1D8-CD56-43D6-B368-ED9D1A1DE0E0}" dt="2023-06-09T05:06:19.345" v="33" actId="478"/>
          <ac:spMkLst>
            <pc:docMk/>
            <pc:sldMk cId="4114243234" sldId="273"/>
            <ac:spMk id="2" creationId="{E605776B-DBD7-3C25-EBF2-54ACC1D4DCE3}"/>
          </ac:spMkLst>
        </pc:spChg>
        <pc:spChg chg="del">
          <ac:chgData name="Stewart Gale" userId="3647ddd2-6040-41ae-a96d-232c23482af8" providerId="ADAL" clId="{B764F1D8-CD56-43D6-B368-ED9D1A1DE0E0}" dt="2023-06-09T05:06:19.345" v="33" actId="478"/>
          <ac:spMkLst>
            <pc:docMk/>
            <pc:sldMk cId="4114243234" sldId="273"/>
            <ac:spMk id="3" creationId="{29CD362E-8DAB-04EA-445C-97A3D8D104AD}"/>
          </ac:spMkLst>
        </pc:spChg>
        <pc:spChg chg="add mod">
          <ac:chgData name="Stewart Gale" userId="3647ddd2-6040-41ae-a96d-232c23482af8" providerId="ADAL" clId="{B764F1D8-CD56-43D6-B368-ED9D1A1DE0E0}" dt="2023-06-09T05:09:19.174" v="262" actId="1076"/>
          <ac:spMkLst>
            <pc:docMk/>
            <pc:sldMk cId="4114243234" sldId="273"/>
            <ac:spMk id="4" creationId="{B987C373-0E50-1A79-9A1A-7977E41102A5}"/>
          </ac:spMkLst>
        </pc:spChg>
        <pc:spChg chg="add mod">
          <ac:chgData name="Stewart Gale" userId="3647ddd2-6040-41ae-a96d-232c23482af8" providerId="ADAL" clId="{B764F1D8-CD56-43D6-B368-ED9D1A1DE0E0}" dt="2023-06-09T05:09:00.592" v="253" actId="14100"/>
          <ac:spMkLst>
            <pc:docMk/>
            <pc:sldMk cId="4114243234" sldId="273"/>
            <ac:spMk id="5" creationId="{39704FEA-3819-45FA-B456-0580E580786D}"/>
          </ac:spMkLst>
        </pc:spChg>
        <pc:spChg chg="add mod">
          <ac:chgData name="Stewart Gale" userId="3647ddd2-6040-41ae-a96d-232c23482af8" providerId="ADAL" clId="{B764F1D8-CD56-43D6-B368-ED9D1A1DE0E0}" dt="2023-06-09T05:09:13.707" v="260" actId="14100"/>
          <ac:spMkLst>
            <pc:docMk/>
            <pc:sldMk cId="4114243234" sldId="273"/>
            <ac:spMk id="6" creationId="{B3B40650-88A9-06D1-6C29-1A6BFACD097E}"/>
          </ac:spMkLst>
        </pc:spChg>
        <pc:spChg chg="add mod">
          <ac:chgData name="Stewart Gale" userId="3647ddd2-6040-41ae-a96d-232c23482af8" providerId="ADAL" clId="{B764F1D8-CD56-43D6-B368-ED9D1A1DE0E0}" dt="2023-06-09T05:10:43.238" v="337" actId="1076"/>
          <ac:spMkLst>
            <pc:docMk/>
            <pc:sldMk cId="4114243234" sldId="273"/>
            <ac:spMk id="7" creationId="{B46467A4-7296-CA95-93E6-80798F3B6E38}"/>
          </ac:spMkLst>
        </pc:spChg>
      </pc:sldChg>
      <pc:sldChg chg="modSp add del mod">
        <pc:chgData name="Stewart Gale" userId="3647ddd2-6040-41ae-a96d-232c23482af8" providerId="ADAL" clId="{B764F1D8-CD56-43D6-B368-ED9D1A1DE0E0}" dt="2023-06-09T05:12:07.458" v="347" actId="47"/>
        <pc:sldMkLst>
          <pc:docMk/>
          <pc:sldMk cId="64414389" sldId="274"/>
        </pc:sldMkLst>
        <pc:spChg chg="mod">
          <ac:chgData name="Stewart Gale" userId="3647ddd2-6040-41ae-a96d-232c23482af8" providerId="ADAL" clId="{B764F1D8-CD56-43D6-B368-ED9D1A1DE0E0}" dt="2023-06-09T05:11:10.038" v="346" actId="20577"/>
          <ac:spMkLst>
            <pc:docMk/>
            <pc:sldMk cId="64414389" sldId="274"/>
            <ac:spMk id="5" creationId="{39704FEA-3819-45FA-B456-0580E580786D}"/>
          </ac:spMkLst>
        </pc:spChg>
      </pc:sldChg>
      <pc:sldChg chg="modSp add mod">
        <pc:chgData name="Stewart Gale" userId="3647ddd2-6040-41ae-a96d-232c23482af8" providerId="ADAL" clId="{B764F1D8-CD56-43D6-B368-ED9D1A1DE0E0}" dt="2024-01-03T04:58:32.338" v="477" actId="20577"/>
        <pc:sldMkLst>
          <pc:docMk/>
          <pc:sldMk cId="3466513815" sldId="274"/>
        </pc:sldMkLst>
        <pc:spChg chg="mod">
          <ac:chgData name="Stewart Gale" userId="3647ddd2-6040-41ae-a96d-232c23482af8" providerId="ADAL" clId="{B764F1D8-CD56-43D6-B368-ED9D1A1DE0E0}" dt="2023-06-09T05:13:57.717" v="422" actId="1076"/>
          <ac:spMkLst>
            <pc:docMk/>
            <pc:sldMk cId="3466513815" sldId="274"/>
            <ac:spMk id="4" creationId="{B987C373-0E50-1A79-9A1A-7977E41102A5}"/>
          </ac:spMkLst>
        </pc:spChg>
        <pc:spChg chg="mod">
          <ac:chgData name="Stewart Gale" userId="3647ddd2-6040-41ae-a96d-232c23482af8" providerId="ADAL" clId="{B764F1D8-CD56-43D6-B368-ED9D1A1DE0E0}" dt="2023-06-09T05:12:29.417" v="363" actId="404"/>
          <ac:spMkLst>
            <pc:docMk/>
            <pc:sldMk cId="3466513815" sldId="274"/>
            <ac:spMk id="5" creationId="{39704FEA-3819-45FA-B456-0580E580786D}"/>
          </ac:spMkLst>
        </pc:spChg>
        <pc:spChg chg="mod">
          <ac:chgData name="Stewart Gale" userId="3647ddd2-6040-41ae-a96d-232c23482af8" providerId="ADAL" clId="{B764F1D8-CD56-43D6-B368-ED9D1A1DE0E0}" dt="2023-06-09T05:14:00.157" v="423" actId="1076"/>
          <ac:spMkLst>
            <pc:docMk/>
            <pc:sldMk cId="3466513815" sldId="274"/>
            <ac:spMk id="6" creationId="{B3B40650-88A9-06D1-6C29-1A6BFACD097E}"/>
          </ac:spMkLst>
        </pc:spChg>
        <pc:spChg chg="mod">
          <ac:chgData name="Stewart Gale" userId="3647ddd2-6040-41ae-a96d-232c23482af8" providerId="ADAL" clId="{B764F1D8-CD56-43D6-B368-ED9D1A1DE0E0}" dt="2024-01-03T04:58:32.338" v="477" actId="20577"/>
          <ac:spMkLst>
            <pc:docMk/>
            <pc:sldMk cId="3466513815" sldId="274"/>
            <ac:spMk id="7" creationId="{B46467A4-7296-CA95-93E6-80798F3B6E3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E98DAE-F864-4F4B-B708-C61BBA4D55E8}" type="datetimeFigureOut">
              <a:rPr lang="en-GB" smtClean="0"/>
              <a:t>03/01/2024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5792D-4789-4499-8CE7-31A6AE56FE5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1398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3526C0-3D12-42AD-B67E-FA54114F3C0F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3706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E503-6BBD-47AE-B0B3-E6CDA7A5610E}" type="datetimeFigureOut">
              <a:rPr lang="en-GB" smtClean="0"/>
              <a:t>03/01/2024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4698-171E-4E11-B41A-7883A9C9A0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6253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E503-6BBD-47AE-B0B3-E6CDA7A5610E}" type="datetimeFigureOut">
              <a:rPr lang="en-GB" smtClean="0"/>
              <a:t>03/01/2024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4698-171E-4E11-B41A-7883A9C9A0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210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E503-6BBD-47AE-B0B3-E6CDA7A5610E}" type="datetimeFigureOut">
              <a:rPr lang="en-GB" smtClean="0"/>
              <a:t>03/01/2024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4698-171E-4E11-B41A-7883A9C9A0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7003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E503-6BBD-47AE-B0B3-E6CDA7A5610E}" type="datetimeFigureOut">
              <a:rPr lang="en-GB" smtClean="0"/>
              <a:t>03/01/2024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4698-171E-4E11-B41A-7883A9C9A0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5102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E503-6BBD-47AE-B0B3-E6CDA7A5610E}" type="datetimeFigureOut">
              <a:rPr lang="en-GB" smtClean="0"/>
              <a:t>03/01/2024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4698-171E-4E11-B41A-7883A9C9A0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0321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E503-6BBD-47AE-B0B3-E6CDA7A5610E}" type="datetimeFigureOut">
              <a:rPr lang="en-GB" smtClean="0"/>
              <a:t>03/01/2024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4698-171E-4E11-B41A-7883A9C9A0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7181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E503-6BBD-47AE-B0B3-E6CDA7A5610E}" type="datetimeFigureOut">
              <a:rPr lang="en-GB" smtClean="0"/>
              <a:t>03/01/2024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4698-171E-4E11-B41A-7883A9C9A0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1742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E503-6BBD-47AE-B0B3-E6CDA7A5610E}" type="datetimeFigureOut">
              <a:rPr lang="en-GB" smtClean="0"/>
              <a:t>03/01/2024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4698-171E-4E11-B41A-7883A9C9A0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4262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E503-6BBD-47AE-B0B3-E6CDA7A5610E}" type="datetimeFigureOut">
              <a:rPr lang="en-GB" smtClean="0"/>
              <a:t>03/01/2024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4698-171E-4E11-B41A-7883A9C9A0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24438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E503-6BBD-47AE-B0B3-E6CDA7A5610E}" type="datetimeFigureOut">
              <a:rPr lang="en-GB" smtClean="0"/>
              <a:t>03/01/2024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4698-171E-4E11-B41A-7883A9C9A0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977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E503-6BBD-47AE-B0B3-E6CDA7A5610E}" type="datetimeFigureOut">
              <a:rPr lang="en-GB" smtClean="0"/>
              <a:t>03/01/2024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D24698-171E-4E11-B41A-7883A9C9A0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35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DEE503-6BBD-47AE-B0B3-E6CDA7A5610E}" type="datetimeFigureOut">
              <a:rPr lang="en-GB" smtClean="0"/>
              <a:t>03/01/2024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D24698-171E-4E11-B41A-7883A9C9A0A5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885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2851" y="1619099"/>
            <a:ext cx="107788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LO: Velocity/Speed </a:t>
            </a:r>
          </a:p>
          <a:p>
            <a:pPr algn="ctr"/>
            <a:r>
              <a:rPr lang="en-GB" sz="9600" b="1" u="sng" dirty="0"/>
              <a:t>Time Graphs</a:t>
            </a:r>
          </a:p>
        </p:txBody>
      </p:sp>
    </p:spTree>
    <p:extLst>
      <p:ext uri="{BB962C8B-B14F-4D97-AF65-F5344CB8AC3E}">
        <p14:creationId xmlns:p14="http://schemas.microsoft.com/office/powerpoint/2010/main" val="4198893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775520" y="4293096"/>
            <a:ext cx="4320480" cy="100811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01041" y="4365104"/>
            <a:ext cx="6976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1584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56 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0016" y="4293096"/>
            <a:ext cx="4320480" cy="1008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20841" y="4365104"/>
            <a:ext cx="5870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6080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28 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75520" y="5445224"/>
            <a:ext cx="4320480" cy="100811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87415" y="5517232"/>
            <a:ext cx="7248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51584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48 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40016" y="5445224"/>
            <a:ext cx="4320480" cy="100811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79964" y="5517232"/>
            <a:ext cx="668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16080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2 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47528" y="1484785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entury Gothic" panose="020B0502020202020204" pitchFamily="34" charset="0"/>
              </a:rPr>
              <a:t>Distance travelled?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6057682" y="-112012"/>
            <a:ext cx="4372589" cy="4183999"/>
            <a:chOff x="186969" y="-185028"/>
            <a:chExt cx="2497864" cy="2574922"/>
          </a:xfrm>
        </p:grpSpPr>
        <p:sp>
          <p:nvSpPr>
            <p:cNvPr id="26" name="Text Box 768"/>
            <p:cNvSpPr txBox="1"/>
            <p:nvPr/>
          </p:nvSpPr>
          <p:spPr>
            <a:xfrm>
              <a:off x="1974715" y="1896893"/>
              <a:ext cx="350196" cy="262847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36000" rIns="9144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2400">
                  <a:solidFill>
                    <a:srgbClr val="00000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8</a:t>
              </a:r>
              <a:endParaRPr lang="en-GB" sz="240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86969" y="-185028"/>
              <a:ext cx="2497864" cy="2574922"/>
              <a:chOff x="186969" y="-185028"/>
              <a:chExt cx="2497864" cy="2574922"/>
            </a:xfrm>
          </p:grpSpPr>
          <p:grpSp>
            <p:nvGrpSpPr>
              <p:cNvPr id="33" name="Group 32"/>
              <p:cNvGrpSpPr/>
              <p:nvPr/>
            </p:nvGrpSpPr>
            <p:grpSpPr>
              <a:xfrm>
                <a:off x="186969" y="-185028"/>
                <a:ext cx="2497864" cy="2574922"/>
                <a:chOff x="186969" y="-185028"/>
                <a:chExt cx="2497864" cy="2574922"/>
              </a:xfrm>
            </p:grpSpPr>
            <p:grpSp>
              <p:nvGrpSpPr>
                <p:cNvPr id="39" name="Group 38"/>
                <p:cNvGrpSpPr/>
                <p:nvPr/>
              </p:nvGrpSpPr>
              <p:grpSpPr>
                <a:xfrm>
                  <a:off x="186969" y="-185028"/>
                  <a:ext cx="2497864" cy="2574922"/>
                  <a:chOff x="-114596" y="-185040"/>
                  <a:chExt cx="2498013" cy="2575093"/>
                </a:xfrm>
              </p:grpSpPr>
              <p:grpSp>
                <p:nvGrpSpPr>
                  <p:cNvPr id="41" name="Group 40"/>
                  <p:cNvGrpSpPr/>
                  <p:nvPr/>
                </p:nvGrpSpPr>
                <p:grpSpPr>
                  <a:xfrm>
                    <a:off x="-114596" y="-185040"/>
                    <a:ext cx="2332502" cy="2086185"/>
                    <a:chOff x="-114596" y="-185040"/>
                    <a:chExt cx="2332502" cy="2086185"/>
                  </a:xfrm>
                </p:grpSpPr>
                <p:grpSp>
                  <p:nvGrpSpPr>
                    <p:cNvPr id="43" name="Group 42"/>
                    <p:cNvGrpSpPr/>
                    <p:nvPr/>
                  </p:nvGrpSpPr>
                  <p:grpSpPr>
                    <a:xfrm>
                      <a:off x="486520" y="136023"/>
                      <a:ext cx="1731386" cy="1765122"/>
                      <a:chOff x="-35" y="1"/>
                      <a:chExt cx="1731386" cy="1765122"/>
                    </a:xfrm>
                  </p:grpSpPr>
                  <p:cxnSp>
                    <p:nvCxnSpPr>
                      <p:cNvPr id="45" name="Straight Arrow Connector 44"/>
                      <p:cNvCxnSpPr/>
                      <p:nvPr/>
                    </p:nvCxnSpPr>
                    <p:spPr>
                      <a:xfrm flipV="1">
                        <a:off x="4844" y="1"/>
                        <a:ext cx="0" cy="1760996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" name="Straight Arrow Connector 45"/>
                      <p:cNvCxnSpPr/>
                      <p:nvPr/>
                    </p:nvCxnSpPr>
                    <p:spPr>
                      <a:xfrm>
                        <a:off x="-35" y="1765123"/>
                        <a:ext cx="1731386" cy="0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4" name="Text Box 735"/>
                    <p:cNvSpPr txBox="1"/>
                    <p:nvPr/>
                  </p:nvSpPr>
                  <p:spPr>
                    <a:xfrm rot="16200000">
                      <a:off x="-670083" y="370447"/>
                      <a:ext cx="1373864" cy="26289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36000" rIns="91440" bIns="3600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speed (ms</a:t>
                      </a:r>
                      <a:r>
                        <a:rPr lang="en-GB" sz="2400" baseline="30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GB" sz="24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2400" dirty="0">
                        <a:solidFill>
                          <a:srgbClr val="000000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42" name="Text Box 736"/>
                  <p:cNvSpPr txBox="1"/>
                  <p:nvPr/>
                </p:nvSpPr>
                <p:spPr>
                  <a:xfrm>
                    <a:off x="1593929" y="2127177"/>
                    <a:ext cx="789488" cy="262876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36000" rIns="91440" bIns="36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r>
                      <a:rPr lang="en-GB" sz="24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time (s)</a:t>
                    </a:r>
                    <a:endParaRPr lang="en-GB" sz="2400" dirty="0">
                      <a:solidFill>
                        <a:srgbClr val="000000"/>
                      </a:solidFill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36" name="Straight Connector 35"/>
                <p:cNvCxnSpPr/>
                <p:nvPr/>
              </p:nvCxnSpPr>
              <p:spPr>
                <a:xfrm flipV="1">
                  <a:off x="787941" y="515566"/>
                  <a:ext cx="1298605" cy="54474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>
                  <a:off x="2081720" y="515566"/>
                  <a:ext cx="0" cy="138525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 rot="5400000">
                  <a:off x="1429967" y="-126460"/>
                  <a:ext cx="0" cy="129068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Text Box 767"/>
              <p:cNvSpPr txBox="1"/>
              <p:nvPr/>
            </p:nvSpPr>
            <p:spPr>
              <a:xfrm>
                <a:off x="661481" y="1896893"/>
                <a:ext cx="350196" cy="262847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endParaRPr lang="en-GB" sz="240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Text Box 769"/>
              <p:cNvSpPr txBox="1"/>
              <p:nvPr/>
            </p:nvSpPr>
            <p:spPr>
              <a:xfrm>
                <a:off x="564205" y="1789889"/>
                <a:ext cx="350196" cy="262847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endParaRPr lang="en-GB" sz="240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Text Box 770"/>
              <p:cNvSpPr txBox="1"/>
              <p:nvPr/>
            </p:nvSpPr>
            <p:spPr>
              <a:xfrm>
                <a:off x="564205" y="963038"/>
                <a:ext cx="349885" cy="26225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</a:t>
                </a:r>
                <a:endParaRPr lang="en-GB" sz="240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Text Box 771"/>
              <p:cNvSpPr txBox="1"/>
              <p:nvPr/>
            </p:nvSpPr>
            <p:spPr>
              <a:xfrm>
                <a:off x="564205" y="389106"/>
                <a:ext cx="349885" cy="26225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7</a:t>
                </a:r>
                <a:endParaRPr lang="en-GB" sz="240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2" name="TextBox 1"/>
          <p:cNvSpPr txBox="1"/>
          <p:nvPr/>
        </p:nvSpPr>
        <p:spPr>
          <a:xfrm>
            <a:off x="1847529" y="409651"/>
            <a:ext cx="360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Velocity Time Graph</a:t>
            </a:r>
          </a:p>
        </p:txBody>
      </p:sp>
    </p:spTree>
    <p:extLst>
      <p:ext uri="{BB962C8B-B14F-4D97-AF65-F5344CB8AC3E}">
        <p14:creationId xmlns:p14="http://schemas.microsoft.com/office/powerpoint/2010/main" val="3114343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775520" y="4293096"/>
            <a:ext cx="4320480" cy="100811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01041" y="4365104"/>
            <a:ext cx="6976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1584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24 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0016" y="4293096"/>
            <a:ext cx="4320480" cy="1008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20841" y="4365104"/>
            <a:ext cx="5870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6080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28 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75520" y="5445224"/>
            <a:ext cx="4320480" cy="100811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87415" y="5517232"/>
            <a:ext cx="7248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51584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48 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40016" y="5445224"/>
            <a:ext cx="4320480" cy="100811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79964" y="5517232"/>
            <a:ext cx="668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16080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21 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47528" y="1484785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entury Gothic" panose="020B0502020202020204" pitchFamily="34" charset="0"/>
              </a:rPr>
              <a:t>Distance travelled?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6057682" y="-112012"/>
            <a:ext cx="4372589" cy="4183999"/>
            <a:chOff x="186969" y="-185028"/>
            <a:chExt cx="2497864" cy="2574922"/>
          </a:xfrm>
        </p:grpSpPr>
        <p:sp>
          <p:nvSpPr>
            <p:cNvPr id="26" name="Text Box 768"/>
            <p:cNvSpPr txBox="1"/>
            <p:nvPr/>
          </p:nvSpPr>
          <p:spPr>
            <a:xfrm>
              <a:off x="1974715" y="1896893"/>
              <a:ext cx="350196" cy="262847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36000" rIns="9144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2400" dirty="0">
                  <a:solidFill>
                    <a:srgbClr val="00000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6</a:t>
              </a:r>
              <a:endParaRPr lang="en-GB" sz="2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86969" y="-185028"/>
              <a:ext cx="2497864" cy="2574922"/>
              <a:chOff x="186969" y="-185028"/>
              <a:chExt cx="2497864" cy="2574922"/>
            </a:xfrm>
          </p:grpSpPr>
          <p:grpSp>
            <p:nvGrpSpPr>
              <p:cNvPr id="33" name="Group 32"/>
              <p:cNvGrpSpPr/>
              <p:nvPr/>
            </p:nvGrpSpPr>
            <p:grpSpPr>
              <a:xfrm>
                <a:off x="186969" y="-185028"/>
                <a:ext cx="2497864" cy="2574922"/>
                <a:chOff x="186969" y="-185028"/>
                <a:chExt cx="2497864" cy="2574922"/>
              </a:xfrm>
            </p:grpSpPr>
            <p:grpSp>
              <p:nvGrpSpPr>
                <p:cNvPr id="39" name="Group 38"/>
                <p:cNvGrpSpPr/>
                <p:nvPr/>
              </p:nvGrpSpPr>
              <p:grpSpPr>
                <a:xfrm>
                  <a:off x="186969" y="-185028"/>
                  <a:ext cx="2497864" cy="2574922"/>
                  <a:chOff x="-114596" y="-185040"/>
                  <a:chExt cx="2498013" cy="2575093"/>
                </a:xfrm>
              </p:grpSpPr>
              <p:grpSp>
                <p:nvGrpSpPr>
                  <p:cNvPr id="41" name="Group 40"/>
                  <p:cNvGrpSpPr/>
                  <p:nvPr/>
                </p:nvGrpSpPr>
                <p:grpSpPr>
                  <a:xfrm>
                    <a:off x="-114596" y="-185040"/>
                    <a:ext cx="2332502" cy="2086185"/>
                    <a:chOff x="-114596" y="-185040"/>
                    <a:chExt cx="2332502" cy="2086185"/>
                  </a:xfrm>
                </p:grpSpPr>
                <p:grpSp>
                  <p:nvGrpSpPr>
                    <p:cNvPr id="43" name="Group 42"/>
                    <p:cNvGrpSpPr/>
                    <p:nvPr/>
                  </p:nvGrpSpPr>
                  <p:grpSpPr>
                    <a:xfrm>
                      <a:off x="486520" y="136023"/>
                      <a:ext cx="1731386" cy="1765122"/>
                      <a:chOff x="-35" y="1"/>
                      <a:chExt cx="1731386" cy="1765122"/>
                    </a:xfrm>
                  </p:grpSpPr>
                  <p:cxnSp>
                    <p:nvCxnSpPr>
                      <p:cNvPr id="45" name="Straight Arrow Connector 44"/>
                      <p:cNvCxnSpPr/>
                      <p:nvPr/>
                    </p:nvCxnSpPr>
                    <p:spPr>
                      <a:xfrm flipV="1">
                        <a:off x="4844" y="1"/>
                        <a:ext cx="0" cy="1760996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" name="Straight Arrow Connector 45"/>
                      <p:cNvCxnSpPr/>
                      <p:nvPr/>
                    </p:nvCxnSpPr>
                    <p:spPr>
                      <a:xfrm>
                        <a:off x="-35" y="1765123"/>
                        <a:ext cx="1731386" cy="0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4" name="Text Box 735"/>
                    <p:cNvSpPr txBox="1"/>
                    <p:nvPr/>
                  </p:nvSpPr>
                  <p:spPr>
                    <a:xfrm rot="16200000">
                      <a:off x="-670083" y="370447"/>
                      <a:ext cx="1373864" cy="26289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36000" rIns="91440" bIns="3600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speed (ms</a:t>
                      </a:r>
                      <a:r>
                        <a:rPr lang="en-GB" sz="2400" baseline="30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GB" sz="24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2400" dirty="0">
                        <a:solidFill>
                          <a:srgbClr val="000000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42" name="Text Box 736"/>
                  <p:cNvSpPr txBox="1"/>
                  <p:nvPr/>
                </p:nvSpPr>
                <p:spPr>
                  <a:xfrm>
                    <a:off x="1593929" y="2127177"/>
                    <a:ext cx="789488" cy="262876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36000" rIns="91440" bIns="36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r>
                      <a:rPr lang="en-GB" sz="24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time (s)</a:t>
                    </a:r>
                    <a:endParaRPr lang="en-GB" sz="2400" dirty="0">
                      <a:solidFill>
                        <a:srgbClr val="000000"/>
                      </a:solidFill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36" name="Straight Connector 35"/>
                <p:cNvCxnSpPr/>
                <p:nvPr/>
              </p:nvCxnSpPr>
              <p:spPr>
                <a:xfrm>
                  <a:off x="787941" y="515566"/>
                  <a:ext cx="1293779" cy="138525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Text Box 767"/>
              <p:cNvSpPr txBox="1"/>
              <p:nvPr/>
            </p:nvSpPr>
            <p:spPr>
              <a:xfrm>
                <a:off x="661481" y="1896893"/>
                <a:ext cx="350196" cy="262847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endParaRPr lang="en-GB" sz="240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Text Box 769"/>
              <p:cNvSpPr txBox="1"/>
              <p:nvPr/>
            </p:nvSpPr>
            <p:spPr>
              <a:xfrm>
                <a:off x="564205" y="1789889"/>
                <a:ext cx="350196" cy="262847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endParaRPr lang="en-GB" sz="240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Text Box 771"/>
              <p:cNvSpPr txBox="1"/>
              <p:nvPr/>
            </p:nvSpPr>
            <p:spPr>
              <a:xfrm>
                <a:off x="564205" y="389106"/>
                <a:ext cx="349885" cy="26225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8</a:t>
                </a:r>
                <a:endParaRPr lang="en-GB" sz="2400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1" name="TextBox 30"/>
          <p:cNvSpPr txBox="1"/>
          <p:nvPr/>
        </p:nvSpPr>
        <p:spPr>
          <a:xfrm>
            <a:off x="1847529" y="409651"/>
            <a:ext cx="360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Velocity Time Graph</a:t>
            </a:r>
          </a:p>
        </p:txBody>
      </p:sp>
    </p:spTree>
    <p:extLst>
      <p:ext uri="{BB962C8B-B14F-4D97-AF65-F5344CB8AC3E}">
        <p14:creationId xmlns:p14="http://schemas.microsoft.com/office/powerpoint/2010/main" val="3146691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775520" y="4293096"/>
            <a:ext cx="4320480" cy="100811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01041" y="4365104"/>
            <a:ext cx="6976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1584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0 ms</a:t>
            </a:r>
            <a:r>
              <a:rPr lang="en-GB" sz="4800" baseline="30000" dirty="0">
                <a:latin typeface="Century Gothic" panose="020B0502020202020204" pitchFamily="34" charset="0"/>
              </a:rPr>
              <a:t>-2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0016" y="4293096"/>
            <a:ext cx="4320480" cy="1008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20841" y="4365104"/>
            <a:ext cx="5870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6080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6 ms</a:t>
            </a:r>
            <a:r>
              <a:rPr lang="en-GB" sz="4800" baseline="30000" dirty="0">
                <a:latin typeface="Century Gothic" panose="020B0502020202020204" pitchFamily="34" charset="0"/>
              </a:rPr>
              <a:t>-2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75520" y="5445224"/>
            <a:ext cx="4320480" cy="100811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87415" y="5517232"/>
            <a:ext cx="7248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51584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7 ms</a:t>
            </a:r>
            <a:r>
              <a:rPr lang="en-GB" sz="4800" baseline="30000" dirty="0">
                <a:latin typeface="Century Gothic" panose="020B0502020202020204" pitchFamily="34" charset="0"/>
              </a:rPr>
              <a:t>-2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40016" y="5445224"/>
            <a:ext cx="4320480" cy="100811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79964" y="5517232"/>
            <a:ext cx="668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16080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21 ms</a:t>
            </a:r>
            <a:r>
              <a:rPr lang="en-GB" sz="4800" baseline="30000" dirty="0">
                <a:latin typeface="Century Gothic" panose="020B0502020202020204" pitchFamily="34" charset="0"/>
              </a:rPr>
              <a:t>-2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47528" y="1484784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entury Gothic" panose="020B0502020202020204" pitchFamily="34" charset="0"/>
              </a:rPr>
              <a:t>Acceleration?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6057682" y="-112012"/>
            <a:ext cx="4372589" cy="4183999"/>
            <a:chOff x="186969" y="-185028"/>
            <a:chExt cx="2497864" cy="2574922"/>
          </a:xfrm>
        </p:grpSpPr>
        <p:sp>
          <p:nvSpPr>
            <p:cNvPr id="26" name="Text Box 768"/>
            <p:cNvSpPr txBox="1"/>
            <p:nvPr/>
          </p:nvSpPr>
          <p:spPr>
            <a:xfrm>
              <a:off x="1974715" y="1896893"/>
              <a:ext cx="350196" cy="262847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36000" rIns="9144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2400" dirty="0">
                  <a:solidFill>
                    <a:srgbClr val="00000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7</a:t>
              </a:r>
              <a:endParaRPr lang="en-GB" sz="2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86969" y="-185028"/>
              <a:ext cx="2497864" cy="2574922"/>
              <a:chOff x="186969" y="-185028"/>
              <a:chExt cx="2497864" cy="2574922"/>
            </a:xfrm>
          </p:grpSpPr>
          <p:grpSp>
            <p:nvGrpSpPr>
              <p:cNvPr id="33" name="Group 32"/>
              <p:cNvGrpSpPr/>
              <p:nvPr/>
            </p:nvGrpSpPr>
            <p:grpSpPr>
              <a:xfrm>
                <a:off x="186969" y="-185028"/>
                <a:ext cx="2497864" cy="2574922"/>
                <a:chOff x="186969" y="-185028"/>
                <a:chExt cx="2497864" cy="2574922"/>
              </a:xfrm>
            </p:grpSpPr>
            <p:grpSp>
              <p:nvGrpSpPr>
                <p:cNvPr id="39" name="Group 38"/>
                <p:cNvGrpSpPr/>
                <p:nvPr/>
              </p:nvGrpSpPr>
              <p:grpSpPr>
                <a:xfrm>
                  <a:off x="186969" y="-185028"/>
                  <a:ext cx="2497864" cy="2574922"/>
                  <a:chOff x="-114596" y="-185040"/>
                  <a:chExt cx="2498013" cy="2575093"/>
                </a:xfrm>
              </p:grpSpPr>
              <p:grpSp>
                <p:nvGrpSpPr>
                  <p:cNvPr id="41" name="Group 40"/>
                  <p:cNvGrpSpPr/>
                  <p:nvPr/>
                </p:nvGrpSpPr>
                <p:grpSpPr>
                  <a:xfrm>
                    <a:off x="-114596" y="-185040"/>
                    <a:ext cx="2332502" cy="2086185"/>
                    <a:chOff x="-114596" y="-185040"/>
                    <a:chExt cx="2332502" cy="2086185"/>
                  </a:xfrm>
                </p:grpSpPr>
                <p:grpSp>
                  <p:nvGrpSpPr>
                    <p:cNvPr id="43" name="Group 42"/>
                    <p:cNvGrpSpPr/>
                    <p:nvPr/>
                  </p:nvGrpSpPr>
                  <p:grpSpPr>
                    <a:xfrm>
                      <a:off x="486520" y="136023"/>
                      <a:ext cx="1731386" cy="1765122"/>
                      <a:chOff x="-35" y="1"/>
                      <a:chExt cx="1731386" cy="1765122"/>
                    </a:xfrm>
                  </p:grpSpPr>
                  <p:cxnSp>
                    <p:nvCxnSpPr>
                      <p:cNvPr id="45" name="Straight Arrow Connector 44"/>
                      <p:cNvCxnSpPr/>
                      <p:nvPr/>
                    </p:nvCxnSpPr>
                    <p:spPr>
                      <a:xfrm flipV="1">
                        <a:off x="4844" y="1"/>
                        <a:ext cx="0" cy="1760996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" name="Straight Arrow Connector 45"/>
                      <p:cNvCxnSpPr/>
                      <p:nvPr/>
                    </p:nvCxnSpPr>
                    <p:spPr>
                      <a:xfrm>
                        <a:off x="-35" y="1765123"/>
                        <a:ext cx="1731386" cy="0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4" name="Text Box 735"/>
                    <p:cNvSpPr txBox="1"/>
                    <p:nvPr/>
                  </p:nvSpPr>
                  <p:spPr>
                    <a:xfrm rot="16200000">
                      <a:off x="-670083" y="370447"/>
                      <a:ext cx="1373864" cy="26289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36000" rIns="91440" bIns="3600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speed (ms</a:t>
                      </a:r>
                      <a:r>
                        <a:rPr lang="en-GB" sz="2400" baseline="30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GB" sz="24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2400" dirty="0">
                        <a:solidFill>
                          <a:srgbClr val="000000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42" name="Text Box 736"/>
                  <p:cNvSpPr txBox="1"/>
                  <p:nvPr/>
                </p:nvSpPr>
                <p:spPr>
                  <a:xfrm>
                    <a:off x="1593929" y="2127177"/>
                    <a:ext cx="789488" cy="262876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36000" rIns="91440" bIns="36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r>
                      <a:rPr lang="en-GB" sz="24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time (s)</a:t>
                    </a:r>
                    <a:endParaRPr lang="en-GB" sz="2400" dirty="0">
                      <a:solidFill>
                        <a:srgbClr val="000000"/>
                      </a:solidFill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37" name="Straight Connector 36"/>
                <p:cNvCxnSpPr/>
                <p:nvPr/>
              </p:nvCxnSpPr>
              <p:spPr>
                <a:xfrm>
                  <a:off x="2081720" y="515566"/>
                  <a:ext cx="0" cy="138525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 rot="5400000">
                  <a:off x="1429967" y="-126460"/>
                  <a:ext cx="0" cy="129068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Text Box 767"/>
              <p:cNvSpPr txBox="1"/>
              <p:nvPr/>
            </p:nvSpPr>
            <p:spPr>
              <a:xfrm>
                <a:off x="661481" y="1896893"/>
                <a:ext cx="350196" cy="262847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endParaRPr lang="en-GB" sz="240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Text Box 769"/>
              <p:cNvSpPr txBox="1"/>
              <p:nvPr/>
            </p:nvSpPr>
            <p:spPr>
              <a:xfrm>
                <a:off x="564205" y="1789889"/>
                <a:ext cx="350196" cy="262847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endParaRPr lang="en-GB" sz="240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Text Box 771"/>
              <p:cNvSpPr txBox="1"/>
              <p:nvPr/>
            </p:nvSpPr>
            <p:spPr>
              <a:xfrm>
                <a:off x="564205" y="389106"/>
                <a:ext cx="349885" cy="26225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</a:t>
                </a:r>
                <a:endParaRPr lang="en-GB" sz="2400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4" name="TextBox 33"/>
          <p:cNvSpPr txBox="1"/>
          <p:nvPr/>
        </p:nvSpPr>
        <p:spPr>
          <a:xfrm>
            <a:off x="1847529" y="409651"/>
            <a:ext cx="360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Velocity Time Graph</a:t>
            </a:r>
          </a:p>
        </p:txBody>
      </p:sp>
    </p:spTree>
    <p:extLst>
      <p:ext uri="{BB962C8B-B14F-4D97-AF65-F5344CB8AC3E}">
        <p14:creationId xmlns:p14="http://schemas.microsoft.com/office/powerpoint/2010/main" val="423440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775520" y="4293096"/>
            <a:ext cx="4320480" cy="100811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01041" y="4365104"/>
            <a:ext cx="6976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1584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0.7 ms</a:t>
            </a:r>
            <a:r>
              <a:rPr lang="en-GB" sz="4800" baseline="30000" dirty="0">
                <a:latin typeface="Century Gothic" panose="020B0502020202020204" pitchFamily="34" charset="0"/>
              </a:rPr>
              <a:t>-2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0016" y="4293096"/>
            <a:ext cx="4320480" cy="1008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20841" y="4365104"/>
            <a:ext cx="5870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6080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5 ms</a:t>
            </a:r>
            <a:r>
              <a:rPr lang="en-GB" sz="4800" baseline="30000" dirty="0">
                <a:latin typeface="Century Gothic" panose="020B0502020202020204" pitchFamily="34" charset="0"/>
              </a:rPr>
              <a:t>-2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75520" y="5445224"/>
            <a:ext cx="4320480" cy="100811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87415" y="5517232"/>
            <a:ext cx="7248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51584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0.2 ms</a:t>
            </a:r>
            <a:r>
              <a:rPr lang="en-GB" sz="4800" baseline="30000" dirty="0">
                <a:latin typeface="Century Gothic" panose="020B0502020202020204" pitchFamily="34" charset="0"/>
              </a:rPr>
              <a:t>-2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40016" y="5445224"/>
            <a:ext cx="4320480" cy="100811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79964" y="5517232"/>
            <a:ext cx="668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16080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0.5 ms</a:t>
            </a:r>
            <a:r>
              <a:rPr lang="en-GB" sz="4800" baseline="30000" dirty="0">
                <a:latin typeface="Century Gothic" panose="020B0502020202020204" pitchFamily="34" charset="0"/>
              </a:rPr>
              <a:t>-2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47528" y="1484784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entury Gothic" panose="020B0502020202020204" pitchFamily="34" charset="0"/>
              </a:rPr>
              <a:t>Acceleration?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6057682" y="-112012"/>
            <a:ext cx="4372589" cy="4183999"/>
            <a:chOff x="186969" y="-185028"/>
            <a:chExt cx="2497864" cy="2574922"/>
          </a:xfrm>
        </p:grpSpPr>
        <p:sp>
          <p:nvSpPr>
            <p:cNvPr id="26" name="Text Box 768"/>
            <p:cNvSpPr txBox="1"/>
            <p:nvPr/>
          </p:nvSpPr>
          <p:spPr>
            <a:xfrm>
              <a:off x="1974715" y="1896893"/>
              <a:ext cx="350196" cy="262847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36000" rIns="9144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2400" dirty="0">
                  <a:solidFill>
                    <a:srgbClr val="00000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10</a:t>
              </a:r>
              <a:endParaRPr lang="en-GB" sz="2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86969" y="-185028"/>
              <a:ext cx="2497864" cy="2574922"/>
              <a:chOff x="186969" y="-185028"/>
              <a:chExt cx="2497864" cy="2574922"/>
            </a:xfrm>
          </p:grpSpPr>
          <p:grpSp>
            <p:nvGrpSpPr>
              <p:cNvPr id="33" name="Group 32"/>
              <p:cNvGrpSpPr/>
              <p:nvPr/>
            </p:nvGrpSpPr>
            <p:grpSpPr>
              <a:xfrm>
                <a:off x="186969" y="-185028"/>
                <a:ext cx="2497864" cy="2574922"/>
                <a:chOff x="186969" y="-185028"/>
                <a:chExt cx="2497864" cy="2574922"/>
              </a:xfrm>
            </p:grpSpPr>
            <p:grpSp>
              <p:nvGrpSpPr>
                <p:cNvPr id="39" name="Group 38"/>
                <p:cNvGrpSpPr/>
                <p:nvPr/>
              </p:nvGrpSpPr>
              <p:grpSpPr>
                <a:xfrm>
                  <a:off x="186969" y="-185028"/>
                  <a:ext cx="2497864" cy="2574922"/>
                  <a:chOff x="-114596" y="-185040"/>
                  <a:chExt cx="2498013" cy="2575093"/>
                </a:xfrm>
              </p:grpSpPr>
              <p:grpSp>
                <p:nvGrpSpPr>
                  <p:cNvPr id="41" name="Group 40"/>
                  <p:cNvGrpSpPr/>
                  <p:nvPr/>
                </p:nvGrpSpPr>
                <p:grpSpPr>
                  <a:xfrm>
                    <a:off x="-114596" y="-185040"/>
                    <a:ext cx="2332502" cy="2086185"/>
                    <a:chOff x="-114596" y="-185040"/>
                    <a:chExt cx="2332502" cy="2086185"/>
                  </a:xfrm>
                </p:grpSpPr>
                <p:grpSp>
                  <p:nvGrpSpPr>
                    <p:cNvPr id="43" name="Group 42"/>
                    <p:cNvGrpSpPr/>
                    <p:nvPr/>
                  </p:nvGrpSpPr>
                  <p:grpSpPr>
                    <a:xfrm>
                      <a:off x="486520" y="136023"/>
                      <a:ext cx="1731386" cy="1765122"/>
                      <a:chOff x="-35" y="1"/>
                      <a:chExt cx="1731386" cy="1765122"/>
                    </a:xfrm>
                  </p:grpSpPr>
                  <p:cxnSp>
                    <p:nvCxnSpPr>
                      <p:cNvPr id="45" name="Straight Arrow Connector 44"/>
                      <p:cNvCxnSpPr/>
                      <p:nvPr/>
                    </p:nvCxnSpPr>
                    <p:spPr>
                      <a:xfrm flipV="1">
                        <a:off x="4844" y="1"/>
                        <a:ext cx="0" cy="1760996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" name="Straight Arrow Connector 45"/>
                      <p:cNvCxnSpPr/>
                      <p:nvPr/>
                    </p:nvCxnSpPr>
                    <p:spPr>
                      <a:xfrm>
                        <a:off x="-35" y="1765123"/>
                        <a:ext cx="1731386" cy="0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4" name="Text Box 735"/>
                    <p:cNvSpPr txBox="1"/>
                    <p:nvPr/>
                  </p:nvSpPr>
                  <p:spPr>
                    <a:xfrm rot="16200000">
                      <a:off x="-670083" y="370447"/>
                      <a:ext cx="1373864" cy="26289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36000" rIns="91440" bIns="3600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speed (ms</a:t>
                      </a:r>
                      <a:r>
                        <a:rPr lang="en-GB" sz="2400" baseline="30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GB" sz="24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2400" dirty="0">
                        <a:solidFill>
                          <a:srgbClr val="000000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42" name="Text Box 736"/>
                  <p:cNvSpPr txBox="1"/>
                  <p:nvPr/>
                </p:nvSpPr>
                <p:spPr>
                  <a:xfrm>
                    <a:off x="1593929" y="2127177"/>
                    <a:ext cx="789488" cy="262876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36000" rIns="91440" bIns="36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r>
                      <a:rPr lang="en-GB" sz="24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time (s)</a:t>
                    </a:r>
                    <a:endParaRPr lang="en-GB" sz="2400" dirty="0">
                      <a:solidFill>
                        <a:srgbClr val="000000"/>
                      </a:solidFill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36" name="Straight Connector 35"/>
                <p:cNvCxnSpPr/>
                <p:nvPr/>
              </p:nvCxnSpPr>
              <p:spPr>
                <a:xfrm flipV="1">
                  <a:off x="787941" y="515566"/>
                  <a:ext cx="1298605" cy="54474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Straight Connector 36"/>
                <p:cNvCxnSpPr/>
                <p:nvPr/>
              </p:nvCxnSpPr>
              <p:spPr>
                <a:xfrm>
                  <a:off x="2081720" y="515566"/>
                  <a:ext cx="0" cy="138525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 rot="5400000">
                  <a:off x="1429967" y="-126460"/>
                  <a:ext cx="0" cy="129068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Text Box 767"/>
              <p:cNvSpPr txBox="1"/>
              <p:nvPr/>
            </p:nvSpPr>
            <p:spPr>
              <a:xfrm>
                <a:off x="661481" y="1896893"/>
                <a:ext cx="350196" cy="262847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endParaRPr lang="en-GB" sz="240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Text Box 769"/>
              <p:cNvSpPr txBox="1"/>
              <p:nvPr/>
            </p:nvSpPr>
            <p:spPr>
              <a:xfrm>
                <a:off x="564205" y="1789889"/>
                <a:ext cx="350196" cy="262847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endParaRPr lang="en-GB" sz="240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Text Box 770"/>
              <p:cNvSpPr txBox="1"/>
              <p:nvPr/>
            </p:nvSpPr>
            <p:spPr>
              <a:xfrm>
                <a:off x="564205" y="963038"/>
                <a:ext cx="349885" cy="26225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</a:t>
                </a:r>
                <a:endParaRPr lang="en-GB" sz="240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Text Box 771"/>
              <p:cNvSpPr txBox="1"/>
              <p:nvPr/>
            </p:nvSpPr>
            <p:spPr>
              <a:xfrm>
                <a:off x="564205" y="389106"/>
                <a:ext cx="349885" cy="26225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7</a:t>
                </a:r>
                <a:endParaRPr lang="en-GB" sz="2400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4" name="TextBox 33"/>
          <p:cNvSpPr txBox="1"/>
          <p:nvPr/>
        </p:nvSpPr>
        <p:spPr>
          <a:xfrm>
            <a:off x="1847529" y="409651"/>
            <a:ext cx="360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Velocity Time Graph</a:t>
            </a:r>
          </a:p>
        </p:txBody>
      </p:sp>
    </p:spTree>
    <p:extLst>
      <p:ext uri="{BB962C8B-B14F-4D97-AF65-F5344CB8AC3E}">
        <p14:creationId xmlns:p14="http://schemas.microsoft.com/office/powerpoint/2010/main" val="1375107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775520" y="4293096"/>
            <a:ext cx="4320480" cy="100811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01041" y="4365104"/>
            <a:ext cx="6976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1584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2 ms</a:t>
            </a:r>
            <a:r>
              <a:rPr lang="en-GB" sz="4800" baseline="30000" dirty="0">
                <a:latin typeface="Century Gothic" panose="020B0502020202020204" pitchFamily="34" charset="0"/>
              </a:rPr>
              <a:t>-2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0016" y="4293096"/>
            <a:ext cx="4320480" cy="1008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20841" y="4365104"/>
            <a:ext cx="5870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6080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0.5 ms</a:t>
            </a:r>
            <a:r>
              <a:rPr lang="en-GB" sz="4800" baseline="30000" dirty="0">
                <a:latin typeface="Century Gothic" panose="020B0502020202020204" pitchFamily="34" charset="0"/>
              </a:rPr>
              <a:t>-2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75520" y="5445224"/>
            <a:ext cx="4320480" cy="100811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87415" y="5517232"/>
            <a:ext cx="7248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51584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−2 ms</a:t>
            </a:r>
            <a:r>
              <a:rPr lang="en-GB" sz="4800" baseline="30000" dirty="0">
                <a:latin typeface="Century Gothic" panose="020B0502020202020204" pitchFamily="34" charset="0"/>
              </a:rPr>
              <a:t>-2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40016" y="5445224"/>
            <a:ext cx="4320480" cy="100811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79964" y="5517232"/>
            <a:ext cx="668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16080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−0.5 ms</a:t>
            </a:r>
            <a:r>
              <a:rPr lang="en-GB" sz="4800" baseline="30000" dirty="0">
                <a:latin typeface="Century Gothic" panose="020B0502020202020204" pitchFamily="34" charset="0"/>
              </a:rPr>
              <a:t>-2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47528" y="1484784"/>
            <a:ext cx="4032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entury Gothic" panose="020B0502020202020204" pitchFamily="34" charset="0"/>
              </a:rPr>
              <a:t>Acceleration?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6057682" y="-112012"/>
            <a:ext cx="4372589" cy="4183999"/>
            <a:chOff x="186969" y="-185028"/>
            <a:chExt cx="2497864" cy="2574922"/>
          </a:xfrm>
        </p:grpSpPr>
        <p:sp>
          <p:nvSpPr>
            <p:cNvPr id="26" name="Text Box 768"/>
            <p:cNvSpPr txBox="1"/>
            <p:nvPr/>
          </p:nvSpPr>
          <p:spPr>
            <a:xfrm>
              <a:off x="1974715" y="1896893"/>
              <a:ext cx="350196" cy="262847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36000" rIns="9144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2400" dirty="0">
                  <a:solidFill>
                    <a:srgbClr val="00000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9</a:t>
              </a:r>
              <a:endParaRPr lang="en-GB" sz="2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86969" y="-185028"/>
              <a:ext cx="2497864" cy="2574922"/>
              <a:chOff x="186969" y="-185028"/>
              <a:chExt cx="2497864" cy="2574922"/>
            </a:xfrm>
          </p:grpSpPr>
          <p:grpSp>
            <p:nvGrpSpPr>
              <p:cNvPr id="33" name="Group 32"/>
              <p:cNvGrpSpPr/>
              <p:nvPr/>
            </p:nvGrpSpPr>
            <p:grpSpPr>
              <a:xfrm>
                <a:off x="186969" y="-185028"/>
                <a:ext cx="2497864" cy="2574922"/>
                <a:chOff x="186969" y="-185028"/>
                <a:chExt cx="2497864" cy="2574922"/>
              </a:xfrm>
            </p:grpSpPr>
            <p:grpSp>
              <p:nvGrpSpPr>
                <p:cNvPr id="39" name="Group 38"/>
                <p:cNvGrpSpPr/>
                <p:nvPr/>
              </p:nvGrpSpPr>
              <p:grpSpPr>
                <a:xfrm>
                  <a:off x="186969" y="-185028"/>
                  <a:ext cx="2497864" cy="2574922"/>
                  <a:chOff x="-114596" y="-185040"/>
                  <a:chExt cx="2498013" cy="2575093"/>
                </a:xfrm>
              </p:grpSpPr>
              <p:grpSp>
                <p:nvGrpSpPr>
                  <p:cNvPr id="41" name="Group 40"/>
                  <p:cNvGrpSpPr/>
                  <p:nvPr/>
                </p:nvGrpSpPr>
                <p:grpSpPr>
                  <a:xfrm>
                    <a:off x="-114596" y="-185040"/>
                    <a:ext cx="2332502" cy="2086185"/>
                    <a:chOff x="-114596" y="-185040"/>
                    <a:chExt cx="2332502" cy="2086185"/>
                  </a:xfrm>
                </p:grpSpPr>
                <p:grpSp>
                  <p:nvGrpSpPr>
                    <p:cNvPr id="43" name="Group 42"/>
                    <p:cNvGrpSpPr/>
                    <p:nvPr/>
                  </p:nvGrpSpPr>
                  <p:grpSpPr>
                    <a:xfrm>
                      <a:off x="486520" y="136023"/>
                      <a:ext cx="1731386" cy="1765122"/>
                      <a:chOff x="-35" y="1"/>
                      <a:chExt cx="1731386" cy="1765122"/>
                    </a:xfrm>
                  </p:grpSpPr>
                  <p:cxnSp>
                    <p:nvCxnSpPr>
                      <p:cNvPr id="45" name="Straight Arrow Connector 44"/>
                      <p:cNvCxnSpPr/>
                      <p:nvPr/>
                    </p:nvCxnSpPr>
                    <p:spPr>
                      <a:xfrm flipV="1">
                        <a:off x="4844" y="1"/>
                        <a:ext cx="0" cy="1760996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" name="Straight Arrow Connector 45"/>
                      <p:cNvCxnSpPr/>
                      <p:nvPr/>
                    </p:nvCxnSpPr>
                    <p:spPr>
                      <a:xfrm>
                        <a:off x="-35" y="1765123"/>
                        <a:ext cx="1731386" cy="0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4" name="Text Box 735"/>
                    <p:cNvSpPr txBox="1"/>
                    <p:nvPr/>
                  </p:nvSpPr>
                  <p:spPr>
                    <a:xfrm rot="16200000">
                      <a:off x="-670083" y="370447"/>
                      <a:ext cx="1373864" cy="26289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36000" rIns="91440" bIns="3600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speed (ms</a:t>
                      </a:r>
                      <a:r>
                        <a:rPr lang="en-GB" sz="2400" baseline="30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GB" sz="24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2400" dirty="0">
                        <a:solidFill>
                          <a:srgbClr val="000000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42" name="Text Box 736"/>
                  <p:cNvSpPr txBox="1"/>
                  <p:nvPr/>
                </p:nvSpPr>
                <p:spPr>
                  <a:xfrm>
                    <a:off x="1593929" y="2127177"/>
                    <a:ext cx="789488" cy="262876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36000" rIns="91440" bIns="36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r>
                      <a:rPr lang="en-GB" sz="24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time (s)</a:t>
                    </a:r>
                    <a:endParaRPr lang="en-GB" sz="2400" dirty="0">
                      <a:solidFill>
                        <a:srgbClr val="000000"/>
                      </a:solidFill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36" name="Straight Connector 35"/>
                <p:cNvCxnSpPr/>
                <p:nvPr/>
              </p:nvCxnSpPr>
              <p:spPr>
                <a:xfrm>
                  <a:off x="787941" y="515566"/>
                  <a:ext cx="1293779" cy="138525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Text Box 767"/>
              <p:cNvSpPr txBox="1"/>
              <p:nvPr/>
            </p:nvSpPr>
            <p:spPr>
              <a:xfrm>
                <a:off x="661481" y="1896893"/>
                <a:ext cx="350196" cy="262847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5</a:t>
                </a:r>
                <a:endParaRPr lang="en-GB" sz="2400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Text Box 769"/>
              <p:cNvSpPr txBox="1"/>
              <p:nvPr/>
            </p:nvSpPr>
            <p:spPr>
              <a:xfrm>
                <a:off x="564205" y="1789889"/>
                <a:ext cx="350196" cy="262847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endParaRPr lang="en-GB" sz="2400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Text Box 771"/>
              <p:cNvSpPr txBox="1"/>
              <p:nvPr/>
            </p:nvSpPr>
            <p:spPr>
              <a:xfrm>
                <a:off x="564205" y="389106"/>
                <a:ext cx="349885" cy="26225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8</a:t>
                </a:r>
                <a:endParaRPr lang="en-GB" sz="2400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1" name="TextBox 30"/>
          <p:cNvSpPr txBox="1"/>
          <p:nvPr/>
        </p:nvSpPr>
        <p:spPr>
          <a:xfrm>
            <a:off x="1847529" y="409651"/>
            <a:ext cx="360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Velocity Time Graph</a:t>
            </a:r>
          </a:p>
        </p:txBody>
      </p:sp>
    </p:spTree>
    <p:extLst>
      <p:ext uri="{BB962C8B-B14F-4D97-AF65-F5344CB8AC3E}">
        <p14:creationId xmlns:p14="http://schemas.microsoft.com/office/powerpoint/2010/main" val="272206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ounded Rectangle 12"/>
          <p:cNvSpPr/>
          <p:nvPr/>
        </p:nvSpPr>
        <p:spPr>
          <a:xfrm>
            <a:off x="2251801" y="5424554"/>
            <a:ext cx="576064" cy="55704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827865" y="5424553"/>
            <a:ext cx="576064" cy="5570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=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409501" y="5424552"/>
            <a:ext cx="936104" cy="55704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FF0000"/>
                </a:solidFill>
              </a:rPr>
              <a:t>900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251801" y="6197623"/>
            <a:ext cx="576064" cy="55704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B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2827865" y="6197622"/>
            <a:ext cx="576064" cy="5570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=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407467" y="6197621"/>
            <a:ext cx="936104" cy="55704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FF0000"/>
                </a:solidFill>
              </a:rPr>
              <a:t>4500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103093" y="5424555"/>
            <a:ext cx="576064" cy="55704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679157" y="5424554"/>
            <a:ext cx="576064" cy="5570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=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58759" y="5424553"/>
            <a:ext cx="936104" cy="55704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>
                <a:solidFill>
                  <a:srgbClr val="FF0000"/>
                </a:solidFill>
              </a:rPr>
              <a:t>8550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103093" y="6197624"/>
            <a:ext cx="576064" cy="55704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D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679157" y="6197623"/>
            <a:ext cx="576064" cy="5570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=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6258759" y="6197622"/>
            <a:ext cx="954610" cy="55704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rgbClr val="FF0000"/>
                </a:solidFill>
              </a:rPr>
              <a:t>24750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7906463" y="5413125"/>
            <a:ext cx="576064" cy="55704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dirty="0">
                <a:solidFill>
                  <a:srgbClr val="FF0000"/>
                </a:solidFill>
              </a:rPr>
              <a:t>E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482527" y="5413124"/>
            <a:ext cx="576064" cy="55704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 dirty="0">
                <a:solidFill>
                  <a:schemeClr val="tx1"/>
                </a:solidFill>
              </a:rPr>
              <a:t>=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062129" y="5413123"/>
            <a:ext cx="936104" cy="55704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rgbClr val="FF0000"/>
                </a:solidFill>
              </a:rPr>
              <a:t>26550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1673824" y="821592"/>
            <a:ext cx="7848872" cy="4483517"/>
            <a:chOff x="611560" y="591340"/>
            <a:chExt cx="7632848" cy="4483517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1560" y="591340"/>
              <a:ext cx="7632848" cy="4483517"/>
            </a:xfrm>
            <a:prstGeom prst="rect">
              <a:avLst/>
            </a:prstGeom>
          </p:spPr>
        </p:pic>
        <p:cxnSp>
          <p:nvCxnSpPr>
            <p:cNvPr id="35" name="Straight Connector 34"/>
            <p:cNvCxnSpPr/>
            <p:nvPr/>
          </p:nvCxnSpPr>
          <p:spPr>
            <a:xfrm>
              <a:off x="4427984" y="980728"/>
              <a:ext cx="0" cy="31683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3491880" y="980728"/>
              <a:ext cx="0" cy="31683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2267744" y="980728"/>
              <a:ext cx="0" cy="31683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7164288" y="980728"/>
              <a:ext cx="0" cy="316835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9" name="Picture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696" y="320591"/>
            <a:ext cx="2290607" cy="2290607"/>
          </a:xfrm>
          <a:prstGeom prst="rect">
            <a:avLst/>
          </a:prstGeom>
        </p:spPr>
      </p:pic>
      <p:sp>
        <p:nvSpPr>
          <p:cNvPr id="51" name="TextBox 50"/>
          <p:cNvSpPr txBox="1"/>
          <p:nvPr/>
        </p:nvSpPr>
        <p:spPr>
          <a:xfrm>
            <a:off x="3265552" y="155593"/>
            <a:ext cx="54032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b="1" dirty="0"/>
              <a:t>Are we there yet!?</a:t>
            </a:r>
          </a:p>
        </p:txBody>
      </p:sp>
    </p:spTree>
    <p:extLst>
      <p:ext uri="{BB962C8B-B14F-4D97-AF65-F5344CB8AC3E}">
        <p14:creationId xmlns:p14="http://schemas.microsoft.com/office/powerpoint/2010/main" val="3928067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7286" y="4275385"/>
            <a:ext cx="2420054" cy="135926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0807" y="237570"/>
            <a:ext cx="1117230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is the difference between </a:t>
            </a:r>
            <a:r>
              <a:rPr lang="en-GB" sz="7200" b="1" dirty="0"/>
              <a:t>velocity</a:t>
            </a:r>
            <a:r>
              <a:rPr lang="en-GB" sz="7200" dirty="0"/>
              <a:t> and </a:t>
            </a:r>
            <a:r>
              <a:rPr lang="en-GB" sz="7200" b="1" dirty="0"/>
              <a:t>speed</a:t>
            </a:r>
            <a:r>
              <a:rPr lang="en-GB" sz="7200" dirty="0"/>
              <a:t>?</a:t>
            </a:r>
          </a:p>
        </p:txBody>
      </p:sp>
      <p:sp>
        <p:nvSpPr>
          <p:cNvPr id="5" name="Rectangle 4"/>
          <p:cNvSpPr/>
          <p:nvPr/>
        </p:nvSpPr>
        <p:spPr>
          <a:xfrm>
            <a:off x="391161" y="2705725"/>
            <a:ext cx="1117230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222222"/>
                </a:solidFill>
                <a:latin typeface="arial" panose="020B0604020202020204" pitchFamily="34" charset="0"/>
              </a:rPr>
              <a:t>They are both the rate at which an </a:t>
            </a:r>
          </a:p>
          <a:p>
            <a:pPr algn="ctr"/>
            <a:r>
              <a:rPr lang="en-US" sz="4800" dirty="0">
                <a:solidFill>
                  <a:srgbClr val="222222"/>
                </a:solidFill>
                <a:latin typeface="arial" panose="020B0604020202020204" pitchFamily="34" charset="0"/>
              </a:rPr>
              <a:t>object covers distance</a:t>
            </a:r>
            <a:endParaRPr lang="en-GB" sz="4800" dirty="0"/>
          </a:p>
        </p:txBody>
      </p:sp>
      <p:sp>
        <p:nvSpPr>
          <p:cNvPr id="28" name="Rectangle 27"/>
          <p:cNvSpPr/>
          <p:nvPr/>
        </p:nvSpPr>
        <p:spPr>
          <a:xfrm>
            <a:off x="710971" y="5851515"/>
            <a:ext cx="107700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>
                <a:solidFill>
                  <a:srgbClr val="222222"/>
                </a:solidFill>
                <a:latin typeface="arial" panose="020B0604020202020204" pitchFamily="34" charset="0"/>
              </a:rPr>
              <a:t>Velocity is speed but with direction.  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4278769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211424" y="431079"/>
            <a:ext cx="7549179" cy="5911532"/>
            <a:chOff x="1842465" y="959621"/>
            <a:chExt cx="7549179" cy="5911532"/>
          </a:xfrm>
        </p:grpSpPr>
        <p:sp>
          <p:nvSpPr>
            <p:cNvPr id="9" name="TextBox 8"/>
            <p:cNvSpPr txBox="1"/>
            <p:nvPr/>
          </p:nvSpPr>
          <p:spPr>
            <a:xfrm>
              <a:off x="8023492" y="6286378"/>
              <a:ext cx="13681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latin typeface="Comic Sans MS" pitchFamily="66" charset="0"/>
                </a:rPr>
                <a:t>Time </a:t>
              </a:r>
              <a:r>
                <a:rPr lang="en-GB" sz="1400" dirty="0">
                  <a:latin typeface="Comic Sans MS" pitchFamily="66" charset="0"/>
                </a:rPr>
                <a:t>(seconds)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842465" y="3223505"/>
              <a:ext cx="1368152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latin typeface="Comic Sans MS" pitchFamily="66" charset="0"/>
                </a:rPr>
                <a:t>Velocity</a:t>
              </a:r>
            </a:p>
            <a:p>
              <a:pPr algn="ctr"/>
              <a:r>
                <a:rPr lang="en-GB" sz="1400" dirty="0">
                  <a:latin typeface="Comic Sans MS" pitchFamily="66" charset="0"/>
                </a:rPr>
                <a:t>(meters per second)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35432" y="959621"/>
              <a:ext cx="5486876" cy="5425910"/>
            </a:xfrm>
            <a:prstGeom prst="rect">
              <a:avLst/>
            </a:prstGeom>
          </p:spPr>
        </p:pic>
        <p:cxnSp>
          <p:nvCxnSpPr>
            <p:cNvPr id="21" name="Straight Connector 20"/>
            <p:cNvCxnSpPr/>
            <p:nvPr/>
          </p:nvCxnSpPr>
          <p:spPr bwMode="auto">
            <a:xfrm flipV="1">
              <a:off x="3604943" y="2820318"/>
              <a:ext cx="1231462" cy="3360534"/>
            </a:xfrm>
            <a:prstGeom prst="line">
              <a:avLst/>
            </a:prstGeom>
            <a:solidFill>
              <a:srgbClr val="00B8FF"/>
            </a:solidFill>
            <a:ln w="762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Straight Connector 22"/>
            <p:cNvCxnSpPr/>
            <p:nvPr/>
          </p:nvCxnSpPr>
          <p:spPr bwMode="auto">
            <a:xfrm flipV="1">
              <a:off x="4836405" y="2842352"/>
              <a:ext cx="1828800" cy="389"/>
            </a:xfrm>
            <a:prstGeom prst="line">
              <a:avLst/>
            </a:prstGeom>
            <a:solidFill>
              <a:srgbClr val="00B8FF"/>
            </a:solidFill>
            <a:ln w="762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6" name="Straight Connector 25"/>
            <p:cNvCxnSpPr/>
            <p:nvPr/>
          </p:nvCxnSpPr>
          <p:spPr bwMode="auto">
            <a:xfrm>
              <a:off x="6654188" y="2842352"/>
              <a:ext cx="1520328" cy="3338500"/>
            </a:xfrm>
            <a:prstGeom prst="line">
              <a:avLst/>
            </a:prstGeom>
            <a:solidFill>
              <a:srgbClr val="00B8FF"/>
            </a:solidFill>
            <a:ln w="762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" name="TextBox 1"/>
            <p:cNvSpPr txBox="1"/>
            <p:nvPr/>
          </p:nvSpPr>
          <p:spPr>
            <a:xfrm>
              <a:off x="3153927" y="2694162"/>
              <a:ext cx="461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10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153927" y="6034949"/>
              <a:ext cx="461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0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49904" y="6258837"/>
              <a:ext cx="3407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4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74374" y="6247820"/>
              <a:ext cx="461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0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36249" y="6258837"/>
              <a:ext cx="496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15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17561" y="6248538"/>
              <a:ext cx="4287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10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548" y="1860739"/>
            <a:ext cx="3345537" cy="187907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510240" y="609828"/>
            <a:ext cx="42220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John takes his sports car for a spin!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44691" y="4121413"/>
            <a:ext cx="42057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Describe what happens from the </a:t>
            </a:r>
          </a:p>
          <a:p>
            <a:pPr algn="ctr"/>
            <a:r>
              <a:rPr lang="en-GB" sz="3600" dirty="0"/>
              <a:t>velocity-time graph.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3083281" y="1667844"/>
            <a:ext cx="1950883" cy="560854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rgbClr val="FF0000"/>
                </a:solidFill>
              </a:rPr>
              <a:t>Constant Speed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614191" y="3739815"/>
            <a:ext cx="1950883" cy="62393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rgbClr val="FF0000"/>
                </a:solidFill>
              </a:rPr>
              <a:t>Constant Acceleration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4683822" y="3671288"/>
            <a:ext cx="1950883" cy="623932"/>
          </a:xfrm>
          <a:prstGeom prst="round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rgbClr val="FF0000"/>
                </a:solidFill>
              </a:rPr>
              <a:t>Constant Deceleration</a:t>
            </a:r>
          </a:p>
        </p:txBody>
      </p:sp>
    </p:spTree>
    <p:extLst>
      <p:ext uri="{BB962C8B-B14F-4D97-AF65-F5344CB8AC3E}">
        <p14:creationId xmlns:p14="http://schemas.microsoft.com/office/powerpoint/2010/main" val="401288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53388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/>
              <a:t>What is happening at the various stages?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825626" y="1222538"/>
            <a:ext cx="6802519" cy="5470976"/>
            <a:chOff x="3035543" y="1246560"/>
            <a:chExt cx="6120914" cy="504792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35543" y="1246560"/>
              <a:ext cx="6120914" cy="5047926"/>
            </a:xfrm>
            <a:prstGeom prst="rect">
              <a:avLst/>
            </a:prstGeom>
          </p:spPr>
        </p:pic>
        <p:sp>
          <p:nvSpPr>
            <p:cNvPr id="6" name="Rounded Rectangle 5"/>
            <p:cNvSpPr/>
            <p:nvPr/>
          </p:nvSpPr>
          <p:spPr>
            <a:xfrm>
              <a:off x="4043190" y="4054207"/>
              <a:ext cx="462709" cy="62796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>
                  <a:solidFill>
                    <a:srgbClr val="00B0F0"/>
                  </a:solidFill>
                </a:rPr>
                <a:t>A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5176092" y="3226106"/>
              <a:ext cx="462709" cy="62796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>
                  <a:solidFill>
                    <a:srgbClr val="00B0F0"/>
                  </a:solidFill>
                </a:rPr>
                <a:t>B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6599823" y="3668616"/>
              <a:ext cx="462709" cy="62796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>
                  <a:solidFill>
                    <a:srgbClr val="00B0F0"/>
                  </a:solidFill>
                </a:rPr>
                <a:t>C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7192178" y="2421875"/>
              <a:ext cx="462709" cy="62796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>
                  <a:solidFill>
                    <a:srgbClr val="00B0F0"/>
                  </a:solidFill>
                </a:rPr>
                <a:t>D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8348950" y="3349126"/>
              <a:ext cx="462709" cy="627962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3600" dirty="0">
                  <a:solidFill>
                    <a:srgbClr val="00B0F0"/>
                  </a:solidFill>
                </a:rPr>
                <a:t>E</a:t>
              </a:r>
            </a:p>
          </p:txBody>
        </p:sp>
      </p:grpSp>
      <p:sp>
        <p:nvSpPr>
          <p:cNvPr id="11" name="Rounded Rectangle 10"/>
          <p:cNvSpPr/>
          <p:nvPr/>
        </p:nvSpPr>
        <p:spPr>
          <a:xfrm>
            <a:off x="8312990" y="1868390"/>
            <a:ext cx="462709" cy="627962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B0F0"/>
                </a:solidFill>
              </a:rPr>
              <a:t>A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312989" y="2682757"/>
            <a:ext cx="462709" cy="627962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B0F0"/>
                </a:solidFill>
              </a:rPr>
              <a:t>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321216" y="3564986"/>
            <a:ext cx="462709" cy="627962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B0F0"/>
                </a:solidFill>
              </a:rPr>
              <a:t>C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331118" y="4379353"/>
            <a:ext cx="462709" cy="627962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B0F0"/>
                </a:solidFill>
              </a:rPr>
              <a:t>D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338464" y="5245055"/>
            <a:ext cx="462709" cy="627962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rgbClr val="00B0F0"/>
                </a:solidFill>
              </a:rPr>
              <a:t>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971307" y="1868390"/>
            <a:ext cx="2700030" cy="627962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rgbClr val="00B0F0"/>
                </a:solidFill>
              </a:rPr>
              <a:t>Constant acceleration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971306" y="2682757"/>
            <a:ext cx="2700030" cy="627962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00B0F0"/>
                </a:solidFill>
              </a:rPr>
              <a:t>Constant speed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979533" y="3564986"/>
            <a:ext cx="2700030" cy="627962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rgbClr val="00B0F0"/>
                </a:solidFill>
              </a:rPr>
              <a:t>Varying acceleration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989435" y="4379353"/>
            <a:ext cx="2700030" cy="627962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b="1" dirty="0">
                <a:solidFill>
                  <a:srgbClr val="00B0F0"/>
                </a:solidFill>
              </a:rPr>
              <a:t>Constant speed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996781" y="5245055"/>
            <a:ext cx="2700030" cy="627962"/>
          </a:xfrm>
          <a:prstGeom prst="round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b="1" dirty="0">
                <a:solidFill>
                  <a:srgbClr val="00B0F0"/>
                </a:solidFill>
              </a:rPr>
              <a:t>Constant deceleration</a:t>
            </a:r>
          </a:p>
        </p:txBody>
      </p:sp>
    </p:spTree>
    <p:extLst>
      <p:ext uri="{BB962C8B-B14F-4D97-AF65-F5344CB8AC3E}">
        <p14:creationId xmlns:p14="http://schemas.microsoft.com/office/powerpoint/2010/main" val="3860557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987C373-0E50-1A79-9A1A-7977E41102A5}"/>
                  </a:ext>
                </a:extLst>
              </p:cNvPr>
              <p:cNvSpPr txBox="1"/>
              <p:nvPr/>
            </p:nvSpPr>
            <p:spPr>
              <a:xfrm>
                <a:off x="1712421" y="1677176"/>
                <a:ext cx="8246226" cy="20045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𝑠𝑝𝑒𝑒𝑑</m:t>
                      </m:r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𝐷𝑖𝑠𝑡𝑎𝑛𝑐𝑒</m:t>
                          </m:r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𝑇𝑖𝑚𝑒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987C373-0E50-1A79-9A1A-7977E4110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2421" y="1677176"/>
                <a:ext cx="8246226" cy="200458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39704FEA-3819-45FA-B456-0580E580786D}"/>
              </a:ext>
            </a:extLst>
          </p:cNvPr>
          <p:cNvSpPr txBox="1"/>
          <p:nvPr/>
        </p:nvSpPr>
        <p:spPr>
          <a:xfrm>
            <a:off x="410095" y="155171"/>
            <a:ext cx="114272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b="1" dirty="0"/>
              <a:t>How do you calculate speed?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B40650-88A9-06D1-6C29-1A6BFACD097E}"/>
              </a:ext>
            </a:extLst>
          </p:cNvPr>
          <p:cNvSpPr txBox="1"/>
          <p:nvPr/>
        </p:nvSpPr>
        <p:spPr>
          <a:xfrm>
            <a:off x="221673" y="4165161"/>
            <a:ext cx="118428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What are possible units for speed?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6467A4-7296-CA95-93E6-80798F3B6E38}"/>
              </a:ext>
            </a:extLst>
          </p:cNvPr>
          <p:cNvSpPr txBox="1"/>
          <p:nvPr/>
        </p:nvSpPr>
        <p:spPr>
          <a:xfrm>
            <a:off x="459971" y="5436524"/>
            <a:ext cx="116544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/>
              <a:t>m/sec     km/hour    miles/hour	m/min</a:t>
            </a:r>
          </a:p>
        </p:txBody>
      </p:sp>
    </p:spTree>
    <p:extLst>
      <p:ext uri="{BB962C8B-B14F-4D97-AF65-F5344CB8AC3E}">
        <p14:creationId xmlns:p14="http://schemas.microsoft.com/office/powerpoint/2010/main" val="411424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399255" y="946468"/>
            <a:ext cx="7549179" cy="5911532"/>
            <a:chOff x="1842465" y="959621"/>
            <a:chExt cx="7549179" cy="5911532"/>
          </a:xfrm>
        </p:grpSpPr>
        <p:sp>
          <p:nvSpPr>
            <p:cNvPr id="9" name="TextBox 8"/>
            <p:cNvSpPr txBox="1"/>
            <p:nvPr/>
          </p:nvSpPr>
          <p:spPr>
            <a:xfrm>
              <a:off x="8023492" y="6286378"/>
              <a:ext cx="13681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latin typeface="Comic Sans MS" pitchFamily="66" charset="0"/>
                </a:rPr>
                <a:t>Time </a:t>
              </a:r>
              <a:r>
                <a:rPr lang="en-GB" sz="1400" dirty="0">
                  <a:latin typeface="Comic Sans MS" pitchFamily="66" charset="0"/>
                </a:rPr>
                <a:t>(seconds)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842465" y="3223505"/>
              <a:ext cx="1368152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latin typeface="Comic Sans MS" pitchFamily="66" charset="0"/>
                </a:rPr>
                <a:t>Velocity</a:t>
              </a:r>
            </a:p>
            <a:p>
              <a:pPr algn="ctr"/>
              <a:r>
                <a:rPr lang="en-GB" sz="1400" dirty="0">
                  <a:latin typeface="Comic Sans MS" pitchFamily="66" charset="0"/>
                </a:rPr>
                <a:t>(meters per second)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35432" y="959621"/>
              <a:ext cx="5486876" cy="5425910"/>
            </a:xfrm>
            <a:prstGeom prst="rect">
              <a:avLst/>
            </a:prstGeom>
          </p:spPr>
        </p:pic>
        <p:cxnSp>
          <p:nvCxnSpPr>
            <p:cNvPr id="21" name="Straight Connector 20"/>
            <p:cNvCxnSpPr/>
            <p:nvPr/>
          </p:nvCxnSpPr>
          <p:spPr bwMode="auto">
            <a:xfrm flipV="1">
              <a:off x="3604943" y="2820318"/>
              <a:ext cx="1231462" cy="3360534"/>
            </a:xfrm>
            <a:prstGeom prst="line">
              <a:avLst/>
            </a:prstGeom>
            <a:solidFill>
              <a:srgbClr val="00B8FF"/>
            </a:solidFill>
            <a:ln w="762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Straight Connector 22"/>
            <p:cNvCxnSpPr/>
            <p:nvPr/>
          </p:nvCxnSpPr>
          <p:spPr bwMode="auto">
            <a:xfrm flipV="1">
              <a:off x="4836405" y="2842352"/>
              <a:ext cx="1828800" cy="389"/>
            </a:xfrm>
            <a:prstGeom prst="line">
              <a:avLst/>
            </a:prstGeom>
            <a:solidFill>
              <a:srgbClr val="00B8FF"/>
            </a:solidFill>
            <a:ln w="762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6" name="Straight Connector 25"/>
            <p:cNvCxnSpPr/>
            <p:nvPr/>
          </p:nvCxnSpPr>
          <p:spPr bwMode="auto">
            <a:xfrm>
              <a:off x="6654188" y="2842352"/>
              <a:ext cx="1520328" cy="3338500"/>
            </a:xfrm>
            <a:prstGeom prst="line">
              <a:avLst/>
            </a:prstGeom>
            <a:solidFill>
              <a:srgbClr val="00B8FF"/>
            </a:solidFill>
            <a:ln w="762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" name="TextBox 1"/>
            <p:cNvSpPr txBox="1"/>
            <p:nvPr/>
          </p:nvSpPr>
          <p:spPr>
            <a:xfrm>
              <a:off x="3153927" y="2694162"/>
              <a:ext cx="461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10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153927" y="6034949"/>
              <a:ext cx="461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0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49904" y="6258837"/>
              <a:ext cx="3407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4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74374" y="6247820"/>
              <a:ext cx="461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0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36249" y="6258837"/>
              <a:ext cx="496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15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17561" y="6248538"/>
              <a:ext cx="4287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10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491" y="4818448"/>
            <a:ext cx="3345537" cy="187907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0" y="237075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400" dirty="0"/>
              <a:t>The area under the graph is the distance travelled. </a:t>
            </a:r>
          </a:p>
        </p:txBody>
      </p:sp>
      <p:sp>
        <p:nvSpPr>
          <p:cNvPr id="3" name="Right Triangle 2"/>
          <p:cNvSpPr/>
          <p:nvPr/>
        </p:nvSpPr>
        <p:spPr>
          <a:xfrm flipH="1">
            <a:off x="2161730" y="2892651"/>
            <a:ext cx="1231463" cy="3284424"/>
          </a:xfrm>
          <a:prstGeom prst="rtTriangle">
            <a:avLst/>
          </a:prstGeom>
          <a:solidFill>
            <a:srgbClr val="FFB9B9">
              <a:alpha val="50000"/>
            </a:srgbClr>
          </a:solidFill>
          <a:ln>
            <a:solidFill>
              <a:srgbClr val="FF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8" name="Right Triangle 27"/>
          <p:cNvSpPr/>
          <p:nvPr/>
        </p:nvSpPr>
        <p:spPr>
          <a:xfrm>
            <a:off x="5223007" y="2902306"/>
            <a:ext cx="1520330" cy="3284424"/>
          </a:xfrm>
          <a:prstGeom prst="rtTriangle">
            <a:avLst/>
          </a:prstGeom>
          <a:solidFill>
            <a:srgbClr val="FFB9B9">
              <a:alpha val="50000"/>
            </a:srgbClr>
          </a:solidFill>
          <a:ln>
            <a:solidFill>
              <a:srgbClr val="FFB9B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393193" y="2863655"/>
            <a:ext cx="1817783" cy="3316076"/>
          </a:xfrm>
          <a:prstGeom prst="rect">
            <a:avLst/>
          </a:prstGeom>
          <a:solidFill>
            <a:srgbClr val="FFFFAB">
              <a:alpha val="50000"/>
            </a:srgbClr>
          </a:solidFill>
          <a:ln>
            <a:solidFill>
              <a:srgbClr val="FFFFA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9" name="Right Triangle 28"/>
          <p:cNvSpPr/>
          <p:nvPr/>
        </p:nvSpPr>
        <p:spPr>
          <a:xfrm flipH="1">
            <a:off x="8314623" y="1018165"/>
            <a:ext cx="402903" cy="800219"/>
          </a:xfrm>
          <a:prstGeom prst="rtTriangle">
            <a:avLst/>
          </a:prstGeom>
          <a:solidFill>
            <a:srgbClr val="FFB9B9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0" name="Rectangle 29"/>
          <p:cNvSpPr/>
          <p:nvPr/>
        </p:nvSpPr>
        <p:spPr>
          <a:xfrm>
            <a:off x="8314623" y="1931892"/>
            <a:ext cx="516556" cy="704134"/>
          </a:xfrm>
          <a:prstGeom prst="rect">
            <a:avLst/>
          </a:prstGeom>
          <a:solidFill>
            <a:srgbClr val="FFFFAB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1" name="Right Triangle 30"/>
          <p:cNvSpPr/>
          <p:nvPr/>
        </p:nvSpPr>
        <p:spPr>
          <a:xfrm>
            <a:off x="8269577" y="2785630"/>
            <a:ext cx="589199" cy="741667"/>
          </a:xfrm>
          <a:prstGeom prst="rtTriangle">
            <a:avLst/>
          </a:prstGeom>
          <a:solidFill>
            <a:srgbClr val="FFB9B9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7" name="TextBox 6"/>
          <p:cNvSpPr txBox="1"/>
          <p:nvPr/>
        </p:nvSpPr>
        <p:spPr>
          <a:xfrm>
            <a:off x="9192127" y="1281303"/>
            <a:ext cx="223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½ x 4 x 10 = 20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192127" y="2094776"/>
            <a:ext cx="19009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6 x 10 = 60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9228223" y="2957201"/>
            <a:ext cx="22331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½ x 5 x 10 = 25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7878502" y="3925390"/>
            <a:ext cx="1508658" cy="800219"/>
            <a:chOff x="7972497" y="3858230"/>
            <a:chExt cx="1508658" cy="800219"/>
          </a:xfrm>
        </p:grpSpPr>
        <p:sp>
          <p:nvSpPr>
            <p:cNvPr id="34" name="Right Triangle 33"/>
            <p:cNvSpPr/>
            <p:nvPr/>
          </p:nvSpPr>
          <p:spPr>
            <a:xfrm flipH="1">
              <a:off x="7972497" y="3858230"/>
              <a:ext cx="402903" cy="800219"/>
            </a:xfrm>
            <a:prstGeom prst="rtTriangle">
              <a:avLst/>
            </a:prstGeom>
            <a:solidFill>
              <a:srgbClr val="FFB9B9">
                <a:alpha val="5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5" name="Rectangle 34"/>
            <p:cNvSpPr/>
            <p:nvPr/>
          </p:nvSpPr>
          <p:spPr>
            <a:xfrm>
              <a:off x="8375400" y="3858809"/>
              <a:ext cx="516556" cy="799640"/>
            </a:xfrm>
            <a:prstGeom prst="rect">
              <a:avLst/>
            </a:prstGeom>
            <a:solidFill>
              <a:srgbClr val="FFFFAB">
                <a:alpha val="5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Right Triangle 35"/>
            <p:cNvSpPr/>
            <p:nvPr/>
          </p:nvSpPr>
          <p:spPr>
            <a:xfrm>
              <a:off x="8891956" y="3858230"/>
              <a:ext cx="589199" cy="800219"/>
            </a:xfrm>
            <a:prstGeom prst="rtTriangle">
              <a:avLst/>
            </a:prstGeom>
            <a:solidFill>
              <a:srgbClr val="FFB9B9">
                <a:alpha val="50000"/>
              </a:srgb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9353020" y="4085927"/>
            <a:ext cx="27303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20 + 60 + 25 = </a:t>
            </a:r>
            <a:r>
              <a:rPr lang="en-GB" sz="2400" b="1" dirty="0"/>
              <a:t>105m</a:t>
            </a:r>
          </a:p>
        </p:txBody>
      </p:sp>
    </p:spTree>
    <p:extLst>
      <p:ext uri="{BB962C8B-B14F-4D97-AF65-F5344CB8AC3E}">
        <p14:creationId xmlns:p14="http://schemas.microsoft.com/office/powerpoint/2010/main" val="1766975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8" grpId="0" animBg="1"/>
      <p:bldP spid="5" grpId="0" animBg="1"/>
      <p:bldP spid="29" grpId="0" animBg="1"/>
      <p:bldP spid="30" grpId="0" animBg="1"/>
      <p:bldP spid="31" grpId="0" animBg="1"/>
      <p:bldP spid="7" grpId="0"/>
      <p:bldP spid="32" grpId="0"/>
      <p:bldP spid="33" grpId="0"/>
      <p:bldP spid="3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987C373-0E50-1A79-9A1A-7977E41102A5}"/>
                  </a:ext>
                </a:extLst>
              </p:cNvPr>
              <p:cNvSpPr txBox="1"/>
              <p:nvPr/>
            </p:nvSpPr>
            <p:spPr>
              <a:xfrm>
                <a:off x="1091736" y="1339126"/>
                <a:ext cx="9615055" cy="2020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𝐴𝑐𝑐𝑒𝑙𝑒𝑟𝑎𝑡𝑜𝑛</m:t>
                      </m:r>
                      <m:r>
                        <a:rPr lang="en-GB" sz="6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𝑆𝑝𝑒𝑒𝑑</m:t>
                          </m:r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GB" sz="6600" b="0" i="1" smtClean="0">
                              <a:latin typeface="Cambria Math" panose="02040503050406030204" pitchFamily="18" charset="0"/>
                            </a:rPr>
                            <m:t>𝑇𝑖𝑚𝑒</m:t>
                          </m:r>
                        </m:den>
                      </m:f>
                    </m:oMath>
                  </m:oMathPara>
                </a14:m>
                <a:endParaRPr lang="en-GB" sz="66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987C373-0E50-1A79-9A1A-7977E41102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1736" y="1339126"/>
                <a:ext cx="9615055" cy="202068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39704FEA-3819-45FA-B456-0580E580786D}"/>
              </a:ext>
            </a:extLst>
          </p:cNvPr>
          <p:cNvSpPr txBox="1"/>
          <p:nvPr/>
        </p:nvSpPr>
        <p:spPr>
          <a:xfrm>
            <a:off x="410095" y="155171"/>
            <a:ext cx="114272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How do you calculate acceleration?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3B40650-88A9-06D1-6C29-1A6BFACD097E}"/>
              </a:ext>
            </a:extLst>
          </p:cNvPr>
          <p:cNvSpPr txBox="1"/>
          <p:nvPr/>
        </p:nvSpPr>
        <p:spPr>
          <a:xfrm>
            <a:off x="135774" y="3793329"/>
            <a:ext cx="1184286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/>
              <a:t>What are possible units for speed?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6467A4-7296-CA95-93E6-80798F3B6E38}"/>
              </a:ext>
            </a:extLst>
          </p:cNvPr>
          <p:cNvSpPr txBox="1"/>
          <p:nvPr/>
        </p:nvSpPr>
        <p:spPr>
          <a:xfrm>
            <a:off x="2701635" y="4808992"/>
            <a:ext cx="69910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m/s per second</a:t>
            </a:r>
          </a:p>
          <a:p>
            <a:pPr algn="ctr"/>
            <a:r>
              <a:rPr lang="en-GB" sz="6000"/>
              <a:t>ms</a:t>
            </a:r>
            <a:r>
              <a:rPr lang="en-GB" sz="6000" baseline="30000"/>
              <a:t>-2</a:t>
            </a:r>
            <a:endParaRPr lang="en-GB" sz="6000" baseline="30000" dirty="0"/>
          </a:p>
        </p:txBody>
      </p:sp>
    </p:spTree>
    <p:extLst>
      <p:ext uri="{BB962C8B-B14F-4D97-AF65-F5344CB8AC3E}">
        <p14:creationId xmlns:p14="http://schemas.microsoft.com/office/powerpoint/2010/main" val="3466513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81057" y="883406"/>
            <a:ext cx="7549179" cy="5911532"/>
            <a:chOff x="1842465" y="959621"/>
            <a:chExt cx="7549179" cy="5911532"/>
          </a:xfrm>
        </p:grpSpPr>
        <p:sp>
          <p:nvSpPr>
            <p:cNvPr id="9" name="TextBox 8"/>
            <p:cNvSpPr txBox="1"/>
            <p:nvPr/>
          </p:nvSpPr>
          <p:spPr>
            <a:xfrm>
              <a:off x="8023492" y="6286378"/>
              <a:ext cx="13681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latin typeface="Comic Sans MS" pitchFamily="66" charset="0"/>
                </a:rPr>
                <a:t>Time </a:t>
              </a:r>
              <a:r>
                <a:rPr lang="en-GB" sz="1400" dirty="0">
                  <a:latin typeface="Comic Sans MS" pitchFamily="66" charset="0"/>
                </a:rPr>
                <a:t>(seconds)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842465" y="3223505"/>
              <a:ext cx="1368152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latin typeface="Comic Sans MS" pitchFamily="66" charset="0"/>
                </a:rPr>
                <a:t>Velocity</a:t>
              </a:r>
            </a:p>
            <a:p>
              <a:pPr algn="ctr"/>
              <a:r>
                <a:rPr lang="en-GB" sz="1400" dirty="0">
                  <a:latin typeface="Comic Sans MS" pitchFamily="66" charset="0"/>
                </a:rPr>
                <a:t>(meters per second)</a:t>
              </a: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435432" y="959621"/>
              <a:ext cx="5486876" cy="5425910"/>
            </a:xfrm>
            <a:prstGeom prst="rect">
              <a:avLst/>
            </a:prstGeom>
          </p:spPr>
        </p:pic>
        <p:cxnSp>
          <p:nvCxnSpPr>
            <p:cNvPr id="21" name="Straight Connector 20"/>
            <p:cNvCxnSpPr/>
            <p:nvPr/>
          </p:nvCxnSpPr>
          <p:spPr bwMode="auto">
            <a:xfrm flipV="1">
              <a:off x="3604943" y="2820318"/>
              <a:ext cx="1231462" cy="3360534"/>
            </a:xfrm>
            <a:prstGeom prst="line">
              <a:avLst/>
            </a:prstGeom>
            <a:solidFill>
              <a:srgbClr val="00B8FF"/>
            </a:solidFill>
            <a:ln w="762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3" name="Straight Connector 22"/>
            <p:cNvCxnSpPr/>
            <p:nvPr/>
          </p:nvCxnSpPr>
          <p:spPr bwMode="auto">
            <a:xfrm flipV="1">
              <a:off x="4836405" y="2842352"/>
              <a:ext cx="1828800" cy="389"/>
            </a:xfrm>
            <a:prstGeom prst="line">
              <a:avLst/>
            </a:prstGeom>
            <a:solidFill>
              <a:srgbClr val="00B8FF"/>
            </a:solidFill>
            <a:ln w="76200" cap="flat" cmpd="sng" algn="ctr">
              <a:solidFill>
                <a:srgbClr val="0070C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26" name="Straight Connector 25"/>
            <p:cNvCxnSpPr/>
            <p:nvPr/>
          </p:nvCxnSpPr>
          <p:spPr bwMode="auto">
            <a:xfrm>
              <a:off x="6654188" y="2842352"/>
              <a:ext cx="1583716" cy="3353423"/>
            </a:xfrm>
            <a:prstGeom prst="line">
              <a:avLst/>
            </a:prstGeom>
            <a:solidFill>
              <a:srgbClr val="00B8FF"/>
            </a:solidFill>
            <a:ln w="76200" cap="flat" cmpd="sng" algn="ctr">
              <a:solidFill>
                <a:srgbClr val="00B05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2" name="TextBox 1"/>
            <p:cNvSpPr txBox="1"/>
            <p:nvPr/>
          </p:nvSpPr>
          <p:spPr>
            <a:xfrm>
              <a:off x="3153927" y="2694162"/>
              <a:ext cx="461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10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3153927" y="6034949"/>
              <a:ext cx="461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0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649904" y="6258837"/>
              <a:ext cx="3407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4</a:t>
              </a: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3374374" y="6247820"/>
              <a:ext cx="4611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0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7936249" y="6258837"/>
              <a:ext cx="4967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15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417561" y="6248538"/>
              <a:ext cx="4287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/>
                <a:t>10</a:t>
              </a:r>
            </a:p>
          </p:txBody>
        </p:sp>
      </p:grp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3491" y="4818448"/>
            <a:ext cx="3345537" cy="187907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0" y="237075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/>
              <a:t>The acceleration is calculated from the gradient of the lines . </a:t>
            </a:r>
          </a:p>
        </p:txBody>
      </p:sp>
      <p:cxnSp>
        <p:nvCxnSpPr>
          <p:cNvPr id="38" name="Straight Connector 37"/>
          <p:cNvCxnSpPr/>
          <p:nvPr/>
        </p:nvCxnSpPr>
        <p:spPr bwMode="auto">
          <a:xfrm flipV="1">
            <a:off x="8340306" y="1293829"/>
            <a:ext cx="360133" cy="932276"/>
          </a:xfrm>
          <a:prstGeom prst="line">
            <a:avLst/>
          </a:prstGeom>
          <a:solidFill>
            <a:srgbClr val="00B8FF"/>
          </a:solidFill>
          <a:ln w="762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Straight Connector 38"/>
          <p:cNvCxnSpPr/>
          <p:nvPr/>
        </p:nvCxnSpPr>
        <p:spPr bwMode="auto">
          <a:xfrm flipV="1">
            <a:off x="8011611" y="2829199"/>
            <a:ext cx="1017522" cy="1"/>
          </a:xfrm>
          <a:prstGeom prst="line">
            <a:avLst/>
          </a:prstGeom>
          <a:solidFill>
            <a:srgbClr val="00B8FF"/>
          </a:solidFill>
          <a:ln w="762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Straight Connector 39"/>
          <p:cNvCxnSpPr/>
          <p:nvPr/>
        </p:nvCxnSpPr>
        <p:spPr bwMode="auto">
          <a:xfrm>
            <a:off x="8340306" y="3524878"/>
            <a:ext cx="464927" cy="973571"/>
          </a:xfrm>
          <a:prstGeom prst="line">
            <a:avLst/>
          </a:prstGeom>
          <a:solidFill>
            <a:srgbClr val="00B8FF"/>
          </a:solidFill>
          <a:ln w="76200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186939" y="1203405"/>
                <a:ext cx="749416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6939" y="1203405"/>
                <a:ext cx="749416" cy="898964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9836323" y="1402958"/>
            <a:ext cx="1802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=</a:t>
            </a:r>
            <a:r>
              <a:rPr lang="en-GB" sz="2800" b="1" dirty="0"/>
              <a:t> 2.5 </a:t>
            </a:r>
            <a:r>
              <a:rPr lang="en-GB" sz="2800" dirty="0"/>
              <a:t>m/s</a:t>
            </a:r>
            <a:r>
              <a:rPr lang="en-GB" sz="2800" baseline="30000" dirty="0"/>
              <a:t>-2</a:t>
            </a:r>
            <a:endParaRPr lang="en-GB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9186937" y="2332407"/>
                <a:ext cx="749416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86937" y="2332407"/>
                <a:ext cx="749416" cy="89896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/>
          <p:cNvSpPr txBox="1"/>
          <p:nvPr/>
        </p:nvSpPr>
        <p:spPr>
          <a:xfrm>
            <a:off x="9779843" y="2561402"/>
            <a:ext cx="15459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=</a:t>
            </a:r>
            <a:r>
              <a:rPr lang="en-GB" sz="2800" b="1" dirty="0"/>
              <a:t> 0 </a:t>
            </a:r>
            <a:r>
              <a:rPr lang="en-GB" sz="2800" dirty="0"/>
              <a:t>m/s</a:t>
            </a:r>
            <a:r>
              <a:rPr lang="en-GB" sz="2800" baseline="30000" dirty="0"/>
              <a:t>-2</a:t>
            </a:r>
            <a:endParaRPr lang="en-GB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9217193" y="3520609"/>
                <a:ext cx="749416" cy="8989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−10</m:t>
                          </m:r>
                        </m:num>
                        <m:den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17193" y="3520609"/>
                <a:ext cx="749416" cy="898964"/>
              </a:xfrm>
              <a:prstGeom prst="rect">
                <a:avLst/>
              </a:prstGeom>
              <a:blipFill rotWithShape="0">
                <a:blip r:embed="rId6"/>
                <a:stretch>
                  <a:fillRect r="-8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TextBox 45"/>
          <p:cNvSpPr txBox="1"/>
          <p:nvPr/>
        </p:nvSpPr>
        <p:spPr>
          <a:xfrm>
            <a:off x="9936352" y="3748961"/>
            <a:ext cx="1702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=</a:t>
            </a:r>
            <a:r>
              <a:rPr lang="en-GB" sz="2800" b="1" dirty="0"/>
              <a:t> -2</a:t>
            </a:r>
            <a:r>
              <a:rPr lang="en-GB" sz="2800" dirty="0"/>
              <a:t> m/s</a:t>
            </a:r>
            <a:r>
              <a:rPr lang="en-GB" sz="2800" baseline="30000" dirty="0"/>
              <a:t>-2</a:t>
            </a:r>
            <a:endParaRPr lang="en-GB" sz="28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10226839" y="1920372"/>
            <a:ext cx="1576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FF0000"/>
                </a:solidFill>
              </a:rPr>
              <a:t>Acceleration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040346" y="3074822"/>
            <a:ext cx="1878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70C0"/>
                </a:solidFill>
              </a:rPr>
              <a:t>No Acceleration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10226839" y="4269650"/>
            <a:ext cx="15761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B050"/>
                </a:solidFill>
              </a:rPr>
              <a:t>Deceleration</a:t>
            </a:r>
          </a:p>
        </p:txBody>
      </p:sp>
    </p:spTree>
    <p:extLst>
      <p:ext uri="{BB962C8B-B14F-4D97-AF65-F5344CB8AC3E}">
        <p14:creationId xmlns:p14="http://schemas.microsoft.com/office/powerpoint/2010/main" val="189579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4" grpId="0"/>
      <p:bldP spid="42" grpId="0"/>
      <p:bldP spid="43" grpId="0"/>
      <p:bldP spid="45" grpId="0"/>
      <p:bldP spid="46" grpId="0"/>
      <p:bldP spid="25" grpId="0"/>
      <p:bldP spid="47" grpId="0"/>
      <p:bldP spid="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775520" y="4293096"/>
            <a:ext cx="4320480" cy="1008112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01041" y="4365104"/>
            <a:ext cx="6976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1584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6 m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40016" y="4293096"/>
            <a:ext cx="4320480" cy="100811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320841" y="4365104"/>
            <a:ext cx="58702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B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816080" y="4365105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42 m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75520" y="5445224"/>
            <a:ext cx="4320480" cy="100811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87415" y="5517232"/>
            <a:ext cx="7248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351584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48 m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240016" y="5445224"/>
            <a:ext cx="4320480" cy="100811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Century Gothic" panose="020B0502020202020204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79964" y="5517232"/>
            <a:ext cx="668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entury Gothic" panose="020B0502020202020204" pitchFamily="34" charset="0"/>
              </a:rPr>
              <a:t>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16080" y="5517233"/>
            <a:ext cx="32403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800" dirty="0">
                <a:latin typeface="Century Gothic" panose="020B0502020202020204" pitchFamily="34" charset="0"/>
              </a:rPr>
              <a:t>7 m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847528" y="1484785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latin typeface="Century Gothic" panose="020B0502020202020204" pitchFamily="34" charset="0"/>
              </a:rPr>
              <a:t>Distance travelled?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6057682" y="-112012"/>
            <a:ext cx="4372589" cy="4183999"/>
            <a:chOff x="186969" y="-185028"/>
            <a:chExt cx="2497864" cy="2574922"/>
          </a:xfrm>
        </p:grpSpPr>
        <p:sp>
          <p:nvSpPr>
            <p:cNvPr id="26" name="Text Box 768"/>
            <p:cNvSpPr txBox="1"/>
            <p:nvPr/>
          </p:nvSpPr>
          <p:spPr>
            <a:xfrm>
              <a:off x="1974715" y="1896893"/>
              <a:ext cx="350196" cy="262847"/>
            </a:xfrm>
            <a:prstGeom prst="rect">
              <a:avLst/>
            </a:prstGeom>
            <a:noFill/>
            <a:ln w="6350">
              <a:noFill/>
            </a:ln>
            <a:effectLst/>
          </p:spPr>
          <p:style>
            <a:lnRef idx="0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36000" rIns="91440" bIns="3600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  <a:spcAft>
                  <a:spcPts val="1000"/>
                </a:spcAft>
              </a:pPr>
              <a:r>
                <a:rPr lang="en-GB" sz="2400" dirty="0">
                  <a:solidFill>
                    <a:srgbClr val="000000"/>
                  </a:solidFill>
                  <a:latin typeface="Century Gothic" panose="020B0502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7</a:t>
              </a:r>
              <a:endParaRPr lang="en-GB" sz="2400" dirty="0">
                <a:solidFill>
                  <a:srgbClr val="000000"/>
                </a:solidFill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7" name="Group 26"/>
            <p:cNvGrpSpPr/>
            <p:nvPr/>
          </p:nvGrpSpPr>
          <p:grpSpPr>
            <a:xfrm>
              <a:off x="186969" y="-185028"/>
              <a:ext cx="2497864" cy="2574922"/>
              <a:chOff x="186969" y="-185028"/>
              <a:chExt cx="2497864" cy="2574922"/>
            </a:xfrm>
          </p:grpSpPr>
          <p:grpSp>
            <p:nvGrpSpPr>
              <p:cNvPr id="33" name="Group 32"/>
              <p:cNvGrpSpPr/>
              <p:nvPr/>
            </p:nvGrpSpPr>
            <p:grpSpPr>
              <a:xfrm>
                <a:off x="186969" y="-185028"/>
                <a:ext cx="2497864" cy="2574922"/>
                <a:chOff x="186969" y="-185028"/>
                <a:chExt cx="2497864" cy="2574922"/>
              </a:xfrm>
            </p:grpSpPr>
            <p:grpSp>
              <p:nvGrpSpPr>
                <p:cNvPr id="39" name="Group 38"/>
                <p:cNvGrpSpPr/>
                <p:nvPr/>
              </p:nvGrpSpPr>
              <p:grpSpPr>
                <a:xfrm>
                  <a:off x="186969" y="-185028"/>
                  <a:ext cx="2497864" cy="2574922"/>
                  <a:chOff x="-114596" y="-185040"/>
                  <a:chExt cx="2498013" cy="2575093"/>
                </a:xfrm>
              </p:grpSpPr>
              <p:grpSp>
                <p:nvGrpSpPr>
                  <p:cNvPr id="41" name="Group 40"/>
                  <p:cNvGrpSpPr/>
                  <p:nvPr/>
                </p:nvGrpSpPr>
                <p:grpSpPr>
                  <a:xfrm>
                    <a:off x="-114596" y="-185040"/>
                    <a:ext cx="2332502" cy="2086185"/>
                    <a:chOff x="-114596" y="-185040"/>
                    <a:chExt cx="2332502" cy="2086185"/>
                  </a:xfrm>
                </p:grpSpPr>
                <p:grpSp>
                  <p:nvGrpSpPr>
                    <p:cNvPr id="43" name="Group 42"/>
                    <p:cNvGrpSpPr/>
                    <p:nvPr/>
                  </p:nvGrpSpPr>
                  <p:grpSpPr>
                    <a:xfrm>
                      <a:off x="486520" y="136023"/>
                      <a:ext cx="1731386" cy="1765122"/>
                      <a:chOff x="-35" y="1"/>
                      <a:chExt cx="1731386" cy="1765122"/>
                    </a:xfrm>
                  </p:grpSpPr>
                  <p:cxnSp>
                    <p:nvCxnSpPr>
                      <p:cNvPr id="45" name="Straight Arrow Connector 44"/>
                      <p:cNvCxnSpPr/>
                      <p:nvPr/>
                    </p:nvCxnSpPr>
                    <p:spPr>
                      <a:xfrm flipV="1">
                        <a:off x="4844" y="1"/>
                        <a:ext cx="0" cy="1760996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  <p:cxnSp>
                    <p:nvCxnSpPr>
                      <p:cNvPr id="46" name="Straight Arrow Connector 45"/>
                      <p:cNvCxnSpPr/>
                      <p:nvPr/>
                    </p:nvCxnSpPr>
                    <p:spPr>
                      <a:xfrm>
                        <a:off x="-35" y="1765123"/>
                        <a:ext cx="1731386" cy="0"/>
                      </a:xfrm>
                      <a:prstGeom prst="straightConnector1">
                        <a:avLst/>
                      </a:prstGeom>
                      <a:ln>
                        <a:solidFill>
                          <a:schemeClr val="tx1"/>
                        </a:solidFill>
                        <a:tailEnd type="arrow" w="lg" len="lg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</p:cxnSp>
                </p:grpSp>
                <p:sp>
                  <p:nvSpPr>
                    <p:cNvPr id="44" name="Text Box 735"/>
                    <p:cNvSpPr txBox="1"/>
                    <p:nvPr/>
                  </p:nvSpPr>
                  <p:spPr>
                    <a:xfrm rot="16200000">
                      <a:off x="-670083" y="370447"/>
                      <a:ext cx="1373864" cy="262890"/>
                    </a:xfrm>
                    <a:prstGeom prst="rect">
                      <a:avLst/>
                    </a:prstGeom>
                    <a:noFill/>
                    <a:ln w="6350">
                      <a:noFill/>
                    </a:ln>
                    <a:effectLst/>
                  </p:spPr>
                  <p:style>
                    <a:lnRef idx="0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36000" rIns="91440" bIns="36000" numCol="1" spcCol="0" rtlCol="0" fromWordArt="0" anchor="t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speed (ms</a:t>
                      </a:r>
                      <a:r>
                        <a:rPr lang="en-GB" sz="2400" baseline="300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</a:t>
                      </a:r>
                      <a:r>
                        <a:rPr lang="en-GB" sz="2400" dirty="0">
                          <a:solidFill>
                            <a:srgbClr val="000000"/>
                          </a:solidFill>
                          <a:latin typeface="Century Gothic" panose="020B0502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</a:t>
                      </a:r>
                      <a:endParaRPr lang="en-GB" sz="2400" dirty="0">
                        <a:solidFill>
                          <a:srgbClr val="000000"/>
                        </a:solidFill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</p:grpSp>
              <p:sp>
                <p:nvSpPr>
                  <p:cNvPr id="42" name="Text Box 736"/>
                  <p:cNvSpPr txBox="1"/>
                  <p:nvPr/>
                </p:nvSpPr>
                <p:spPr>
                  <a:xfrm>
                    <a:off x="1593929" y="2127177"/>
                    <a:ext cx="789488" cy="262876"/>
                  </a:xfrm>
                  <a:prstGeom prst="rect">
                    <a:avLst/>
                  </a:prstGeom>
                  <a:noFill/>
                  <a:ln w="6350">
                    <a:noFill/>
                  </a:ln>
                  <a:effectLst/>
                </p:spPr>
                <p:style>
                  <a:lnRef idx="0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36000" rIns="91440" bIns="36000" numCol="1" spcCol="0" rtlCol="0" fromWordArt="0" anchor="t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>
                      <a:lnSpc>
                        <a:spcPct val="115000"/>
                      </a:lnSpc>
                      <a:spcAft>
                        <a:spcPts val="1000"/>
                      </a:spcAft>
                    </a:pPr>
                    <a:r>
                      <a:rPr lang="en-GB" sz="2400" dirty="0">
                        <a:solidFill>
                          <a:srgbClr val="000000"/>
                        </a:solidFill>
                        <a:latin typeface="Century Gothic" panose="020B0502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a:t>time (s)</a:t>
                    </a:r>
                    <a:endParaRPr lang="en-GB" sz="2400" dirty="0">
                      <a:solidFill>
                        <a:srgbClr val="000000"/>
                      </a:solidFill>
                      <a:ea typeface="Calibri" panose="020F0502020204030204" pitchFamily="34" charset="0"/>
                      <a:cs typeface="Times New Roman" panose="02020603050405020304" pitchFamily="18" charset="0"/>
                    </a:endParaRPr>
                  </a:p>
                </p:txBody>
              </p:sp>
            </p:grpSp>
            <p:cxnSp>
              <p:nvCxnSpPr>
                <p:cNvPr id="37" name="Straight Connector 36"/>
                <p:cNvCxnSpPr/>
                <p:nvPr/>
              </p:nvCxnSpPr>
              <p:spPr>
                <a:xfrm>
                  <a:off x="2081720" y="515566"/>
                  <a:ext cx="0" cy="138525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Straight Connector 37"/>
                <p:cNvCxnSpPr/>
                <p:nvPr/>
              </p:nvCxnSpPr>
              <p:spPr>
                <a:xfrm rot="5400000">
                  <a:off x="1429967" y="-126460"/>
                  <a:ext cx="0" cy="1290682"/>
                </a:xfrm>
                <a:prstGeom prst="line">
                  <a:avLst/>
                </a:prstGeom>
                <a:ln>
                  <a:solidFill>
                    <a:schemeClr val="tx1"/>
                  </a:solidFill>
                  <a:prstDash val="soli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9" name="Text Box 767"/>
              <p:cNvSpPr txBox="1"/>
              <p:nvPr/>
            </p:nvSpPr>
            <p:spPr>
              <a:xfrm>
                <a:off x="661481" y="1896893"/>
                <a:ext cx="350196" cy="262847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endParaRPr lang="en-GB" sz="240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" name="Text Box 769"/>
              <p:cNvSpPr txBox="1"/>
              <p:nvPr/>
            </p:nvSpPr>
            <p:spPr>
              <a:xfrm>
                <a:off x="564205" y="1789889"/>
                <a:ext cx="350196" cy="262847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0</a:t>
                </a:r>
                <a:endParaRPr lang="en-GB" sz="240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Text Box 771"/>
              <p:cNvSpPr txBox="1"/>
              <p:nvPr/>
            </p:nvSpPr>
            <p:spPr>
              <a:xfrm>
                <a:off x="564205" y="389106"/>
                <a:ext cx="349885" cy="262255"/>
              </a:xfrm>
              <a:prstGeom prst="rect">
                <a:avLst/>
              </a:prstGeom>
              <a:noFill/>
              <a:ln w="6350">
                <a:noFill/>
              </a:ln>
              <a:effectLst/>
            </p:spPr>
            <p:style>
              <a:lnRef idx="0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36000" rIns="91440" bIns="3600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GB" sz="2400" dirty="0">
                    <a:solidFill>
                      <a:srgbClr val="000000"/>
                    </a:solidFill>
                    <a:latin typeface="Century Gothic" panose="020B050202020202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6</a:t>
                </a:r>
                <a:endParaRPr lang="en-GB" sz="2400" dirty="0">
                  <a:solidFill>
                    <a:srgbClr val="000000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34" name="TextBox 33"/>
          <p:cNvSpPr txBox="1"/>
          <p:nvPr/>
        </p:nvSpPr>
        <p:spPr>
          <a:xfrm>
            <a:off x="1847529" y="409651"/>
            <a:ext cx="3609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/>
              <a:t>Velocity Time Graph</a:t>
            </a:r>
          </a:p>
        </p:txBody>
      </p:sp>
    </p:spTree>
    <p:extLst>
      <p:ext uri="{BB962C8B-B14F-4D97-AF65-F5344CB8AC3E}">
        <p14:creationId xmlns:p14="http://schemas.microsoft.com/office/powerpoint/2010/main" val="414041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animClr clrSpc="rgb" dir="cw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9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11" grpId="0" animBg="1"/>
      <p:bldP spid="1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456</Words>
  <Application>Microsoft Office PowerPoint</Application>
  <PresentationFormat>Widescreen</PresentationFormat>
  <Paragraphs>194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arial</vt:lpstr>
      <vt:lpstr>Calibri</vt:lpstr>
      <vt:lpstr>Calibri Light</vt:lpstr>
      <vt:lpstr>Cambria Math</vt:lpstr>
      <vt:lpstr>Century Gothic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18</cp:revision>
  <dcterms:created xsi:type="dcterms:W3CDTF">2016-03-01T05:59:10Z</dcterms:created>
  <dcterms:modified xsi:type="dcterms:W3CDTF">2024-01-03T04:58:43Z</dcterms:modified>
</cp:coreProperties>
</file>