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8CCCB-CEC0-48C0-8084-4171AA2852D8}" v="3" dt="2021-10-05T04:31:29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198CCCB-CEC0-48C0-8084-4171AA2852D8}"/>
    <pc:docChg chg="custSel addSld delSld modSld sldOrd">
      <pc:chgData name="Stewart Gale" userId="3647ddd2-6040-41ae-a96d-232c23482af8" providerId="ADAL" clId="{B198CCCB-CEC0-48C0-8084-4171AA2852D8}" dt="2021-10-10T07:14:31.822" v="26" actId="20577"/>
      <pc:docMkLst>
        <pc:docMk/>
      </pc:docMkLst>
      <pc:sldChg chg="delSp modSp mod">
        <pc:chgData name="Stewart Gale" userId="3647ddd2-6040-41ae-a96d-232c23482af8" providerId="ADAL" clId="{B198CCCB-CEC0-48C0-8084-4171AA2852D8}" dt="2021-10-05T04:31:29.347" v="21" actId="1076"/>
        <pc:sldMkLst>
          <pc:docMk/>
          <pc:sldMk cId="55307199" sldId="264"/>
        </pc:sldMkLst>
        <pc:spChg chg="del">
          <ac:chgData name="Stewart Gale" userId="3647ddd2-6040-41ae-a96d-232c23482af8" providerId="ADAL" clId="{B198CCCB-CEC0-48C0-8084-4171AA2852D8}" dt="2021-10-05T04:31:16.416" v="19" actId="478"/>
          <ac:spMkLst>
            <pc:docMk/>
            <pc:sldMk cId="55307199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0.834" v="20" actId="1076"/>
          <ac:spMkLst>
            <pc:docMk/>
            <pc:sldMk cId="55307199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2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3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4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5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6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7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8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9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0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1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2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3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4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59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0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1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2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3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4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5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6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7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8" creationId="{00000000-0000-0000-0000-000000000000}"/>
          </ac:spMkLst>
        </pc:spChg>
        <pc:spChg chg="mod">
          <ac:chgData name="Stewart Gale" userId="3647ddd2-6040-41ae-a96d-232c23482af8" providerId="ADAL" clId="{B198CCCB-CEC0-48C0-8084-4171AA2852D8}" dt="2021-10-05T04:31:29.347" v="21" actId="1076"/>
          <ac:spMkLst>
            <pc:docMk/>
            <pc:sldMk cId="55307199" sldId="264"/>
            <ac:spMk id="169" creationId="{00000000-0000-0000-0000-000000000000}"/>
          </ac:spMkLst>
        </pc:spChg>
        <pc:grpChg chg="mod">
          <ac:chgData name="Stewart Gale" userId="3647ddd2-6040-41ae-a96d-232c23482af8" providerId="ADAL" clId="{B198CCCB-CEC0-48C0-8084-4171AA2852D8}" dt="2021-10-05T04:31:29.347" v="21" actId="1076"/>
          <ac:grpSpMkLst>
            <pc:docMk/>
            <pc:sldMk cId="55307199" sldId="264"/>
            <ac:grpSpMk id="6" creationId="{00000000-0000-0000-0000-000000000000}"/>
          </ac:grpSpMkLst>
        </pc:grpChg>
      </pc:sldChg>
      <pc:sldChg chg="modSp mod">
        <pc:chgData name="Stewart Gale" userId="3647ddd2-6040-41ae-a96d-232c23482af8" providerId="ADAL" clId="{B198CCCB-CEC0-48C0-8084-4171AA2852D8}" dt="2021-10-10T07:14:31.822" v="26" actId="20577"/>
        <pc:sldMkLst>
          <pc:docMk/>
          <pc:sldMk cId="3608338845" sldId="273"/>
        </pc:sldMkLst>
        <pc:spChg chg="mod">
          <ac:chgData name="Stewart Gale" userId="3647ddd2-6040-41ae-a96d-232c23482af8" providerId="ADAL" clId="{B198CCCB-CEC0-48C0-8084-4171AA2852D8}" dt="2021-10-10T07:14:31.822" v="26" actId="20577"/>
          <ac:spMkLst>
            <pc:docMk/>
            <pc:sldMk cId="3608338845" sldId="273"/>
            <ac:spMk id="76" creationId="{00000000-0000-0000-0000-000000000000}"/>
          </ac:spMkLst>
        </pc:spChg>
      </pc:sldChg>
      <pc:sldChg chg="del">
        <pc:chgData name="Stewart Gale" userId="3647ddd2-6040-41ae-a96d-232c23482af8" providerId="ADAL" clId="{B198CCCB-CEC0-48C0-8084-4171AA2852D8}" dt="2021-10-05T04:31:57.943" v="22" actId="47"/>
        <pc:sldMkLst>
          <pc:docMk/>
          <pc:sldMk cId="3627751122" sldId="278"/>
        </pc:sldMkLst>
      </pc:sldChg>
      <pc:sldChg chg="delSp modSp add mod ord">
        <pc:chgData name="Stewart Gale" userId="3647ddd2-6040-41ae-a96d-232c23482af8" providerId="ADAL" clId="{B198CCCB-CEC0-48C0-8084-4171AA2852D8}" dt="2021-10-09T17:45:39.509" v="25" actId="1076"/>
        <pc:sldMkLst>
          <pc:docMk/>
          <pc:sldMk cId="4176586693" sldId="279"/>
        </pc:sldMkLst>
        <pc:spChg chg="mod">
          <ac:chgData name="Stewart Gale" userId="3647ddd2-6040-41ae-a96d-232c23482af8" providerId="ADAL" clId="{B198CCCB-CEC0-48C0-8084-4171AA2852D8}" dt="2021-10-09T17:45:39.509" v="25" actId="1076"/>
          <ac:spMkLst>
            <pc:docMk/>
            <pc:sldMk cId="4176586693" sldId="279"/>
            <ac:spMk id="4" creationId="{00000000-0000-0000-0000-000000000000}"/>
          </ac:spMkLst>
        </pc:spChg>
        <pc:spChg chg="del">
          <ac:chgData name="Stewart Gale" userId="3647ddd2-6040-41ae-a96d-232c23482af8" providerId="ADAL" clId="{B198CCCB-CEC0-48C0-8084-4171AA2852D8}" dt="2021-10-05T04:30:41.789" v="4" actId="478"/>
          <ac:spMkLst>
            <pc:docMk/>
            <pc:sldMk cId="4176586693" sldId="279"/>
            <ac:spMk id="5" creationId="{00000000-0000-0000-0000-000000000000}"/>
          </ac:spMkLst>
        </pc:spChg>
        <pc:grpChg chg="del">
          <ac:chgData name="Stewart Gale" userId="3647ddd2-6040-41ae-a96d-232c23482af8" providerId="ADAL" clId="{B198CCCB-CEC0-48C0-8084-4171AA2852D8}" dt="2021-10-05T04:30:40.129" v="3" actId="478"/>
          <ac:grpSpMkLst>
            <pc:docMk/>
            <pc:sldMk cId="4176586693" sldId="279"/>
            <ac:grpSpMk id="6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6A6-A46A-4674-80B9-E7F244FEC364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98E5D-79BF-4C67-8FE1-B53CCBA8AB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00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993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5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11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4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62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34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77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01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99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18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81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2C575-2A10-457C-B8DF-89607E1E9ABD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2746-14CB-498E-98A5-88790D1E3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66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8148" y="1121124"/>
            <a:ext cx="106014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Scatter </a:t>
            </a:r>
            <a:r>
              <a:rPr lang="en-US" sz="13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raphs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4176586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2"/>
          <a:srcRect l="10662" b="13814"/>
          <a:stretch/>
        </p:blipFill>
        <p:spPr>
          <a:xfrm>
            <a:off x="3977637" y="1179569"/>
            <a:ext cx="4267201" cy="38537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006" y="55699"/>
            <a:ext cx="116544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State the type of </a:t>
            </a:r>
            <a:r>
              <a:rPr lang="en-GB" sz="6600" b="1" dirty="0"/>
              <a:t>correlation</a:t>
            </a:r>
            <a:r>
              <a:rPr lang="en-GB" sz="66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3637" y="5553757"/>
            <a:ext cx="7559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</a:rPr>
              <a:t>No Correlation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4977" y="4928067"/>
            <a:ext cx="3906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Height 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1819830" y="2770260"/>
            <a:ext cx="3607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IQ</a:t>
            </a:r>
          </a:p>
        </p:txBody>
      </p:sp>
    </p:spTree>
    <p:extLst>
      <p:ext uri="{BB962C8B-B14F-4D97-AF65-F5344CB8AC3E}">
        <p14:creationId xmlns:p14="http://schemas.microsoft.com/office/powerpoint/2010/main" val="171702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0073" t="2362" r="2940" b="10888"/>
          <a:stretch/>
        </p:blipFill>
        <p:spPr>
          <a:xfrm>
            <a:off x="4128654" y="1213572"/>
            <a:ext cx="4455622" cy="40686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1970" y="50135"/>
            <a:ext cx="102689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State the type of </a:t>
            </a:r>
            <a:r>
              <a:rPr lang="en-GB" sz="6600" b="1" dirty="0"/>
              <a:t>correlation</a:t>
            </a:r>
            <a:r>
              <a:rPr lang="en-GB" sz="6600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9367" y="5143541"/>
            <a:ext cx="418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Students in a School 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2006804" y="2958551"/>
            <a:ext cx="384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Teachers in a School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7301" y="5684588"/>
            <a:ext cx="7559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FF"/>
                </a:solidFill>
              </a:rPr>
              <a:t>Positive Correlation </a:t>
            </a:r>
          </a:p>
        </p:txBody>
      </p:sp>
      <p:sp>
        <p:nvSpPr>
          <p:cNvPr id="2" name="Rectangle 1"/>
          <p:cNvSpPr/>
          <p:nvPr/>
        </p:nvSpPr>
        <p:spPr>
          <a:xfrm>
            <a:off x="4444538" y="1374371"/>
            <a:ext cx="3884815" cy="3557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4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/>
          <a:srcRect l="10220" b="13134"/>
          <a:stretch/>
        </p:blipFill>
        <p:spPr>
          <a:xfrm>
            <a:off x="4253345" y="1028842"/>
            <a:ext cx="4815540" cy="43744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21970" y="50135"/>
            <a:ext cx="102689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State the type of </a:t>
            </a:r>
            <a:r>
              <a:rPr lang="en-GB" sz="6600" b="1" dirty="0"/>
              <a:t>correlation</a:t>
            </a:r>
            <a:r>
              <a:rPr lang="en-GB" sz="66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13660" y="5296347"/>
            <a:ext cx="4294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Comic Sans MS" panose="030F0702030302020204" pitchFamily="66" charset="0"/>
              </a:rPr>
              <a:t>Distance Travelled 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1884110" y="2922593"/>
            <a:ext cx="4092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Comic Sans MS" panose="030F0702030302020204" pitchFamily="66" charset="0"/>
              </a:rPr>
              <a:t>Petrol in the Tank</a:t>
            </a:r>
          </a:p>
        </p:txBody>
      </p:sp>
      <p:sp>
        <p:nvSpPr>
          <p:cNvPr id="8" name="Rectangle 7"/>
          <p:cNvSpPr/>
          <p:nvPr/>
        </p:nvSpPr>
        <p:spPr>
          <a:xfrm>
            <a:off x="4513660" y="1145771"/>
            <a:ext cx="4318462" cy="3769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804159" y="5770087"/>
            <a:ext cx="7559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Negative Correlation </a:t>
            </a:r>
          </a:p>
        </p:txBody>
      </p:sp>
    </p:spTree>
    <p:extLst>
      <p:ext uri="{BB962C8B-B14F-4D97-AF65-F5344CB8AC3E}">
        <p14:creationId xmlns:p14="http://schemas.microsoft.com/office/powerpoint/2010/main" val="222352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194" y="2155769"/>
            <a:ext cx="76643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A) </a:t>
            </a:r>
            <a:r>
              <a:rPr lang="en-GB" sz="5400" b="1" dirty="0">
                <a:solidFill>
                  <a:srgbClr val="0000FF"/>
                </a:solidFill>
              </a:rPr>
              <a:t>Positive Correlation</a:t>
            </a:r>
          </a:p>
          <a:p>
            <a:r>
              <a:rPr lang="en-GB" sz="5400" dirty="0"/>
              <a:t> </a:t>
            </a:r>
          </a:p>
          <a:p>
            <a:r>
              <a:rPr lang="en-GB" sz="5400" dirty="0"/>
              <a:t>B) </a:t>
            </a:r>
            <a:r>
              <a:rPr lang="en-GB" sz="5400" b="1" dirty="0">
                <a:solidFill>
                  <a:srgbClr val="FF0000"/>
                </a:solidFill>
              </a:rPr>
              <a:t>Negative Correlation</a:t>
            </a:r>
          </a:p>
          <a:p>
            <a:endParaRPr lang="en-GB" sz="5400" dirty="0"/>
          </a:p>
          <a:p>
            <a:r>
              <a:rPr lang="en-GB" sz="5400" dirty="0"/>
              <a:t>C) </a:t>
            </a:r>
            <a:r>
              <a:rPr lang="en-GB" sz="5400" b="1" dirty="0">
                <a:solidFill>
                  <a:srgbClr val="00B050"/>
                </a:solidFill>
              </a:rPr>
              <a:t>No Correlation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019" y="2946255"/>
            <a:ext cx="3350636" cy="33506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3616" y="217757"/>
            <a:ext cx="105918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Can you come up with pairs of data that have the following correlations? </a:t>
            </a:r>
          </a:p>
        </p:txBody>
      </p:sp>
    </p:spTree>
    <p:extLst>
      <p:ext uri="{BB962C8B-B14F-4D97-AF65-F5344CB8AC3E}">
        <p14:creationId xmlns:p14="http://schemas.microsoft.com/office/powerpoint/2010/main" val="290563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94713" y="5487507"/>
            <a:ext cx="9461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line of best fit should try to pass through </a:t>
            </a:r>
          </a:p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middle of all the points.</a:t>
            </a:r>
            <a:r>
              <a:rPr lang="en-US" sz="3600" dirty="0"/>
              <a:t> </a:t>
            </a:r>
            <a:endParaRPr lang="en-GB" sz="3600" dirty="0"/>
          </a:p>
        </p:txBody>
      </p:sp>
      <p:sp>
        <p:nvSpPr>
          <p:cNvPr id="74" name="Text Box 128"/>
          <p:cNvSpPr txBox="1">
            <a:spLocks noChangeArrowheads="1"/>
          </p:cNvSpPr>
          <p:nvPr/>
        </p:nvSpPr>
        <p:spPr bwMode="auto">
          <a:xfrm>
            <a:off x="7780530" y="4399574"/>
            <a:ext cx="31464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0000FF"/>
                </a:solidFill>
              </a:rPr>
              <a:t>Line of best fit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50206" y="31413"/>
            <a:ext cx="68426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Estimating Values</a:t>
            </a:r>
          </a:p>
        </p:txBody>
      </p:sp>
      <p:sp>
        <p:nvSpPr>
          <p:cNvPr id="76" name="Rectangle 75"/>
          <p:cNvSpPr/>
          <p:nvPr/>
        </p:nvSpPr>
        <p:spPr>
          <a:xfrm>
            <a:off x="617168" y="1006267"/>
            <a:ext cx="11216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drawing a </a:t>
            </a:r>
            <a:r>
              <a:rPr lang="en-US" sz="36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line of best 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can estimate values.</a:t>
            </a:r>
            <a:r>
              <a:rPr lang="en-US" sz="3600" dirty="0"/>
              <a:t> </a:t>
            </a:r>
            <a:endParaRPr lang="en-GB" sz="3600" dirty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"/>
          <a:srcRect t="2606" b="-1"/>
          <a:stretch/>
        </p:blipFill>
        <p:spPr>
          <a:xfrm>
            <a:off x="4519248" y="1662544"/>
            <a:ext cx="3412480" cy="370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3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3855721" y="5875534"/>
            <a:ext cx="5417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omic Sans MS" panose="030F0702030302020204" pitchFamily="66" charset="0"/>
              </a:rPr>
              <a:t>GCSE Grade </a:t>
            </a: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22" y="293861"/>
            <a:ext cx="6151419" cy="5766339"/>
          </a:xfrm>
          <a:prstGeom prst="rect">
            <a:avLst/>
          </a:prstGeom>
        </p:spPr>
      </p:pic>
      <p:cxnSp>
        <p:nvCxnSpPr>
          <p:cNvPr id="113" name="Straight Arrow Connector 112"/>
          <p:cNvCxnSpPr/>
          <p:nvPr/>
        </p:nvCxnSpPr>
        <p:spPr>
          <a:xfrm flipV="1">
            <a:off x="7790413" y="2088277"/>
            <a:ext cx="0" cy="3712441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H="1" flipV="1">
            <a:off x="3855721" y="2088277"/>
            <a:ext cx="3879274" cy="6931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 rot="16200000">
            <a:off x="1046850" y="2896807"/>
            <a:ext cx="4558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omic Sans MS" panose="030F0702030302020204" pitchFamily="66" charset="0"/>
              </a:rPr>
              <a:t>A Level Grade </a:t>
            </a:r>
          </a:p>
        </p:txBody>
      </p:sp>
    </p:spTree>
    <p:extLst>
      <p:ext uri="{BB962C8B-B14F-4D97-AF65-F5344CB8AC3E}">
        <p14:creationId xmlns:p14="http://schemas.microsoft.com/office/powerpoint/2010/main" val="7506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14600" y="930240"/>
          <a:ext cx="7525020" cy="147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9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9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90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8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99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90108"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Student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A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B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C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D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E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F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G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H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108"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Maths mark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56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73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51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24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67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94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35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Science mark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45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35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73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88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32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4" name="Group 73"/>
          <p:cNvGrpSpPr/>
          <p:nvPr/>
        </p:nvGrpSpPr>
        <p:grpSpPr>
          <a:xfrm>
            <a:off x="3730730" y="2552502"/>
            <a:ext cx="4262650" cy="4122669"/>
            <a:chOff x="2451923" y="2628014"/>
            <a:chExt cx="4736277" cy="4580744"/>
          </a:xfrm>
        </p:grpSpPr>
        <p:grpSp>
          <p:nvGrpSpPr>
            <p:cNvPr id="71" name="Group 70"/>
            <p:cNvGrpSpPr/>
            <p:nvPr/>
          </p:nvGrpSpPr>
          <p:grpSpPr>
            <a:xfrm>
              <a:off x="2552700" y="2628014"/>
              <a:ext cx="4635500" cy="4326744"/>
              <a:chOff x="2552700" y="2628014"/>
              <a:chExt cx="4635500" cy="4326744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3072514" y="2628014"/>
                <a:ext cx="4061424" cy="4057426"/>
                <a:chOff x="3072514" y="2628014"/>
                <a:chExt cx="4061424" cy="4057426"/>
              </a:xfrm>
            </p:grpSpPr>
            <p:grpSp>
              <p:nvGrpSpPr>
                <p:cNvPr id="46" name="Group 45"/>
                <p:cNvGrpSpPr/>
                <p:nvPr/>
              </p:nvGrpSpPr>
              <p:grpSpPr>
                <a:xfrm>
                  <a:off x="3073497" y="2886731"/>
                  <a:ext cx="3801964" cy="3798709"/>
                  <a:chOff x="3073497" y="2886731"/>
                  <a:chExt cx="3801964" cy="3798709"/>
                </a:xfrm>
              </p:grpSpPr>
              <p:sp>
                <p:nvSpPr>
                  <p:cNvPr id="4" name="Freeform 3"/>
                  <p:cNvSpPr/>
                  <p:nvPr/>
                </p:nvSpPr>
                <p:spPr>
                  <a:xfrm>
                    <a:off x="3073497" y="2895229"/>
                    <a:ext cx="18959" cy="377697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8959" h="3776974">
                        <a:moveTo>
                          <a:pt x="0" y="0"/>
                        </a:moveTo>
                        <a:lnTo>
                          <a:pt x="18958" y="0"/>
                        </a:lnTo>
                        <a:lnTo>
                          <a:pt x="18958" y="3776973"/>
                        </a:lnTo>
                        <a:lnTo>
                          <a:pt x="0" y="3776973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5" name="Freeform 4"/>
                  <p:cNvSpPr/>
                  <p:nvPr/>
                </p:nvSpPr>
                <p:spPr>
                  <a:xfrm>
                    <a:off x="3073497" y="2886731"/>
                    <a:ext cx="3800579" cy="188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800579" h="18877">
                        <a:moveTo>
                          <a:pt x="0" y="0"/>
                        </a:moveTo>
                        <a:lnTo>
                          <a:pt x="3800578" y="0"/>
                        </a:lnTo>
                        <a:lnTo>
                          <a:pt x="3800578" y="18876"/>
                        </a:lnTo>
                        <a:lnTo>
                          <a:pt x="0" y="18876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6" name="Freeform 5"/>
                  <p:cNvSpPr/>
                  <p:nvPr/>
                </p:nvSpPr>
                <p:spPr>
                  <a:xfrm>
                    <a:off x="3086817" y="3076560"/>
                    <a:ext cx="3780886" cy="1969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0886" h="19696">
                        <a:moveTo>
                          <a:pt x="0" y="0"/>
                        </a:moveTo>
                        <a:lnTo>
                          <a:pt x="3780885" y="0"/>
                        </a:lnTo>
                        <a:lnTo>
                          <a:pt x="3780885" y="19695"/>
                        </a:lnTo>
                        <a:lnTo>
                          <a:pt x="0" y="1969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7" name="Freeform 6"/>
                  <p:cNvSpPr/>
                  <p:nvPr/>
                </p:nvSpPr>
                <p:spPr>
                  <a:xfrm>
                    <a:off x="3264225" y="2896210"/>
                    <a:ext cx="19858" cy="377696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9858" h="3776966">
                        <a:moveTo>
                          <a:pt x="0" y="0"/>
                        </a:moveTo>
                        <a:lnTo>
                          <a:pt x="19857" y="0"/>
                        </a:lnTo>
                        <a:lnTo>
                          <a:pt x="19857" y="3776965"/>
                        </a:lnTo>
                        <a:lnTo>
                          <a:pt x="0" y="377696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8" name="Freeform 7"/>
                  <p:cNvSpPr/>
                  <p:nvPr/>
                </p:nvSpPr>
                <p:spPr>
                  <a:xfrm>
                    <a:off x="3452171" y="2895229"/>
                    <a:ext cx="19694" cy="377697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9694" h="3776974">
                        <a:moveTo>
                          <a:pt x="0" y="0"/>
                        </a:moveTo>
                        <a:lnTo>
                          <a:pt x="19693" y="0"/>
                        </a:lnTo>
                        <a:lnTo>
                          <a:pt x="19693" y="3776973"/>
                        </a:lnTo>
                        <a:lnTo>
                          <a:pt x="0" y="3776973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9" name="Freeform 8"/>
                  <p:cNvSpPr/>
                  <p:nvPr/>
                </p:nvSpPr>
                <p:spPr>
                  <a:xfrm>
                    <a:off x="3642736" y="2896210"/>
                    <a:ext cx="21736" cy="377803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1736" h="3778031">
                        <a:moveTo>
                          <a:pt x="0" y="0"/>
                        </a:moveTo>
                        <a:lnTo>
                          <a:pt x="21735" y="0"/>
                        </a:lnTo>
                        <a:lnTo>
                          <a:pt x="21735" y="3778030"/>
                        </a:lnTo>
                        <a:lnTo>
                          <a:pt x="0" y="3778030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0" name="Freeform 9"/>
                  <p:cNvSpPr/>
                  <p:nvPr/>
                </p:nvSpPr>
                <p:spPr>
                  <a:xfrm>
                    <a:off x="3827825" y="2895229"/>
                    <a:ext cx="22639" cy="377901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639" h="3779013">
                        <a:moveTo>
                          <a:pt x="0" y="0"/>
                        </a:moveTo>
                        <a:lnTo>
                          <a:pt x="22638" y="0"/>
                        </a:lnTo>
                        <a:lnTo>
                          <a:pt x="22638" y="3779012"/>
                        </a:lnTo>
                        <a:lnTo>
                          <a:pt x="0" y="377901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1" name="Freeform 10"/>
                  <p:cNvSpPr/>
                  <p:nvPr/>
                </p:nvSpPr>
                <p:spPr>
                  <a:xfrm>
                    <a:off x="4018473" y="2896210"/>
                    <a:ext cx="19692" cy="377696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9692" h="3776966">
                        <a:moveTo>
                          <a:pt x="0" y="0"/>
                        </a:moveTo>
                        <a:lnTo>
                          <a:pt x="19691" y="0"/>
                        </a:lnTo>
                        <a:lnTo>
                          <a:pt x="19691" y="3776965"/>
                        </a:lnTo>
                        <a:lnTo>
                          <a:pt x="0" y="377696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2" name="Freeform 11"/>
                  <p:cNvSpPr/>
                  <p:nvPr/>
                </p:nvSpPr>
                <p:spPr>
                  <a:xfrm>
                    <a:off x="4209281" y="2897192"/>
                    <a:ext cx="21736" cy="377803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1736" h="3778036">
                        <a:moveTo>
                          <a:pt x="0" y="0"/>
                        </a:moveTo>
                        <a:lnTo>
                          <a:pt x="21735" y="0"/>
                        </a:lnTo>
                        <a:lnTo>
                          <a:pt x="21735" y="3778035"/>
                        </a:lnTo>
                        <a:lnTo>
                          <a:pt x="0" y="377803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3" name="Freeform 12"/>
                  <p:cNvSpPr/>
                  <p:nvPr/>
                </p:nvSpPr>
                <p:spPr>
                  <a:xfrm>
                    <a:off x="4398047" y="2896210"/>
                    <a:ext cx="20676" cy="377696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0676" h="3776966">
                        <a:moveTo>
                          <a:pt x="0" y="0"/>
                        </a:moveTo>
                        <a:lnTo>
                          <a:pt x="20675" y="0"/>
                        </a:lnTo>
                        <a:lnTo>
                          <a:pt x="20675" y="3776965"/>
                        </a:lnTo>
                        <a:lnTo>
                          <a:pt x="0" y="377696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4" name="Freeform 13"/>
                  <p:cNvSpPr/>
                  <p:nvPr/>
                </p:nvSpPr>
                <p:spPr>
                  <a:xfrm>
                    <a:off x="4587714" y="2897927"/>
                    <a:ext cx="22799" cy="377598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799" h="3775988">
                        <a:moveTo>
                          <a:pt x="0" y="0"/>
                        </a:moveTo>
                        <a:lnTo>
                          <a:pt x="22798" y="0"/>
                        </a:lnTo>
                        <a:lnTo>
                          <a:pt x="22798" y="3775987"/>
                        </a:lnTo>
                        <a:lnTo>
                          <a:pt x="0" y="3775987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5" name="Freeform 14"/>
                  <p:cNvSpPr/>
                  <p:nvPr/>
                </p:nvSpPr>
                <p:spPr>
                  <a:xfrm>
                    <a:off x="4771739" y="2896210"/>
                    <a:ext cx="24436" cy="377696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436" h="3776966">
                        <a:moveTo>
                          <a:pt x="0" y="0"/>
                        </a:moveTo>
                        <a:lnTo>
                          <a:pt x="24435" y="0"/>
                        </a:lnTo>
                        <a:lnTo>
                          <a:pt x="24435" y="3776965"/>
                        </a:lnTo>
                        <a:lnTo>
                          <a:pt x="0" y="377696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6" name="Freeform 15"/>
                  <p:cNvSpPr/>
                  <p:nvPr/>
                </p:nvSpPr>
                <p:spPr>
                  <a:xfrm>
                    <a:off x="4963691" y="2897192"/>
                    <a:ext cx="19616" cy="377419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9616" h="3774195">
                        <a:moveTo>
                          <a:pt x="0" y="0"/>
                        </a:moveTo>
                        <a:lnTo>
                          <a:pt x="19615" y="0"/>
                        </a:lnTo>
                        <a:lnTo>
                          <a:pt x="19615" y="3774194"/>
                        </a:lnTo>
                        <a:lnTo>
                          <a:pt x="0" y="377419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7" name="Freeform 16"/>
                  <p:cNvSpPr/>
                  <p:nvPr/>
                </p:nvSpPr>
                <p:spPr>
                  <a:xfrm>
                    <a:off x="5154255" y="2897192"/>
                    <a:ext cx="21575" cy="377525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1575" h="3775251">
                        <a:moveTo>
                          <a:pt x="0" y="0"/>
                        </a:moveTo>
                        <a:lnTo>
                          <a:pt x="21574" y="0"/>
                        </a:lnTo>
                        <a:lnTo>
                          <a:pt x="21574" y="3775250"/>
                        </a:lnTo>
                        <a:lnTo>
                          <a:pt x="0" y="3775250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8" name="Freeform 17"/>
                  <p:cNvSpPr/>
                  <p:nvPr/>
                </p:nvSpPr>
                <p:spPr>
                  <a:xfrm>
                    <a:off x="5343024" y="2897192"/>
                    <a:ext cx="20756" cy="377599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0756" h="3775993">
                        <a:moveTo>
                          <a:pt x="0" y="0"/>
                        </a:moveTo>
                        <a:lnTo>
                          <a:pt x="20755" y="0"/>
                        </a:lnTo>
                        <a:lnTo>
                          <a:pt x="20755" y="3775992"/>
                        </a:lnTo>
                        <a:lnTo>
                          <a:pt x="0" y="377599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19" name="Freeform 18"/>
                  <p:cNvSpPr/>
                  <p:nvPr/>
                </p:nvSpPr>
                <p:spPr>
                  <a:xfrm>
                    <a:off x="5532854" y="2897927"/>
                    <a:ext cx="22798" cy="377803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798" h="3778035">
                        <a:moveTo>
                          <a:pt x="0" y="0"/>
                        </a:moveTo>
                        <a:lnTo>
                          <a:pt x="22797" y="0"/>
                        </a:lnTo>
                        <a:lnTo>
                          <a:pt x="22797" y="3778034"/>
                        </a:lnTo>
                        <a:lnTo>
                          <a:pt x="0" y="377803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0" name="Freeform 19"/>
                  <p:cNvSpPr/>
                  <p:nvPr/>
                </p:nvSpPr>
                <p:spPr>
                  <a:xfrm>
                    <a:off x="5716958" y="2896210"/>
                    <a:ext cx="24438" cy="377901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438" h="3779011">
                        <a:moveTo>
                          <a:pt x="0" y="0"/>
                        </a:moveTo>
                        <a:lnTo>
                          <a:pt x="24437" y="0"/>
                        </a:lnTo>
                        <a:lnTo>
                          <a:pt x="24437" y="3779010"/>
                        </a:lnTo>
                        <a:lnTo>
                          <a:pt x="0" y="3779010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1" name="Freeform 20"/>
                  <p:cNvSpPr/>
                  <p:nvPr/>
                </p:nvSpPr>
                <p:spPr>
                  <a:xfrm>
                    <a:off x="5908503" y="2897192"/>
                    <a:ext cx="21735" cy="377705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1735" h="3777054">
                        <a:moveTo>
                          <a:pt x="0" y="0"/>
                        </a:moveTo>
                        <a:lnTo>
                          <a:pt x="21734" y="0"/>
                        </a:lnTo>
                        <a:lnTo>
                          <a:pt x="21734" y="3777053"/>
                        </a:lnTo>
                        <a:lnTo>
                          <a:pt x="0" y="3777053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2" name="Freeform 21"/>
                  <p:cNvSpPr/>
                  <p:nvPr/>
                </p:nvSpPr>
                <p:spPr>
                  <a:xfrm>
                    <a:off x="6099070" y="2897927"/>
                    <a:ext cx="23533" cy="377803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3533" h="3778035">
                        <a:moveTo>
                          <a:pt x="0" y="0"/>
                        </a:moveTo>
                        <a:lnTo>
                          <a:pt x="23532" y="0"/>
                        </a:lnTo>
                        <a:lnTo>
                          <a:pt x="23532" y="3778034"/>
                        </a:lnTo>
                        <a:lnTo>
                          <a:pt x="0" y="377803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3" name="Freeform 22"/>
                  <p:cNvSpPr/>
                  <p:nvPr/>
                </p:nvSpPr>
                <p:spPr>
                  <a:xfrm>
                    <a:off x="6287915" y="2897192"/>
                    <a:ext cx="22716" cy="377705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716" h="3777054">
                        <a:moveTo>
                          <a:pt x="0" y="0"/>
                        </a:moveTo>
                        <a:lnTo>
                          <a:pt x="22715" y="0"/>
                        </a:lnTo>
                        <a:lnTo>
                          <a:pt x="22715" y="3777053"/>
                        </a:lnTo>
                        <a:lnTo>
                          <a:pt x="0" y="3777053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4" name="Freeform 23"/>
                  <p:cNvSpPr/>
                  <p:nvPr/>
                </p:nvSpPr>
                <p:spPr>
                  <a:xfrm>
                    <a:off x="6476681" y="2897192"/>
                    <a:ext cx="24601" cy="37790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601" h="3779015">
                        <a:moveTo>
                          <a:pt x="0" y="0"/>
                        </a:moveTo>
                        <a:lnTo>
                          <a:pt x="24600" y="0"/>
                        </a:lnTo>
                        <a:lnTo>
                          <a:pt x="24600" y="3779014"/>
                        </a:lnTo>
                        <a:lnTo>
                          <a:pt x="0" y="377901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5" name="Freeform 24"/>
                  <p:cNvSpPr/>
                  <p:nvPr/>
                </p:nvSpPr>
                <p:spPr>
                  <a:xfrm>
                    <a:off x="6661934" y="2897192"/>
                    <a:ext cx="26390" cy="37790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6390" h="3779015">
                        <a:moveTo>
                          <a:pt x="0" y="0"/>
                        </a:moveTo>
                        <a:lnTo>
                          <a:pt x="26389" y="0"/>
                        </a:lnTo>
                        <a:lnTo>
                          <a:pt x="26389" y="3779014"/>
                        </a:lnTo>
                        <a:lnTo>
                          <a:pt x="0" y="377901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6" name="Freeform 25"/>
                  <p:cNvSpPr/>
                  <p:nvPr/>
                </p:nvSpPr>
                <p:spPr>
                  <a:xfrm>
                    <a:off x="6847925" y="2894248"/>
                    <a:ext cx="27536" cy="377967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7536" h="3779670">
                        <a:moveTo>
                          <a:pt x="0" y="0"/>
                        </a:moveTo>
                        <a:lnTo>
                          <a:pt x="27535" y="0"/>
                        </a:lnTo>
                        <a:lnTo>
                          <a:pt x="27535" y="3779669"/>
                        </a:lnTo>
                        <a:lnTo>
                          <a:pt x="0" y="3779669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7" name="Freeform 26"/>
                  <p:cNvSpPr/>
                  <p:nvPr/>
                </p:nvSpPr>
                <p:spPr>
                  <a:xfrm>
                    <a:off x="3084773" y="3266225"/>
                    <a:ext cx="3777205" cy="1969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77205" h="19693">
                        <a:moveTo>
                          <a:pt x="0" y="0"/>
                        </a:moveTo>
                        <a:lnTo>
                          <a:pt x="3777204" y="0"/>
                        </a:lnTo>
                        <a:lnTo>
                          <a:pt x="3777204" y="19692"/>
                        </a:lnTo>
                        <a:lnTo>
                          <a:pt x="0" y="1969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8" name="Freeform 27"/>
                  <p:cNvSpPr/>
                  <p:nvPr/>
                </p:nvSpPr>
                <p:spPr>
                  <a:xfrm>
                    <a:off x="3085673" y="3454340"/>
                    <a:ext cx="3783010" cy="1969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010" h="19693">
                        <a:moveTo>
                          <a:pt x="0" y="0"/>
                        </a:moveTo>
                        <a:lnTo>
                          <a:pt x="3783009" y="0"/>
                        </a:lnTo>
                        <a:lnTo>
                          <a:pt x="3783009" y="19692"/>
                        </a:lnTo>
                        <a:lnTo>
                          <a:pt x="0" y="1969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29" name="Freeform 28"/>
                  <p:cNvSpPr/>
                  <p:nvPr/>
                </p:nvSpPr>
                <p:spPr>
                  <a:xfrm>
                    <a:off x="3083958" y="3639184"/>
                    <a:ext cx="3783746" cy="2075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46" h="20755">
                        <a:moveTo>
                          <a:pt x="0" y="0"/>
                        </a:moveTo>
                        <a:lnTo>
                          <a:pt x="3783745" y="0"/>
                        </a:lnTo>
                        <a:lnTo>
                          <a:pt x="3783745" y="20754"/>
                        </a:lnTo>
                        <a:lnTo>
                          <a:pt x="0" y="2075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0" name="Freeform 29"/>
                  <p:cNvSpPr/>
                  <p:nvPr/>
                </p:nvSpPr>
                <p:spPr>
                  <a:xfrm>
                    <a:off x="3087717" y="4587351"/>
                    <a:ext cx="3783739" cy="20676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39" h="20676">
                        <a:moveTo>
                          <a:pt x="0" y="0"/>
                        </a:moveTo>
                        <a:lnTo>
                          <a:pt x="3783738" y="0"/>
                        </a:lnTo>
                        <a:lnTo>
                          <a:pt x="3783738" y="20675"/>
                        </a:lnTo>
                        <a:lnTo>
                          <a:pt x="0" y="20675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1" name="Freeform 30"/>
                  <p:cNvSpPr/>
                  <p:nvPr/>
                </p:nvSpPr>
                <p:spPr>
                  <a:xfrm>
                    <a:off x="3085673" y="4399481"/>
                    <a:ext cx="3783744" cy="206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44" h="20677">
                        <a:moveTo>
                          <a:pt x="0" y="0"/>
                        </a:moveTo>
                        <a:lnTo>
                          <a:pt x="3783743" y="0"/>
                        </a:lnTo>
                        <a:lnTo>
                          <a:pt x="3783743" y="20676"/>
                        </a:lnTo>
                        <a:lnTo>
                          <a:pt x="0" y="20676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2" name="Freeform 31"/>
                  <p:cNvSpPr/>
                  <p:nvPr/>
                </p:nvSpPr>
                <p:spPr>
                  <a:xfrm>
                    <a:off x="3085673" y="4209652"/>
                    <a:ext cx="3777202" cy="206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77202" h="20677">
                        <a:moveTo>
                          <a:pt x="0" y="0"/>
                        </a:moveTo>
                        <a:lnTo>
                          <a:pt x="3777201" y="0"/>
                        </a:lnTo>
                        <a:lnTo>
                          <a:pt x="3777201" y="20676"/>
                        </a:lnTo>
                        <a:lnTo>
                          <a:pt x="0" y="20676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3" name="Freeform 32"/>
                  <p:cNvSpPr/>
                  <p:nvPr/>
                </p:nvSpPr>
                <p:spPr>
                  <a:xfrm>
                    <a:off x="3087717" y="4019985"/>
                    <a:ext cx="3782927" cy="1969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2927" h="19693">
                        <a:moveTo>
                          <a:pt x="0" y="0"/>
                        </a:moveTo>
                        <a:lnTo>
                          <a:pt x="3782926" y="0"/>
                        </a:lnTo>
                        <a:lnTo>
                          <a:pt x="3782926" y="19692"/>
                        </a:lnTo>
                        <a:lnTo>
                          <a:pt x="0" y="1969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4" name="Freeform 33"/>
                  <p:cNvSpPr/>
                  <p:nvPr/>
                </p:nvSpPr>
                <p:spPr>
                  <a:xfrm>
                    <a:off x="3086817" y="3831871"/>
                    <a:ext cx="3772385" cy="1969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72385" h="19693">
                        <a:moveTo>
                          <a:pt x="0" y="0"/>
                        </a:moveTo>
                        <a:lnTo>
                          <a:pt x="3772384" y="0"/>
                        </a:lnTo>
                        <a:lnTo>
                          <a:pt x="3772384" y="19692"/>
                        </a:lnTo>
                        <a:lnTo>
                          <a:pt x="0" y="1969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5" name="Freeform 34"/>
                  <p:cNvSpPr/>
                  <p:nvPr/>
                </p:nvSpPr>
                <p:spPr>
                  <a:xfrm>
                    <a:off x="3084773" y="4774235"/>
                    <a:ext cx="3776139" cy="1977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76139" h="19775">
                        <a:moveTo>
                          <a:pt x="0" y="0"/>
                        </a:moveTo>
                        <a:lnTo>
                          <a:pt x="3776138" y="0"/>
                        </a:lnTo>
                        <a:lnTo>
                          <a:pt x="3776138" y="19774"/>
                        </a:lnTo>
                        <a:lnTo>
                          <a:pt x="0" y="19774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6" name="Freeform 35"/>
                  <p:cNvSpPr/>
                  <p:nvPr/>
                </p:nvSpPr>
                <p:spPr>
                  <a:xfrm>
                    <a:off x="3083958" y="4964147"/>
                    <a:ext cx="3783004" cy="1969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004" h="19690">
                        <a:moveTo>
                          <a:pt x="0" y="0"/>
                        </a:moveTo>
                        <a:lnTo>
                          <a:pt x="3783003" y="0"/>
                        </a:lnTo>
                        <a:lnTo>
                          <a:pt x="3783003" y="19689"/>
                        </a:lnTo>
                        <a:lnTo>
                          <a:pt x="0" y="19689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7" name="Freeform 36"/>
                  <p:cNvSpPr/>
                  <p:nvPr/>
                </p:nvSpPr>
                <p:spPr>
                  <a:xfrm>
                    <a:off x="3082975" y="5153975"/>
                    <a:ext cx="3780881" cy="2068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0881" h="20681">
                        <a:moveTo>
                          <a:pt x="0" y="0"/>
                        </a:moveTo>
                        <a:lnTo>
                          <a:pt x="3780880" y="0"/>
                        </a:lnTo>
                        <a:lnTo>
                          <a:pt x="3780880" y="20680"/>
                        </a:lnTo>
                        <a:lnTo>
                          <a:pt x="0" y="20680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8" name="Freeform 37"/>
                  <p:cNvSpPr/>
                  <p:nvPr/>
                </p:nvSpPr>
                <p:spPr>
                  <a:xfrm>
                    <a:off x="3083958" y="5341926"/>
                    <a:ext cx="3783746" cy="2068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46" h="20680">
                        <a:moveTo>
                          <a:pt x="0" y="0"/>
                        </a:moveTo>
                        <a:lnTo>
                          <a:pt x="3783745" y="0"/>
                        </a:lnTo>
                        <a:lnTo>
                          <a:pt x="3783745" y="20679"/>
                        </a:lnTo>
                        <a:lnTo>
                          <a:pt x="0" y="20679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39" name="Freeform 38"/>
                  <p:cNvSpPr/>
                  <p:nvPr/>
                </p:nvSpPr>
                <p:spPr>
                  <a:xfrm>
                    <a:off x="3082975" y="5526936"/>
                    <a:ext cx="3783584" cy="2084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584" h="20842">
                        <a:moveTo>
                          <a:pt x="0" y="0"/>
                        </a:moveTo>
                        <a:lnTo>
                          <a:pt x="3783583" y="0"/>
                        </a:lnTo>
                        <a:lnTo>
                          <a:pt x="3783583" y="20841"/>
                        </a:lnTo>
                        <a:lnTo>
                          <a:pt x="0" y="20841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0" name="Freeform 39"/>
                  <p:cNvSpPr/>
                  <p:nvPr/>
                </p:nvSpPr>
                <p:spPr>
                  <a:xfrm>
                    <a:off x="3085673" y="6471091"/>
                    <a:ext cx="3783744" cy="2280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44" h="22803">
                        <a:moveTo>
                          <a:pt x="0" y="0"/>
                        </a:moveTo>
                        <a:lnTo>
                          <a:pt x="3783743" y="0"/>
                        </a:lnTo>
                        <a:lnTo>
                          <a:pt x="3783743" y="22802"/>
                        </a:lnTo>
                        <a:lnTo>
                          <a:pt x="0" y="2280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1" name="Freeform 40"/>
                  <p:cNvSpPr/>
                  <p:nvPr/>
                </p:nvSpPr>
                <p:spPr>
                  <a:xfrm>
                    <a:off x="3085673" y="6286006"/>
                    <a:ext cx="3784723" cy="2263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4723" h="22639">
                        <a:moveTo>
                          <a:pt x="0" y="0"/>
                        </a:moveTo>
                        <a:lnTo>
                          <a:pt x="3784722" y="0"/>
                        </a:lnTo>
                        <a:lnTo>
                          <a:pt x="3784722" y="22638"/>
                        </a:lnTo>
                        <a:lnTo>
                          <a:pt x="0" y="22638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2" name="Freeform 41"/>
                  <p:cNvSpPr/>
                  <p:nvPr/>
                </p:nvSpPr>
                <p:spPr>
                  <a:xfrm>
                    <a:off x="3082975" y="6097075"/>
                    <a:ext cx="3783010" cy="2084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010" h="20842">
                        <a:moveTo>
                          <a:pt x="0" y="0"/>
                        </a:moveTo>
                        <a:lnTo>
                          <a:pt x="3783009" y="0"/>
                        </a:lnTo>
                        <a:lnTo>
                          <a:pt x="3783009" y="20841"/>
                        </a:lnTo>
                        <a:lnTo>
                          <a:pt x="0" y="20841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3" name="Freeform 42"/>
                  <p:cNvSpPr/>
                  <p:nvPr/>
                </p:nvSpPr>
                <p:spPr>
                  <a:xfrm>
                    <a:off x="3083958" y="5907408"/>
                    <a:ext cx="3783746" cy="2084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83746" h="20843">
                        <a:moveTo>
                          <a:pt x="0" y="0"/>
                        </a:moveTo>
                        <a:lnTo>
                          <a:pt x="3783745" y="0"/>
                        </a:lnTo>
                        <a:lnTo>
                          <a:pt x="3783745" y="20842"/>
                        </a:lnTo>
                        <a:lnTo>
                          <a:pt x="0" y="2084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4" name="Freeform 43"/>
                  <p:cNvSpPr/>
                  <p:nvPr/>
                </p:nvSpPr>
                <p:spPr>
                  <a:xfrm>
                    <a:off x="3083958" y="5719620"/>
                    <a:ext cx="3778919" cy="2075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78919" h="20753">
                        <a:moveTo>
                          <a:pt x="0" y="0"/>
                        </a:moveTo>
                        <a:lnTo>
                          <a:pt x="3778918" y="0"/>
                        </a:lnTo>
                        <a:lnTo>
                          <a:pt x="3778918" y="20752"/>
                        </a:lnTo>
                        <a:lnTo>
                          <a:pt x="0" y="20752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  <p:sp>
                <p:nvSpPr>
                  <p:cNvPr id="45" name="Freeform 44"/>
                  <p:cNvSpPr/>
                  <p:nvPr/>
                </p:nvSpPr>
                <p:spPr>
                  <a:xfrm>
                    <a:off x="3073497" y="6662718"/>
                    <a:ext cx="3801718" cy="2272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801718" h="22722">
                        <a:moveTo>
                          <a:pt x="0" y="0"/>
                        </a:moveTo>
                        <a:lnTo>
                          <a:pt x="3801717" y="0"/>
                        </a:lnTo>
                        <a:lnTo>
                          <a:pt x="3801717" y="22721"/>
                        </a:lnTo>
                        <a:lnTo>
                          <a:pt x="0" y="22721"/>
                        </a:lnTo>
                        <a:close/>
                      </a:path>
                    </a:pathLst>
                  </a:custGeom>
                  <a:solidFill>
                    <a:srgbClr val="8C8CFF">
                      <a:alpha val="50980"/>
                    </a:srgbClr>
                  </a:solidFill>
                  <a:ln w="0" cap="flat" cmpd="sng" algn="ctr">
                    <a:solidFill>
                      <a:srgbClr val="8C8CFF">
                        <a:alpha val="5098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620"/>
                  </a:p>
                </p:txBody>
              </p:sp>
            </p:grpSp>
            <p:cxnSp>
              <p:nvCxnSpPr>
                <p:cNvPr id="47" name="Straight Connector 46"/>
                <p:cNvCxnSpPr/>
                <p:nvPr/>
              </p:nvCxnSpPr>
              <p:spPr>
                <a:xfrm flipV="1">
                  <a:off x="3072514" y="2628014"/>
                  <a:ext cx="0" cy="4038785"/>
                </a:xfrm>
                <a:prstGeom prst="line">
                  <a:avLst/>
                </a:prstGeom>
                <a:ln w="38100" cap="flat" cmpd="sng" algn="ctr">
                  <a:solidFill>
                    <a:srgbClr val="000000"/>
                  </a:solidFill>
                  <a:prstDash val="solid"/>
                  <a:round/>
                  <a:headEnd type="none" w="med" len="sm"/>
                  <a:tailEnd type="triangle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3074149" y="6671296"/>
                  <a:ext cx="4059789" cy="0"/>
                </a:xfrm>
                <a:prstGeom prst="line">
                  <a:avLst/>
                </a:prstGeom>
                <a:ln w="38100" cap="flat" cmpd="sng" algn="ctr">
                  <a:solidFill>
                    <a:srgbClr val="000000"/>
                  </a:solidFill>
                  <a:prstDash val="solid"/>
                  <a:round/>
                  <a:headEnd type="none" w="med" len="sm"/>
                  <a:tailEnd type="triangle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TextBox 49"/>
              <p:cNvSpPr txBox="1"/>
              <p:nvPr/>
            </p:nvSpPr>
            <p:spPr>
              <a:xfrm>
                <a:off x="2552700" y="2743200"/>
                <a:ext cx="587559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100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628900" y="5397500"/>
                <a:ext cx="587376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30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628900" y="5778500"/>
                <a:ext cx="587376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20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628900" y="6159500"/>
                <a:ext cx="587376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10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2705100" y="6604000"/>
                <a:ext cx="587376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0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616200" y="4267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60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2616200" y="4648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50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2616200" y="5029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40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616200" y="3124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90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616200" y="3505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80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2616200" y="3886200"/>
                <a:ext cx="587188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70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604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100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937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30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556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20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175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10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5080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60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4699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50</a:t>
                </a: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318000" y="66548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40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223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90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5842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80</a:t>
                </a: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5461000" y="6667500"/>
                <a:ext cx="584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70</a:t>
                </a: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4381500" y="6921500"/>
              <a:ext cx="1484067" cy="287258"/>
            </a:xfrm>
            <a:prstGeom prst="rect">
              <a:avLst/>
            </a:prstGeom>
            <a:noFill/>
          </p:spPr>
          <p:txBody>
            <a:bodyPr vert="horz" rtlCol="0">
              <a:spAutoFit/>
            </a:bodyPr>
            <a:lstStyle/>
            <a:p>
              <a:pPr algn="ctr"/>
              <a:r>
                <a:rPr lang="en-GB" sz="1080">
                  <a:solidFill>
                    <a:srgbClr val="000000"/>
                  </a:solidFill>
                  <a:latin typeface="Trebuchet MS - 16"/>
                </a:rPr>
                <a:t>Maths mark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 rot="16200000">
              <a:off x="1854200" y="4452571"/>
              <a:ext cx="1482704" cy="287258"/>
            </a:xfrm>
            <a:prstGeom prst="rect">
              <a:avLst/>
            </a:prstGeom>
            <a:noFill/>
          </p:spPr>
          <p:txBody>
            <a:bodyPr vert="horz" rtlCol="0">
              <a:spAutoFit/>
            </a:bodyPr>
            <a:lstStyle/>
            <a:p>
              <a:pPr algn="ctr"/>
              <a:r>
                <a:rPr lang="en-GB" sz="1080">
                  <a:solidFill>
                    <a:srgbClr val="000000"/>
                  </a:solidFill>
                  <a:latin typeface="Trebuchet MS - 16"/>
                </a:rPr>
                <a:t>Science mark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8700181" y="3145613"/>
            <a:ext cx="238209" cy="145808"/>
            <a:chOff x="7973534" y="3287026"/>
            <a:chExt cx="264677" cy="162009"/>
          </a:xfrm>
        </p:grpSpPr>
        <p:sp>
          <p:nvSpPr>
            <p:cNvPr id="75" name="Freeform 74"/>
            <p:cNvSpPr/>
            <p:nvPr/>
          </p:nvSpPr>
          <p:spPr>
            <a:xfrm>
              <a:off x="7973534" y="3287026"/>
              <a:ext cx="264677" cy="162009"/>
            </a:xfrm>
            <a:custGeom>
              <a:avLst/>
              <a:gdLst/>
              <a:ahLst/>
              <a:cxnLst/>
              <a:rect l="0" t="0" r="0" b="0"/>
              <a:pathLst>
                <a:path w="264677" h="162009">
                  <a:moveTo>
                    <a:pt x="132537" y="68051"/>
                  </a:moveTo>
                  <a:lnTo>
                    <a:pt x="244119" y="0"/>
                  </a:lnTo>
                  <a:lnTo>
                    <a:pt x="264676" y="12412"/>
                  </a:lnTo>
                  <a:lnTo>
                    <a:pt x="153403" y="81148"/>
                  </a:lnTo>
                  <a:lnTo>
                    <a:pt x="264676" y="149199"/>
                  </a:lnTo>
                  <a:lnTo>
                    <a:pt x="244119" y="162008"/>
                  </a:lnTo>
                  <a:lnTo>
                    <a:pt x="132537" y="93849"/>
                  </a:lnTo>
                  <a:lnTo>
                    <a:pt x="21087" y="162008"/>
                  </a:lnTo>
                  <a:lnTo>
                    <a:pt x="0" y="149199"/>
                  </a:lnTo>
                  <a:lnTo>
                    <a:pt x="111450" y="80896"/>
                  </a:lnTo>
                  <a:lnTo>
                    <a:pt x="0" y="12845"/>
                  </a:lnTo>
                  <a:lnTo>
                    <a:pt x="21087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7973534" y="3287026"/>
              <a:ext cx="264677" cy="162009"/>
            </a:xfrm>
            <a:custGeom>
              <a:avLst/>
              <a:gdLst/>
              <a:ahLst/>
              <a:cxnLst/>
              <a:rect l="0" t="0" r="0" b="0"/>
              <a:pathLst>
                <a:path w="264677" h="162009">
                  <a:moveTo>
                    <a:pt x="132537" y="68051"/>
                  </a:moveTo>
                  <a:lnTo>
                    <a:pt x="244119" y="0"/>
                  </a:lnTo>
                  <a:lnTo>
                    <a:pt x="264676" y="12412"/>
                  </a:lnTo>
                  <a:lnTo>
                    <a:pt x="153403" y="81148"/>
                  </a:lnTo>
                  <a:lnTo>
                    <a:pt x="264676" y="149199"/>
                  </a:lnTo>
                  <a:lnTo>
                    <a:pt x="244119" y="162008"/>
                  </a:lnTo>
                  <a:lnTo>
                    <a:pt x="132537" y="93849"/>
                  </a:lnTo>
                  <a:lnTo>
                    <a:pt x="21087" y="162008"/>
                  </a:lnTo>
                  <a:lnTo>
                    <a:pt x="0" y="149199"/>
                  </a:lnTo>
                  <a:lnTo>
                    <a:pt x="111450" y="80896"/>
                  </a:lnTo>
                  <a:lnTo>
                    <a:pt x="0" y="12845"/>
                  </a:lnTo>
                  <a:lnTo>
                    <a:pt x="21087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9043112" y="3488502"/>
            <a:ext cx="238202" cy="145848"/>
            <a:chOff x="8354568" y="3668014"/>
            <a:chExt cx="264669" cy="162053"/>
          </a:xfrm>
        </p:grpSpPr>
        <p:sp>
          <p:nvSpPr>
            <p:cNvPr id="78" name="Freeform 77"/>
            <p:cNvSpPr/>
            <p:nvPr/>
          </p:nvSpPr>
          <p:spPr>
            <a:xfrm>
              <a:off x="8354568" y="3668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8354568" y="3668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9386012" y="3831402"/>
            <a:ext cx="238202" cy="145848"/>
            <a:chOff x="8735568" y="4049014"/>
            <a:chExt cx="264669" cy="162053"/>
          </a:xfrm>
        </p:grpSpPr>
        <p:sp>
          <p:nvSpPr>
            <p:cNvPr id="81" name="Freeform 80"/>
            <p:cNvSpPr/>
            <p:nvPr/>
          </p:nvSpPr>
          <p:spPr>
            <a:xfrm>
              <a:off x="8735568" y="4049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8735568" y="4049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9728912" y="4174302"/>
            <a:ext cx="238202" cy="145848"/>
            <a:chOff x="9116568" y="4430014"/>
            <a:chExt cx="264669" cy="162053"/>
          </a:xfrm>
        </p:grpSpPr>
        <p:sp>
          <p:nvSpPr>
            <p:cNvPr id="84" name="Freeform 83"/>
            <p:cNvSpPr/>
            <p:nvPr/>
          </p:nvSpPr>
          <p:spPr>
            <a:xfrm>
              <a:off x="9116568" y="4430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9116568" y="4430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8400845" y="3682708"/>
            <a:ext cx="238202" cy="145848"/>
            <a:chOff x="7681468" y="3922014"/>
            <a:chExt cx="264669" cy="162053"/>
          </a:xfrm>
        </p:grpSpPr>
        <p:sp>
          <p:nvSpPr>
            <p:cNvPr id="87" name="Freeform 86"/>
            <p:cNvSpPr/>
            <p:nvPr/>
          </p:nvSpPr>
          <p:spPr>
            <a:xfrm>
              <a:off x="7681468" y="3922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7681468" y="3922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8780222" y="4060002"/>
            <a:ext cx="238202" cy="145848"/>
            <a:chOff x="8062468" y="4303014"/>
            <a:chExt cx="264669" cy="162053"/>
          </a:xfrm>
        </p:grpSpPr>
        <p:sp>
          <p:nvSpPr>
            <p:cNvPr id="90" name="Freeform 89"/>
            <p:cNvSpPr/>
            <p:nvPr/>
          </p:nvSpPr>
          <p:spPr>
            <a:xfrm>
              <a:off x="8062468" y="4303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8062468" y="4303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9123122" y="4402902"/>
            <a:ext cx="238202" cy="145848"/>
            <a:chOff x="8443468" y="4684014"/>
            <a:chExt cx="264669" cy="162053"/>
          </a:xfrm>
        </p:grpSpPr>
        <p:sp>
          <p:nvSpPr>
            <p:cNvPr id="93" name="Freeform 92"/>
            <p:cNvSpPr/>
            <p:nvPr/>
          </p:nvSpPr>
          <p:spPr>
            <a:xfrm>
              <a:off x="8443468" y="4684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8443468" y="4684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9466022" y="4745802"/>
            <a:ext cx="238202" cy="145848"/>
            <a:chOff x="8824468" y="5065014"/>
            <a:chExt cx="264669" cy="162053"/>
          </a:xfrm>
        </p:grpSpPr>
        <p:sp>
          <p:nvSpPr>
            <p:cNvPr id="96" name="Freeform 95"/>
            <p:cNvSpPr/>
            <p:nvPr/>
          </p:nvSpPr>
          <p:spPr>
            <a:xfrm>
              <a:off x="8824468" y="5065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rgbClr val="131516"/>
            </a:solidFill>
            <a:ln w="0" cap="flat" cmpd="sng" algn="ctr">
              <a:solidFill>
                <a:srgbClr val="13151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8824468" y="5065014"/>
              <a:ext cx="264669" cy="162053"/>
            </a:xfrm>
            <a:custGeom>
              <a:avLst/>
              <a:gdLst/>
              <a:ahLst/>
              <a:cxnLst/>
              <a:rect l="0" t="0" r="0" b="0"/>
              <a:pathLst>
                <a:path w="264669" h="162053">
                  <a:moveTo>
                    <a:pt x="132461" y="68072"/>
                  </a:moveTo>
                  <a:lnTo>
                    <a:pt x="244094" y="0"/>
                  </a:lnTo>
                  <a:lnTo>
                    <a:pt x="264668" y="12446"/>
                  </a:lnTo>
                  <a:lnTo>
                    <a:pt x="153416" y="81153"/>
                  </a:lnTo>
                  <a:lnTo>
                    <a:pt x="264668" y="149225"/>
                  </a:lnTo>
                  <a:lnTo>
                    <a:pt x="244094" y="162052"/>
                  </a:lnTo>
                  <a:lnTo>
                    <a:pt x="132461" y="93853"/>
                  </a:lnTo>
                  <a:lnTo>
                    <a:pt x="21082" y="162052"/>
                  </a:lnTo>
                  <a:lnTo>
                    <a:pt x="0" y="149225"/>
                  </a:lnTo>
                  <a:lnTo>
                    <a:pt x="111379" y="80899"/>
                  </a:lnTo>
                  <a:lnTo>
                    <a:pt x="0" y="12827"/>
                  </a:lnTo>
                  <a:lnTo>
                    <a:pt x="21082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12700" cap="flat" cmpd="sng" algn="ctr">
              <a:solidFill>
                <a:srgbClr val="1F1A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20"/>
            </a:p>
          </p:txBody>
        </p:sp>
      </p:grpSp>
      <p:pic>
        <p:nvPicPr>
          <p:cNvPr id="99" name="Picture 2" descr="Image result for sci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388" y="2628007"/>
            <a:ext cx="2233567" cy="223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1080" y="143785"/>
            <a:ext cx="12192000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00"/>
                </a:solidFill>
                <a:latin typeface="Trebuchet MS - 24"/>
              </a:rPr>
              <a:t>Draw a scatter graph and describe the correlation:</a:t>
            </a:r>
          </a:p>
        </p:txBody>
      </p:sp>
    </p:spTree>
    <p:extLst>
      <p:ext uri="{BB962C8B-B14F-4D97-AF65-F5344CB8AC3E}">
        <p14:creationId xmlns:p14="http://schemas.microsoft.com/office/powerpoint/2010/main" val="308464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771"/>
            <a:ext cx="12192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00"/>
                </a:solidFill>
                <a:latin typeface="Trebuchet MS - 24"/>
              </a:rPr>
              <a:t>What correlation is there between the maths marks and the science marks?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317746" y="755330"/>
          <a:ext cx="7524944" cy="1470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9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9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9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89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9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90118"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Student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A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B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C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D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E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F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G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H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Maths mark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56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73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51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24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67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94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35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118"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Science mark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45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68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35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>
                          <a:solidFill>
                            <a:srgbClr val="000000"/>
                          </a:solidFill>
                          <a:latin typeface="Trebuchet MS - 24"/>
                        </a:rPr>
                        <a:t>73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88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200" b="0" i="0" u="none" baseline="0" dirty="0">
                          <a:solidFill>
                            <a:srgbClr val="000000"/>
                          </a:solidFill>
                          <a:latin typeface="Trebuchet MS - 24"/>
                        </a:rPr>
                        <a:t>32</a:t>
                      </a:r>
                    </a:p>
                  </a:txBody>
                  <a:tcPr marL="82296" marR="82296" marT="41148" marB="41148">
                    <a:lnL w="38100" cmpd="sng">
                      <a:solidFill>
                        <a:srgbClr val="000000"/>
                      </a:solidFill>
                      <a:prstDash val="solid"/>
                    </a:lnL>
                    <a:lnR w="38100" cmpd="sng">
                      <a:solidFill>
                        <a:srgbClr val="000000"/>
                      </a:solidFill>
                      <a:prstDash val="solid"/>
                    </a:lnR>
                    <a:lnT w="38100" cmpd="sng">
                      <a:solidFill>
                        <a:srgbClr val="000000"/>
                      </a:solidFill>
                      <a:prstDash val="solid"/>
                    </a:lnT>
                    <a:lnB w="38100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>
                        <a:alpha val="999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9" name="Group 98"/>
          <p:cNvGrpSpPr/>
          <p:nvPr/>
        </p:nvGrpSpPr>
        <p:grpSpPr>
          <a:xfrm>
            <a:off x="3852552" y="2368627"/>
            <a:ext cx="4690156" cy="4389444"/>
            <a:chOff x="3132971" y="2805811"/>
            <a:chExt cx="4741029" cy="4580747"/>
          </a:xfrm>
        </p:grpSpPr>
        <p:grpSp>
          <p:nvGrpSpPr>
            <p:cNvPr id="74" name="Group 73"/>
            <p:cNvGrpSpPr/>
            <p:nvPr/>
          </p:nvGrpSpPr>
          <p:grpSpPr>
            <a:xfrm>
              <a:off x="3132971" y="2805811"/>
              <a:ext cx="4741029" cy="4580747"/>
              <a:chOff x="3132971" y="2805811"/>
              <a:chExt cx="4741029" cy="4580747"/>
            </a:xfrm>
          </p:grpSpPr>
          <p:grpSp>
            <p:nvGrpSpPr>
              <p:cNvPr id="71" name="Group 70"/>
              <p:cNvGrpSpPr/>
              <p:nvPr/>
            </p:nvGrpSpPr>
            <p:grpSpPr>
              <a:xfrm>
                <a:off x="3238500" y="2805811"/>
                <a:ext cx="4635500" cy="4326747"/>
                <a:chOff x="3238500" y="2805811"/>
                <a:chExt cx="4635500" cy="4326747"/>
              </a:xfrm>
            </p:grpSpPr>
            <p:grpSp>
              <p:nvGrpSpPr>
                <p:cNvPr id="49" name="Group 48"/>
                <p:cNvGrpSpPr/>
                <p:nvPr/>
              </p:nvGrpSpPr>
              <p:grpSpPr>
                <a:xfrm>
                  <a:off x="3758311" y="2805811"/>
                  <a:ext cx="4061460" cy="4057397"/>
                  <a:chOff x="3758311" y="2805811"/>
                  <a:chExt cx="4061460" cy="4057397"/>
                </a:xfrm>
              </p:grpSpPr>
              <p:grpSp>
                <p:nvGrpSpPr>
                  <p:cNvPr id="46" name="Group 45"/>
                  <p:cNvGrpSpPr/>
                  <p:nvPr/>
                </p:nvGrpSpPr>
                <p:grpSpPr>
                  <a:xfrm>
                    <a:off x="3759327" y="3064510"/>
                    <a:ext cx="3801873" cy="3798698"/>
                    <a:chOff x="3759327" y="3064510"/>
                    <a:chExt cx="3801873" cy="3798698"/>
                  </a:xfrm>
                </p:grpSpPr>
                <p:sp>
                  <p:nvSpPr>
                    <p:cNvPr id="4" name="Freeform 3"/>
                    <p:cNvSpPr/>
                    <p:nvPr/>
                  </p:nvSpPr>
                  <p:spPr>
                    <a:xfrm>
                      <a:off x="3759327" y="3073019"/>
                      <a:ext cx="18924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8924" h="3776981">
                          <a:moveTo>
                            <a:pt x="0" y="0"/>
                          </a:moveTo>
                          <a:lnTo>
                            <a:pt x="18923" y="0"/>
                          </a:lnTo>
                          <a:lnTo>
                            <a:pt x="18923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5" name="Freeform 4"/>
                    <p:cNvSpPr/>
                    <p:nvPr/>
                  </p:nvSpPr>
                  <p:spPr>
                    <a:xfrm>
                      <a:off x="3759327" y="3064510"/>
                      <a:ext cx="3800603" cy="189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800603" h="18924">
                          <a:moveTo>
                            <a:pt x="0" y="0"/>
                          </a:moveTo>
                          <a:lnTo>
                            <a:pt x="3800602" y="0"/>
                          </a:lnTo>
                          <a:lnTo>
                            <a:pt x="3800602" y="18923"/>
                          </a:lnTo>
                          <a:lnTo>
                            <a:pt x="0" y="189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6" name="Freeform 5"/>
                    <p:cNvSpPr/>
                    <p:nvPr/>
                  </p:nvSpPr>
                  <p:spPr>
                    <a:xfrm>
                      <a:off x="3772662" y="3254375"/>
                      <a:ext cx="3780791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0791" h="19686">
                          <a:moveTo>
                            <a:pt x="0" y="0"/>
                          </a:moveTo>
                          <a:lnTo>
                            <a:pt x="3780790" y="0"/>
                          </a:lnTo>
                          <a:lnTo>
                            <a:pt x="3780790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7" name="Freeform 6"/>
                    <p:cNvSpPr/>
                    <p:nvPr/>
                  </p:nvSpPr>
                  <p:spPr>
                    <a:xfrm>
                      <a:off x="3950081" y="3074035"/>
                      <a:ext cx="19813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813" h="3776981">
                          <a:moveTo>
                            <a:pt x="0" y="0"/>
                          </a:moveTo>
                          <a:lnTo>
                            <a:pt x="19812" y="0"/>
                          </a:lnTo>
                          <a:lnTo>
                            <a:pt x="19812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8" name="Freeform 7"/>
                    <p:cNvSpPr/>
                    <p:nvPr/>
                  </p:nvSpPr>
                  <p:spPr>
                    <a:xfrm>
                      <a:off x="4137914" y="3073019"/>
                      <a:ext cx="19813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813" h="3776981">
                          <a:moveTo>
                            <a:pt x="0" y="0"/>
                          </a:moveTo>
                          <a:lnTo>
                            <a:pt x="19812" y="0"/>
                          </a:lnTo>
                          <a:lnTo>
                            <a:pt x="19812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9" name="Freeform 8"/>
                    <p:cNvSpPr/>
                    <p:nvPr/>
                  </p:nvSpPr>
                  <p:spPr>
                    <a:xfrm>
                      <a:off x="4328541" y="3074035"/>
                      <a:ext cx="21718" cy="377799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7997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7996"/>
                          </a:lnTo>
                          <a:lnTo>
                            <a:pt x="0" y="377799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0" name="Freeform 9"/>
                    <p:cNvSpPr/>
                    <p:nvPr/>
                  </p:nvSpPr>
                  <p:spPr>
                    <a:xfrm>
                      <a:off x="4513580" y="3073019"/>
                      <a:ext cx="22734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9013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1" name="Freeform 10"/>
                    <p:cNvSpPr/>
                    <p:nvPr/>
                  </p:nvSpPr>
                  <p:spPr>
                    <a:xfrm>
                      <a:off x="4704334" y="3074035"/>
                      <a:ext cx="19686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686" h="3776981">
                          <a:moveTo>
                            <a:pt x="0" y="0"/>
                          </a:moveTo>
                          <a:lnTo>
                            <a:pt x="19685" y="0"/>
                          </a:lnTo>
                          <a:lnTo>
                            <a:pt x="19685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2" name="Freeform 11"/>
                    <p:cNvSpPr/>
                    <p:nvPr/>
                  </p:nvSpPr>
                  <p:spPr>
                    <a:xfrm>
                      <a:off x="4895088" y="3075051"/>
                      <a:ext cx="21718" cy="377799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7997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7996"/>
                          </a:lnTo>
                          <a:lnTo>
                            <a:pt x="0" y="377799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3" name="Freeform 12"/>
                    <p:cNvSpPr/>
                    <p:nvPr/>
                  </p:nvSpPr>
                  <p:spPr>
                    <a:xfrm>
                      <a:off x="5083810" y="3074035"/>
                      <a:ext cx="20702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0702" h="3776981">
                          <a:moveTo>
                            <a:pt x="0" y="0"/>
                          </a:moveTo>
                          <a:lnTo>
                            <a:pt x="20701" y="0"/>
                          </a:lnTo>
                          <a:lnTo>
                            <a:pt x="20701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4" name="Freeform 13"/>
                    <p:cNvSpPr/>
                    <p:nvPr/>
                  </p:nvSpPr>
                  <p:spPr>
                    <a:xfrm>
                      <a:off x="5273548" y="3075686"/>
                      <a:ext cx="22734" cy="377609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6092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6091"/>
                          </a:lnTo>
                          <a:lnTo>
                            <a:pt x="0" y="377609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5" name="Freeform 14"/>
                    <p:cNvSpPr/>
                    <p:nvPr/>
                  </p:nvSpPr>
                  <p:spPr>
                    <a:xfrm>
                      <a:off x="5457571" y="3074035"/>
                      <a:ext cx="24385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385" h="3776981">
                          <a:moveTo>
                            <a:pt x="0" y="0"/>
                          </a:moveTo>
                          <a:lnTo>
                            <a:pt x="24384" y="0"/>
                          </a:lnTo>
                          <a:lnTo>
                            <a:pt x="24384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6" name="Freeform 15"/>
                    <p:cNvSpPr/>
                    <p:nvPr/>
                  </p:nvSpPr>
                  <p:spPr>
                    <a:xfrm>
                      <a:off x="5649468" y="3075051"/>
                      <a:ext cx="19686" cy="377418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686" h="3774187">
                          <a:moveTo>
                            <a:pt x="0" y="0"/>
                          </a:moveTo>
                          <a:lnTo>
                            <a:pt x="19685" y="0"/>
                          </a:lnTo>
                          <a:lnTo>
                            <a:pt x="19685" y="3774186"/>
                          </a:lnTo>
                          <a:lnTo>
                            <a:pt x="0" y="377418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7" name="Freeform 16"/>
                    <p:cNvSpPr/>
                    <p:nvPr/>
                  </p:nvSpPr>
                  <p:spPr>
                    <a:xfrm>
                      <a:off x="5840095" y="3075051"/>
                      <a:ext cx="21590" cy="377520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590" h="3775203">
                          <a:moveTo>
                            <a:pt x="0" y="0"/>
                          </a:moveTo>
                          <a:lnTo>
                            <a:pt x="21589" y="0"/>
                          </a:lnTo>
                          <a:lnTo>
                            <a:pt x="21589" y="3775202"/>
                          </a:lnTo>
                          <a:lnTo>
                            <a:pt x="0" y="377520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8" name="Freeform 17"/>
                    <p:cNvSpPr/>
                    <p:nvPr/>
                  </p:nvSpPr>
                  <p:spPr>
                    <a:xfrm>
                      <a:off x="6028817" y="3075051"/>
                      <a:ext cx="20702" cy="377596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0702" h="3775965">
                          <a:moveTo>
                            <a:pt x="0" y="0"/>
                          </a:moveTo>
                          <a:lnTo>
                            <a:pt x="20701" y="0"/>
                          </a:lnTo>
                          <a:lnTo>
                            <a:pt x="20701" y="3775964"/>
                          </a:lnTo>
                          <a:lnTo>
                            <a:pt x="0" y="377596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9" name="Freeform 18"/>
                    <p:cNvSpPr/>
                    <p:nvPr/>
                  </p:nvSpPr>
                  <p:spPr>
                    <a:xfrm>
                      <a:off x="6218682" y="3075686"/>
                      <a:ext cx="22735" cy="377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5" h="3778124">
                          <a:moveTo>
                            <a:pt x="0" y="0"/>
                          </a:moveTo>
                          <a:lnTo>
                            <a:pt x="22734" y="0"/>
                          </a:lnTo>
                          <a:lnTo>
                            <a:pt x="22734" y="3778123"/>
                          </a:lnTo>
                          <a:lnTo>
                            <a:pt x="0" y="37781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0" name="Freeform 19"/>
                    <p:cNvSpPr/>
                    <p:nvPr/>
                  </p:nvSpPr>
                  <p:spPr>
                    <a:xfrm>
                      <a:off x="6402705" y="3074035"/>
                      <a:ext cx="24512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512" h="3779013">
                          <a:moveTo>
                            <a:pt x="0" y="0"/>
                          </a:moveTo>
                          <a:lnTo>
                            <a:pt x="24511" y="0"/>
                          </a:lnTo>
                          <a:lnTo>
                            <a:pt x="24511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1" name="Freeform 20"/>
                    <p:cNvSpPr/>
                    <p:nvPr/>
                  </p:nvSpPr>
                  <p:spPr>
                    <a:xfrm>
                      <a:off x="6594348" y="3075051"/>
                      <a:ext cx="21718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6981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2" name="Freeform 21"/>
                    <p:cNvSpPr/>
                    <p:nvPr/>
                  </p:nvSpPr>
                  <p:spPr>
                    <a:xfrm>
                      <a:off x="6784848" y="3075686"/>
                      <a:ext cx="23496" cy="377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3496" h="3778124">
                          <a:moveTo>
                            <a:pt x="0" y="0"/>
                          </a:moveTo>
                          <a:lnTo>
                            <a:pt x="23495" y="0"/>
                          </a:lnTo>
                          <a:lnTo>
                            <a:pt x="23495" y="3778123"/>
                          </a:lnTo>
                          <a:lnTo>
                            <a:pt x="0" y="37781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3" name="Freeform 22"/>
                    <p:cNvSpPr/>
                    <p:nvPr/>
                  </p:nvSpPr>
                  <p:spPr>
                    <a:xfrm>
                      <a:off x="6973697" y="3075051"/>
                      <a:ext cx="22734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6981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4" name="Freeform 23"/>
                    <p:cNvSpPr/>
                    <p:nvPr/>
                  </p:nvSpPr>
                  <p:spPr>
                    <a:xfrm>
                      <a:off x="7162419" y="3075051"/>
                      <a:ext cx="24639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639" h="3779013">
                          <a:moveTo>
                            <a:pt x="0" y="0"/>
                          </a:moveTo>
                          <a:lnTo>
                            <a:pt x="24638" y="0"/>
                          </a:lnTo>
                          <a:lnTo>
                            <a:pt x="24638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5" name="Freeform 24"/>
                    <p:cNvSpPr/>
                    <p:nvPr/>
                  </p:nvSpPr>
                  <p:spPr>
                    <a:xfrm>
                      <a:off x="7347712" y="3075051"/>
                      <a:ext cx="26417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6417" h="3779013">
                          <a:moveTo>
                            <a:pt x="0" y="0"/>
                          </a:moveTo>
                          <a:lnTo>
                            <a:pt x="26416" y="0"/>
                          </a:lnTo>
                          <a:lnTo>
                            <a:pt x="26416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7533767" y="3072003"/>
                      <a:ext cx="27433" cy="377977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7433" h="3779775">
                          <a:moveTo>
                            <a:pt x="0" y="0"/>
                          </a:moveTo>
                          <a:lnTo>
                            <a:pt x="27432" y="0"/>
                          </a:lnTo>
                          <a:lnTo>
                            <a:pt x="27432" y="3779774"/>
                          </a:lnTo>
                          <a:lnTo>
                            <a:pt x="0" y="377977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7" name="Freeform 26"/>
                    <p:cNvSpPr/>
                    <p:nvPr/>
                  </p:nvSpPr>
                  <p:spPr>
                    <a:xfrm>
                      <a:off x="3770630" y="3443986"/>
                      <a:ext cx="3777108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7108" h="19686">
                          <a:moveTo>
                            <a:pt x="0" y="0"/>
                          </a:moveTo>
                          <a:lnTo>
                            <a:pt x="3777107" y="0"/>
                          </a:lnTo>
                          <a:lnTo>
                            <a:pt x="3777107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8" name="Freeform 27"/>
                    <p:cNvSpPr/>
                    <p:nvPr/>
                  </p:nvSpPr>
                  <p:spPr>
                    <a:xfrm>
                      <a:off x="3771519" y="3632200"/>
                      <a:ext cx="3782950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2950" h="19686">
                          <a:moveTo>
                            <a:pt x="0" y="0"/>
                          </a:moveTo>
                          <a:lnTo>
                            <a:pt x="3782949" y="0"/>
                          </a:lnTo>
                          <a:lnTo>
                            <a:pt x="3782949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9" name="Freeform 28"/>
                    <p:cNvSpPr/>
                    <p:nvPr/>
                  </p:nvSpPr>
                  <p:spPr>
                    <a:xfrm>
                      <a:off x="3769741" y="3816985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0" name="Freeform 29"/>
                    <p:cNvSpPr/>
                    <p:nvPr/>
                  </p:nvSpPr>
                  <p:spPr>
                    <a:xfrm>
                      <a:off x="3773551" y="4765167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1" name="Freeform 30"/>
                    <p:cNvSpPr/>
                    <p:nvPr/>
                  </p:nvSpPr>
                  <p:spPr>
                    <a:xfrm>
                      <a:off x="3771519" y="4577334"/>
                      <a:ext cx="3783712" cy="2057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575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574"/>
                          </a:lnTo>
                          <a:lnTo>
                            <a:pt x="0" y="2057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2" name="Freeform 31"/>
                    <p:cNvSpPr/>
                    <p:nvPr/>
                  </p:nvSpPr>
                  <p:spPr>
                    <a:xfrm>
                      <a:off x="3771519" y="4387469"/>
                      <a:ext cx="3777108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7108" h="20702">
                          <a:moveTo>
                            <a:pt x="0" y="0"/>
                          </a:moveTo>
                          <a:lnTo>
                            <a:pt x="3777107" y="0"/>
                          </a:lnTo>
                          <a:lnTo>
                            <a:pt x="3777107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3" name="Freeform 32"/>
                    <p:cNvSpPr/>
                    <p:nvPr/>
                  </p:nvSpPr>
                  <p:spPr>
                    <a:xfrm>
                      <a:off x="3773551" y="4197731"/>
                      <a:ext cx="3782950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2950" h="19686">
                          <a:moveTo>
                            <a:pt x="0" y="0"/>
                          </a:moveTo>
                          <a:lnTo>
                            <a:pt x="3782949" y="0"/>
                          </a:lnTo>
                          <a:lnTo>
                            <a:pt x="3782949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4" name="Freeform 33"/>
                    <p:cNvSpPr/>
                    <p:nvPr/>
                  </p:nvSpPr>
                  <p:spPr>
                    <a:xfrm>
                      <a:off x="3772662" y="4009644"/>
                      <a:ext cx="3772282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2282" h="19686">
                          <a:moveTo>
                            <a:pt x="0" y="0"/>
                          </a:moveTo>
                          <a:lnTo>
                            <a:pt x="3772281" y="0"/>
                          </a:lnTo>
                          <a:lnTo>
                            <a:pt x="3772281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5" name="Freeform 34"/>
                    <p:cNvSpPr/>
                    <p:nvPr/>
                  </p:nvSpPr>
                  <p:spPr>
                    <a:xfrm>
                      <a:off x="3770630" y="4951984"/>
                      <a:ext cx="3776092" cy="198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6092" h="19813">
                          <a:moveTo>
                            <a:pt x="0" y="0"/>
                          </a:moveTo>
                          <a:lnTo>
                            <a:pt x="3776091" y="0"/>
                          </a:lnTo>
                          <a:lnTo>
                            <a:pt x="3776091" y="19812"/>
                          </a:lnTo>
                          <a:lnTo>
                            <a:pt x="0" y="198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6" name="Freeform 35"/>
                    <p:cNvSpPr/>
                    <p:nvPr/>
                  </p:nvSpPr>
                  <p:spPr>
                    <a:xfrm>
                      <a:off x="3769741" y="5141976"/>
                      <a:ext cx="3783077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077" h="19686">
                          <a:moveTo>
                            <a:pt x="0" y="0"/>
                          </a:moveTo>
                          <a:lnTo>
                            <a:pt x="3783076" y="0"/>
                          </a:lnTo>
                          <a:lnTo>
                            <a:pt x="3783076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7" name="Freeform 36"/>
                    <p:cNvSpPr/>
                    <p:nvPr/>
                  </p:nvSpPr>
                  <p:spPr>
                    <a:xfrm>
                      <a:off x="3768725" y="5331714"/>
                      <a:ext cx="3780918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0918" h="20702">
                          <a:moveTo>
                            <a:pt x="0" y="0"/>
                          </a:moveTo>
                          <a:lnTo>
                            <a:pt x="3780917" y="0"/>
                          </a:lnTo>
                          <a:lnTo>
                            <a:pt x="3780917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8" name="Freeform 37"/>
                    <p:cNvSpPr/>
                    <p:nvPr/>
                  </p:nvSpPr>
                  <p:spPr>
                    <a:xfrm>
                      <a:off x="3769741" y="5519674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9" name="Freeform 38"/>
                    <p:cNvSpPr/>
                    <p:nvPr/>
                  </p:nvSpPr>
                  <p:spPr>
                    <a:xfrm>
                      <a:off x="3768725" y="5704713"/>
                      <a:ext cx="3783585" cy="20828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585" h="20828">
                          <a:moveTo>
                            <a:pt x="0" y="0"/>
                          </a:moveTo>
                          <a:lnTo>
                            <a:pt x="3783584" y="0"/>
                          </a:lnTo>
                          <a:lnTo>
                            <a:pt x="3783584" y="20827"/>
                          </a:lnTo>
                          <a:lnTo>
                            <a:pt x="0" y="20827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0" name="Freeform 39"/>
                    <p:cNvSpPr/>
                    <p:nvPr/>
                  </p:nvSpPr>
                  <p:spPr>
                    <a:xfrm>
                      <a:off x="3771519" y="6648831"/>
                      <a:ext cx="3783712" cy="2286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2861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2860"/>
                          </a:lnTo>
                          <a:lnTo>
                            <a:pt x="0" y="2286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1" name="Freeform 40"/>
                    <p:cNvSpPr/>
                    <p:nvPr/>
                  </p:nvSpPr>
                  <p:spPr>
                    <a:xfrm>
                      <a:off x="3771519" y="6463792"/>
                      <a:ext cx="3784728" cy="2260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4728" h="22607">
                          <a:moveTo>
                            <a:pt x="0" y="0"/>
                          </a:moveTo>
                          <a:lnTo>
                            <a:pt x="3784727" y="0"/>
                          </a:lnTo>
                          <a:lnTo>
                            <a:pt x="3784727" y="22606"/>
                          </a:lnTo>
                          <a:lnTo>
                            <a:pt x="0" y="2260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2" name="Freeform 41"/>
                    <p:cNvSpPr/>
                    <p:nvPr/>
                  </p:nvSpPr>
                  <p:spPr>
                    <a:xfrm>
                      <a:off x="3768725" y="6274815"/>
                      <a:ext cx="3783077" cy="2095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077" h="20957">
                          <a:moveTo>
                            <a:pt x="0" y="0"/>
                          </a:moveTo>
                          <a:lnTo>
                            <a:pt x="3783076" y="0"/>
                          </a:lnTo>
                          <a:lnTo>
                            <a:pt x="3783076" y="20956"/>
                          </a:lnTo>
                          <a:lnTo>
                            <a:pt x="0" y="2095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3" name="Freeform 42"/>
                    <p:cNvSpPr/>
                    <p:nvPr/>
                  </p:nvSpPr>
                  <p:spPr>
                    <a:xfrm>
                      <a:off x="3769741" y="6085205"/>
                      <a:ext cx="3783712" cy="2082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829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828"/>
                          </a:lnTo>
                          <a:lnTo>
                            <a:pt x="0" y="20828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4" name="Freeform 43"/>
                    <p:cNvSpPr/>
                    <p:nvPr/>
                  </p:nvSpPr>
                  <p:spPr>
                    <a:xfrm>
                      <a:off x="3769741" y="5897372"/>
                      <a:ext cx="3778886" cy="2082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8886" h="20829">
                          <a:moveTo>
                            <a:pt x="0" y="0"/>
                          </a:moveTo>
                          <a:lnTo>
                            <a:pt x="3778885" y="0"/>
                          </a:lnTo>
                          <a:lnTo>
                            <a:pt x="3778885" y="20828"/>
                          </a:lnTo>
                          <a:lnTo>
                            <a:pt x="0" y="20828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5" name="Freeform 44"/>
                    <p:cNvSpPr/>
                    <p:nvPr/>
                  </p:nvSpPr>
                  <p:spPr>
                    <a:xfrm>
                      <a:off x="3759327" y="6840474"/>
                      <a:ext cx="3801746" cy="2273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801746" h="22734">
                          <a:moveTo>
                            <a:pt x="0" y="0"/>
                          </a:moveTo>
                          <a:lnTo>
                            <a:pt x="3801745" y="0"/>
                          </a:lnTo>
                          <a:lnTo>
                            <a:pt x="3801745" y="22733"/>
                          </a:lnTo>
                          <a:lnTo>
                            <a:pt x="0" y="2273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</p:grpSp>
              <p:cxnSp>
                <p:nvCxnSpPr>
                  <p:cNvPr id="47" name="Straight Connector 46"/>
                  <p:cNvCxnSpPr/>
                  <p:nvPr/>
                </p:nvCxnSpPr>
                <p:spPr>
                  <a:xfrm flipV="1">
                    <a:off x="3758311" y="2805811"/>
                    <a:ext cx="0" cy="4038727"/>
                  </a:xfrm>
                  <a:prstGeom prst="line">
                    <a:avLst/>
                  </a:prstGeom>
                  <a:ln w="381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sm"/>
                    <a:tailEnd type="triangle" w="med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3759962" y="6849110"/>
                    <a:ext cx="4059809" cy="0"/>
                  </a:xfrm>
                  <a:prstGeom prst="line">
                    <a:avLst/>
                  </a:prstGeom>
                  <a:ln w="381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sm"/>
                    <a:tailEnd type="triangle" w="med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TextBox 49"/>
                <p:cNvSpPr txBox="1"/>
                <p:nvPr/>
              </p:nvSpPr>
              <p:spPr>
                <a:xfrm>
                  <a:off x="3238500" y="2921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100</a:t>
                  </a:r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3314700" y="557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30</a:t>
                  </a:r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3314700" y="5956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20</a:t>
                  </a: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3314700" y="6337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</a:t>
                  </a:r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3390900" y="67818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0</a:t>
                  </a:r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3302000" y="4445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60</a:t>
                  </a:r>
                </a:p>
              </p:txBody>
            </p:sp>
            <p:sp>
              <p:nvSpPr>
                <p:cNvPr id="56" name="TextBox 55"/>
                <p:cNvSpPr txBox="1"/>
                <p:nvPr/>
              </p:nvSpPr>
              <p:spPr>
                <a:xfrm>
                  <a:off x="3302000" y="4826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50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3302000" y="5207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40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3302000" y="3302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90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3302000" y="3683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80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3302000" y="40640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70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7289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100</a:t>
                  </a: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4622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30</a:t>
                  </a: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4241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20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3860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</a:t>
                  </a: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5765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60</a:t>
                  </a: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5384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50</a:t>
                  </a: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003800" y="6832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40</a:t>
                  </a: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6908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90</a:t>
                  </a: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6527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80</a:t>
                  </a: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6146800" y="684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70</a:t>
                  </a:r>
                </a:p>
              </p:txBody>
            </p:sp>
          </p:grpSp>
          <p:sp>
            <p:nvSpPr>
              <p:cNvPr id="72" name="TextBox 71"/>
              <p:cNvSpPr txBox="1"/>
              <p:nvPr/>
            </p:nvSpPr>
            <p:spPr>
              <a:xfrm>
                <a:off x="5067300" y="7099300"/>
                <a:ext cx="1473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Maths mark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 rot="16200000">
                <a:off x="2540000" y="4630371"/>
                <a:ext cx="1473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Science mark</a:t>
                </a: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6424168" y="4188714"/>
              <a:ext cx="264669" cy="162053"/>
              <a:chOff x="6424168" y="4188714"/>
              <a:chExt cx="264669" cy="162053"/>
            </a:xfrm>
          </p:grpSpPr>
          <p:sp>
            <p:nvSpPr>
              <p:cNvPr id="75" name="Freeform 74"/>
              <p:cNvSpPr/>
              <p:nvPr/>
            </p:nvSpPr>
            <p:spPr>
              <a:xfrm>
                <a:off x="6424168" y="41887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76" name="Freeform 75"/>
              <p:cNvSpPr/>
              <p:nvPr/>
            </p:nvSpPr>
            <p:spPr>
              <a:xfrm>
                <a:off x="6424168" y="41887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5585968" y="5065014"/>
              <a:ext cx="264669" cy="162053"/>
              <a:chOff x="5585968" y="5065014"/>
              <a:chExt cx="264669" cy="162053"/>
            </a:xfrm>
          </p:grpSpPr>
          <p:sp>
            <p:nvSpPr>
              <p:cNvPr id="78" name="Freeform 77"/>
              <p:cNvSpPr/>
              <p:nvPr/>
            </p:nvSpPr>
            <p:spPr>
              <a:xfrm>
                <a:off x="5585968" y="50650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79" name="Freeform 78"/>
              <p:cNvSpPr/>
              <p:nvPr/>
            </p:nvSpPr>
            <p:spPr>
              <a:xfrm>
                <a:off x="5585968" y="50650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4544568" y="5433314"/>
              <a:ext cx="264669" cy="162052"/>
              <a:chOff x="4544568" y="5433314"/>
              <a:chExt cx="264669" cy="162052"/>
            </a:xfrm>
          </p:grpSpPr>
          <p:sp>
            <p:nvSpPr>
              <p:cNvPr id="81" name="Freeform 80"/>
              <p:cNvSpPr/>
              <p:nvPr/>
            </p:nvSpPr>
            <p:spPr>
              <a:xfrm>
                <a:off x="4544568" y="5433314"/>
                <a:ext cx="264669" cy="162052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2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4"/>
                    </a:lnTo>
                    <a:lnTo>
                      <a:pt x="244094" y="162051"/>
                    </a:lnTo>
                    <a:lnTo>
                      <a:pt x="132461" y="93853"/>
                    </a:lnTo>
                    <a:lnTo>
                      <a:pt x="21082" y="162051"/>
                    </a:lnTo>
                    <a:lnTo>
                      <a:pt x="0" y="149224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4544568" y="5433314"/>
                <a:ext cx="264669" cy="162052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2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4"/>
                    </a:lnTo>
                    <a:lnTo>
                      <a:pt x="244094" y="162051"/>
                    </a:lnTo>
                    <a:lnTo>
                      <a:pt x="132461" y="93853"/>
                    </a:lnTo>
                    <a:lnTo>
                      <a:pt x="21082" y="162051"/>
                    </a:lnTo>
                    <a:lnTo>
                      <a:pt x="0" y="149224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4963668" y="5547614"/>
              <a:ext cx="264669" cy="162052"/>
              <a:chOff x="4963668" y="5547614"/>
              <a:chExt cx="264669" cy="162052"/>
            </a:xfrm>
          </p:grpSpPr>
          <p:sp>
            <p:nvSpPr>
              <p:cNvPr id="84" name="Freeform 83"/>
              <p:cNvSpPr/>
              <p:nvPr/>
            </p:nvSpPr>
            <p:spPr>
              <a:xfrm>
                <a:off x="4963668" y="5547614"/>
                <a:ext cx="264669" cy="162052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2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4"/>
                    </a:lnTo>
                    <a:lnTo>
                      <a:pt x="244094" y="162051"/>
                    </a:lnTo>
                    <a:lnTo>
                      <a:pt x="132461" y="93853"/>
                    </a:lnTo>
                    <a:lnTo>
                      <a:pt x="21082" y="162051"/>
                    </a:lnTo>
                    <a:lnTo>
                      <a:pt x="0" y="149224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5" name="Freeform 84"/>
              <p:cNvSpPr/>
              <p:nvPr/>
            </p:nvSpPr>
            <p:spPr>
              <a:xfrm>
                <a:off x="4963668" y="5547614"/>
                <a:ext cx="264669" cy="162052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2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4"/>
                    </a:lnTo>
                    <a:lnTo>
                      <a:pt x="244094" y="162051"/>
                    </a:lnTo>
                    <a:lnTo>
                      <a:pt x="132461" y="93853"/>
                    </a:lnTo>
                    <a:lnTo>
                      <a:pt x="21082" y="162051"/>
                    </a:lnTo>
                    <a:lnTo>
                      <a:pt x="0" y="149224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5763768" y="4404614"/>
              <a:ext cx="264669" cy="162053"/>
              <a:chOff x="5763768" y="4404614"/>
              <a:chExt cx="264669" cy="162053"/>
            </a:xfrm>
          </p:grpSpPr>
          <p:sp>
            <p:nvSpPr>
              <p:cNvPr id="87" name="Freeform 86"/>
              <p:cNvSpPr/>
              <p:nvPr/>
            </p:nvSpPr>
            <p:spPr>
              <a:xfrm>
                <a:off x="5763768" y="44046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8" name="Freeform 87"/>
              <p:cNvSpPr/>
              <p:nvPr/>
            </p:nvSpPr>
            <p:spPr>
              <a:xfrm>
                <a:off x="5763768" y="44046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6017768" y="4188714"/>
              <a:ext cx="264669" cy="162053"/>
              <a:chOff x="6017768" y="4188714"/>
              <a:chExt cx="264669" cy="162053"/>
            </a:xfrm>
          </p:grpSpPr>
          <p:sp>
            <p:nvSpPr>
              <p:cNvPr id="90" name="Freeform 89"/>
              <p:cNvSpPr/>
              <p:nvPr/>
            </p:nvSpPr>
            <p:spPr>
              <a:xfrm>
                <a:off x="6017768" y="41887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6017768" y="41887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6170168" y="3998214"/>
              <a:ext cx="264669" cy="162053"/>
              <a:chOff x="6170168" y="3998214"/>
              <a:chExt cx="264669" cy="162053"/>
            </a:xfrm>
          </p:grpSpPr>
          <p:sp>
            <p:nvSpPr>
              <p:cNvPr id="93" name="Freeform 92"/>
              <p:cNvSpPr/>
              <p:nvPr/>
            </p:nvSpPr>
            <p:spPr>
              <a:xfrm>
                <a:off x="6170168" y="39982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94" name="Freeform 93"/>
              <p:cNvSpPr/>
              <p:nvPr/>
            </p:nvSpPr>
            <p:spPr>
              <a:xfrm>
                <a:off x="6170168" y="39982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7211568" y="3452114"/>
              <a:ext cx="264669" cy="162053"/>
              <a:chOff x="7211568" y="3452114"/>
              <a:chExt cx="264669" cy="162053"/>
            </a:xfrm>
          </p:grpSpPr>
          <p:sp>
            <p:nvSpPr>
              <p:cNvPr id="96" name="Freeform 95"/>
              <p:cNvSpPr/>
              <p:nvPr/>
            </p:nvSpPr>
            <p:spPr>
              <a:xfrm>
                <a:off x="7211568" y="34521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97" name="Freeform 96"/>
              <p:cNvSpPr/>
              <p:nvPr/>
            </p:nvSpPr>
            <p:spPr>
              <a:xfrm>
                <a:off x="7211568" y="345211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</p:grpSp>
      <p:pic>
        <p:nvPicPr>
          <p:cNvPr id="2050" name="Picture 2" descr="Image result for sci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043" y="2351713"/>
            <a:ext cx="2233567" cy="223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8790361" y="2945835"/>
            <a:ext cx="2286302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Trebuchet MS - 24"/>
              </a:rPr>
              <a:t>Positive Correlation</a:t>
            </a:r>
          </a:p>
        </p:txBody>
      </p:sp>
    </p:spTree>
    <p:extLst>
      <p:ext uri="{BB962C8B-B14F-4D97-AF65-F5344CB8AC3E}">
        <p14:creationId xmlns:p14="http://schemas.microsoft.com/office/powerpoint/2010/main" val="31031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/>
        </p:nvGrpSpPr>
        <p:grpSpPr>
          <a:xfrm>
            <a:off x="3533108" y="2425362"/>
            <a:ext cx="4266926" cy="4128387"/>
            <a:chOff x="2599571" y="2659761"/>
            <a:chExt cx="4741029" cy="4587097"/>
          </a:xfrm>
        </p:grpSpPr>
        <p:grpSp>
          <p:nvGrpSpPr>
            <p:cNvPr id="72" name="Group 71"/>
            <p:cNvGrpSpPr/>
            <p:nvPr/>
          </p:nvGrpSpPr>
          <p:grpSpPr>
            <a:xfrm>
              <a:off x="2599571" y="2659761"/>
              <a:ext cx="4741029" cy="4587097"/>
              <a:chOff x="2599571" y="2659761"/>
              <a:chExt cx="4741029" cy="4587097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2705100" y="2659761"/>
                <a:ext cx="4635500" cy="4333097"/>
                <a:chOff x="2705100" y="2659761"/>
                <a:chExt cx="4635500" cy="4333097"/>
              </a:xfrm>
            </p:grpSpPr>
            <p:grpSp>
              <p:nvGrpSpPr>
                <p:cNvPr id="47" name="Group 46"/>
                <p:cNvGrpSpPr/>
                <p:nvPr/>
              </p:nvGrpSpPr>
              <p:grpSpPr>
                <a:xfrm>
                  <a:off x="3218561" y="2659761"/>
                  <a:ext cx="4061460" cy="4057397"/>
                  <a:chOff x="3218561" y="2659761"/>
                  <a:chExt cx="4061460" cy="4057397"/>
                </a:xfrm>
              </p:grpSpPr>
              <p:grpSp>
                <p:nvGrpSpPr>
                  <p:cNvPr id="44" name="Group 43"/>
                  <p:cNvGrpSpPr/>
                  <p:nvPr/>
                </p:nvGrpSpPr>
                <p:grpSpPr>
                  <a:xfrm>
                    <a:off x="3219577" y="2918460"/>
                    <a:ext cx="3801873" cy="3798698"/>
                    <a:chOff x="3219577" y="2918460"/>
                    <a:chExt cx="3801873" cy="3798698"/>
                  </a:xfrm>
                </p:grpSpPr>
                <p:sp>
                  <p:nvSpPr>
                    <p:cNvPr id="2" name="Freeform 1"/>
                    <p:cNvSpPr/>
                    <p:nvPr/>
                  </p:nvSpPr>
                  <p:spPr>
                    <a:xfrm>
                      <a:off x="3219577" y="2926969"/>
                      <a:ext cx="18924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8924" h="3776981">
                          <a:moveTo>
                            <a:pt x="0" y="0"/>
                          </a:moveTo>
                          <a:lnTo>
                            <a:pt x="18923" y="0"/>
                          </a:lnTo>
                          <a:lnTo>
                            <a:pt x="18923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" name="Freeform 2"/>
                    <p:cNvSpPr/>
                    <p:nvPr/>
                  </p:nvSpPr>
                  <p:spPr>
                    <a:xfrm>
                      <a:off x="3219577" y="2918460"/>
                      <a:ext cx="3800603" cy="189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800603" h="18924">
                          <a:moveTo>
                            <a:pt x="0" y="0"/>
                          </a:moveTo>
                          <a:lnTo>
                            <a:pt x="3800602" y="0"/>
                          </a:lnTo>
                          <a:lnTo>
                            <a:pt x="3800602" y="18923"/>
                          </a:lnTo>
                          <a:lnTo>
                            <a:pt x="0" y="189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" name="Freeform 3"/>
                    <p:cNvSpPr/>
                    <p:nvPr/>
                  </p:nvSpPr>
                  <p:spPr>
                    <a:xfrm>
                      <a:off x="3232912" y="3108325"/>
                      <a:ext cx="3780791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0791" h="19686">
                          <a:moveTo>
                            <a:pt x="0" y="0"/>
                          </a:moveTo>
                          <a:lnTo>
                            <a:pt x="3780790" y="0"/>
                          </a:lnTo>
                          <a:lnTo>
                            <a:pt x="3780790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5" name="Freeform 4"/>
                    <p:cNvSpPr/>
                    <p:nvPr/>
                  </p:nvSpPr>
                  <p:spPr>
                    <a:xfrm>
                      <a:off x="3410331" y="2927985"/>
                      <a:ext cx="19813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813" h="3776981">
                          <a:moveTo>
                            <a:pt x="0" y="0"/>
                          </a:moveTo>
                          <a:lnTo>
                            <a:pt x="19812" y="0"/>
                          </a:lnTo>
                          <a:lnTo>
                            <a:pt x="19812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6" name="Freeform 5"/>
                    <p:cNvSpPr/>
                    <p:nvPr/>
                  </p:nvSpPr>
                  <p:spPr>
                    <a:xfrm>
                      <a:off x="3598164" y="2926969"/>
                      <a:ext cx="19813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813" h="3776981">
                          <a:moveTo>
                            <a:pt x="0" y="0"/>
                          </a:moveTo>
                          <a:lnTo>
                            <a:pt x="19812" y="0"/>
                          </a:lnTo>
                          <a:lnTo>
                            <a:pt x="19812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7" name="Freeform 6"/>
                    <p:cNvSpPr/>
                    <p:nvPr/>
                  </p:nvSpPr>
                  <p:spPr>
                    <a:xfrm>
                      <a:off x="3788791" y="2927985"/>
                      <a:ext cx="21718" cy="377799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7997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7996"/>
                          </a:lnTo>
                          <a:lnTo>
                            <a:pt x="0" y="377799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8" name="Freeform 7"/>
                    <p:cNvSpPr/>
                    <p:nvPr/>
                  </p:nvSpPr>
                  <p:spPr>
                    <a:xfrm>
                      <a:off x="3973830" y="2926969"/>
                      <a:ext cx="22734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9013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9" name="Freeform 8"/>
                    <p:cNvSpPr/>
                    <p:nvPr/>
                  </p:nvSpPr>
                  <p:spPr>
                    <a:xfrm>
                      <a:off x="4164584" y="2927985"/>
                      <a:ext cx="19686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686" h="3776981">
                          <a:moveTo>
                            <a:pt x="0" y="0"/>
                          </a:moveTo>
                          <a:lnTo>
                            <a:pt x="19685" y="0"/>
                          </a:lnTo>
                          <a:lnTo>
                            <a:pt x="19685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0" name="Freeform 9"/>
                    <p:cNvSpPr/>
                    <p:nvPr/>
                  </p:nvSpPr>
                  <p:spPr>
                    <a:xfrm>
                      <a:off x="4355338" y="2929001"/>
                      <a:ext cx="21718" cy="377799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7997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7996"/>
                          </a:lnTo>
                          <a:lnTo>
                            <a:pt x="0" y="377799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1" name="Freeform 10"/>
                    <p:cNvSpPr/>
                    <p:nvPr/>
                  </p:nvSpPr>
                  <p:spPr>
                    <a:xfrm>
                      <a:off x="4544060" y="2927985"/>
                      <a:ext cx="20702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0702" h="3776981">
                          <a:moveTo>
                            <a:pt x="0" y="0"/>
                          </a:moveTo>
                          <a:lnTo>
                            <a:pt x="20701" y="0"/>
                          </a:lnTo>
                          <a:lnTo>
                            <a:pt x="20701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2" name="Freeform 11"/>
                    <p:cNvSpPr/>
                    <p:nvPr/>
                  </p:nvSpPr>
                  <p:spPr>
                    <a:xfrm>
                      <a:off x="4733798" y="2929636"/>
                      <a:ext cx="22734" cy="377609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6092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6091"/>
                          </a:lnTo>
                          <a:lnTo>
                            <a:pt x="0" y="377609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3" name="Freeform 12"/>
                    <p:cNvSpPr/>
                    <p:nvPr/>
                  </p:nvSpPr>
                  <p:spPr>
                    <a:xfrm>
                      <a:off x="4917821" y="2927985"/>
                      <a:ext cx="24385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385" h="3776981">
                          <a:moveTo>
                            <a:pt x="0" y="0"/>
                          </a:moveTo>
                          <a:lnTo>
                            <a:pt x="24384" y="0"/>
                          </a:lnTo>
                          <a:lnTo>
                            <a:pt x="24384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4" name="Freeform 13"/>
                    <p:cNvSpPr/>
                    <p:nvPr/>
                  </p:nvSpPr>
                  <p:spPr>
                    <a:xfrm>
                      <a:off x="5109718" y="2929001"/>
                      <a:ext cx="19686" cy="377418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9686" h="3774187">
                          <a:moveTo>
                            <a:pt x="0" y="0"/>
                          </a:moveTo>
                          <a:lnTo>
                            <a:pt x="19685" y="0"/>
                          </a:lnTo>
                          <a:lnTo>
                            <a:pt x="19685" y="3774186"/>
                          </a:lnTo>
                          <a:lnTo>
                            <a:pt x="0" y="377418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5" name="Freeform 14"/>
                    <p:cNvSpPr/>
                    <p:nvPr/>
                  </p:nvSpPr>
                  <p:spPr>
                    <a:xfrm>
                      <a:off x="5300345" y="2929001"/>
                      <a:ext cx="21591" cy="377520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591" h="3775203">
                          <a:moveTo>
                            <a:pt x="0" y="0"/>
                          </a:moveTo>
                          <a:lnTo>
                            <a:pt x="21590" y="0"/>
                          </a:lnTo>
                          <a:lnTo>
                            <a:pt x="21590" y="3775202"/>
                          </a:lnTo>
                          <a:lnTo>
                            <a:pt x="0" y="377520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6" name="Freeform 15"/>
                    <p:cNvSpPr/>
                    <p:nvPr/>
                  </p:nvSpPr>
                  <p:spPr>
                    <a:xfrm>
                      <a:off x="5489067" y="2929001"/>
                      <a:ext cx="20702" cy="377596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0702" h="3775965">
                          <a:moveTo>
                            <a:pt x="0" y="0"/>
                          </a:moveTo>
                          <a:lnTo>
                            <a:pt x="20701" y="0"/>
                          </a:lnTo>
                          <a:lnTo>
                            <a:pt x="20701" y="3775964"/>
                          </a:lnTo>
                          <a:lnTo>
                            <a:pt x="0" y="377596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7" name="Freeform 16"/>
                    <p:cNvSpPr/>
                    <p:nvPr/>
                  </p:nvSpPr>
                  <p:spPr>
                    <a:xfrm>
                      <a:off x="5678932" y="2929636"/>
                      <a:ext cx="22734" cy="377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8124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8123"/>
                          </a:lnTo>
                          <a:lnTo>
                            <a:pt x="0" y="37781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8" name="Freeform 17"/>
                    <p:cNvSpPr/>
                    <p:nvPr/>
                  </p:nvSpPr>
                  <p:spPr>
                    <a:xfrm>
                      <a:off x="5862955" y="2927985"/>
                      <a:ext cx="24512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512" h="3779013">
                          <a:moveTo>
                            <a:pt x="0" y="0"/>
                          </a:moveTo>
                          <a:lnTo>
                            <a:pt x="24511" y="0"/>
                          </a:lnTo>
                          <a:lnTo>
                            <a:pt x="24511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19" name="Freeform 18"/>
                    <p:cNvSpPr/>
                    <p:nvPr/>
                  </p:nvSpPr>
                  <p:spPr>
                    <a:xfrm>
                      <a:off x="6054598" y="2929001"/>
                      <a:ext cx="21718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1718" h="3776981">
                          <a:moveTo>
                            <a:pt x="0" y="0"/>
                          </a:moveTo>
                          <a:lnTo>
                            <a:pt x="21717" y="0"/>
                          </a:lnTo>
                          <a:lnTo>
                            <a:pt x="21717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0" name="Freeform 19"/>
                    <p:cNvSpPr/>
                    <p:nvPr/>
                  </p:nvSpPr>
                  <p:spPr>
                    <a:xfrm>
                      <a:off x="6245098" y="2929636"/>
                      <a:ext cx="23496" cy="377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3496" h="3778124">
                          <a:moveTo>
                            <a:pt x="0" y="0"/>
                          </a:moveTo>
                          <a:lnTo>
                            <a:pt x="23495" y="0"/>
                          </a:lnTo>
                          <a:lnTo>
                            <a:pt x="23495" y="3778123"/>
                          </a:lnTo>
                          <a:lnTo>
                            <a:pt x="0" y="377812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1" name="Freeform 20"/>
                    <p:cNvSpPr/>
                    <p:nvPr/>
                  </p:nvSpPr>
                  <p:spPr>
                    <a:xfrm>
                      <a:off x="6433947" y="2929001"/>
                      <a:ext cx="22734" cy="377698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734" h="3776981">
                          <a:moveTo>
                            <a:pt x="0" y="0"/>
                          </a:moveTo>
                          <a:lnTo>
                            <a:pt x="22733" y="0"/>
                          </a:lnTo>
                          <a:lnTo>
                            <a:pt x="22733" y="3776980"/>
                          </a:lnTo>
                          <a:lnTo>
                            <a:pt x="0" y="377698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2" name="Freeform 21"/>
                    <p:cNvSpPr/>
                    <p:nvPr/>
                  </p:nvSpPr>
                  <p:spPr>
                    <a:xfrm>
                      <a:off x="6622669" y="2929001"/>
                      <a:ext cx="24639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639" h="3779013">
                          <a:moveTo>
                            <a:pt x="0" y="0"/>
                          </a:moveTo>
                          <a:lnTo>
                            <a:pt x="24638" y="0"/>
                          </a:lnTo>
                          <a:lnTo>
                            <a:pt x="24638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3" name="Freeform 22"/>
                    <p:cNvSpPr/>
                    <p:nvPr/>
                  </p:nvSpPr>
                  <p:spPr>
                    <a:xfrm>
                      <a:off x="6807962" y="2929001"/>
                      <a:ext cx="26417" cy="37790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6417" h="3779013">
                          <a:moveTo>
                            <a:pt x="0" y="0"/>
                          </a:moveTo>
                          <a:lnTo>
                            <a:pt x="26416" y="0"/>
                          </a:lnTo>
                          <a:lnTo>
                            <a:pt x="26416" y="3779012"/>
                          </a:lnTo>
                          <a:lnTo>
                            <a:pt x="0" y="37790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4" name="Freeform 23"/>
                    <p:cNvSpPr/>
                    <p:nvPr/>
                  </p:nvSpPr>
                  <p:spPr>
                    <a:xfrm>
                      <a:off x="6994017" y="2925953"/>
                      <a:ext cx="27433" cy="377977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7433" h="3779775">
                          <a:moveTo>
                            <a:pt x="0" y="0"/>
                          </a:moveTo>
                          <a:lnTo>
                            <a:pt x="27432" y="0"/>
                          </a:lnTo>
                          <a:lnTo>
                            <a:pt x="27432" y="3779774"/>
                          </a:lnTo>
                          <a:lnTo>
                            <a:pt x="0" y="377977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5" name="Freeform 24"/>
                    <p:cNvSpPr/>
                    <p:nvPr/>
                  </p:nvSpPr>
                  <p:spPr>
                    <a:xfrm>
                      <a:off x="3230880" y="3297936"/>
                      <a:ext cx="3777108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7108" h="19686">
                          <a:moveTo>
                            <a:pt x="0" y="0"/>
                          </a:moveTo>
                          <a:lnTo>
                            <a:pt x="3777107" y="0"/>
                          </a:lnTo>
                          <a:lnTo>
                            <a:pt x="3777107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3231769" y="3486150"/>
                      <a:ext cx="3782950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2950" h="19686">
                          <a:moveTo>
                            <a:pt x="0" y="0"/>
                          </a:moveTo>
                          <a:lnTo>
                            <a:pt x="3782949" y="0"/>
                          </a:lnTo>
                          <a:lnTo>
                            <a:pt x="3782949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7" name="Freeform 26"/>
                    <p:cNvSpPr/>
                    <p:nvPr/>
                  </p:nvSpPr>
                  <p:spPr>
                    <a:xfrm>
                      <a:off x="3229991" y="3670935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8" name="Freeform 27"/>
                    <p:cNvSpPr/>
                    <p:nvPr/>
                  </p:nvSpPr>
                  <p:spPr>
                    <a:xfrm>
                      <a:off x="3233801" y="4619117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29" name="Freeform 28"/>
                    <p:cNvSpPr/>
                    <p:nvPr/>
                  </p:nvSpPr>
                  <p:spPr>
                    <a:xfrm>
                      <a:off x="3231769" y="4431284"/>
                      <a:ext cx="3783712" cy="2057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575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574"/>
                          </a:lnTo>
                          <a:lnTo>
                            <a:pt x="0" y="20574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0" name="Freeform 29"/>
                    <p:cNvSpPr/>
                    <p:nvPr/>
                  </p:nvSpPr>
                  <p:spPr>
                    <a:xfrm>
                      <a:off x="3231769" y="4241419"/>
                      <a:ext cx="3777108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7108" h="20702">
                          <a:moveTo>
                            <a:pt x="0" y="0"/>
                          </a:moveTo>
                          <a:lnTo>
                            <a:pt x="3777107" y="0"/>
                          </a:lnTo>
                          <a:lnTo>
                            <a:pt x="3777107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1" name="Freeform 30"/>
                    <p:cNvSpPr/>
                    <p:nvPr/>
                  </p:nvSpPr>
                  <p:spPr>
                    <a:xfrm>
                      <a:off x="3233801" y="4051681"/>
                      <a:ext cx="3782950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2950" h="19686">
                          <a:moveTo>
                            <a:pt x="0" y="0"/>
                          </a:moveTo>
                          <a:lnTo>
                            <a:pt x="3782949" y="0"/>
                          </a:lnTo>
                          <a:lnTo>
                            <a:pt x="3782949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2" name="Freeform 31"/>
                    <p:cNvSpPr/>
                    <p:nvPr/>
                  </p:nvSpPr>
                  <p:spPr>
                    <a:xfrm>
                      <a:off x="3232912" y="3863594"/>
                      <a:ext cx="3772282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2282" h="19686">
                          <a:moveTo>
                            <a:pt x="0" y="0"/>
                          </a:moveTo>
                          <a:lnTo>
                            <a:pt x="3772281" y="0"/>
                          </a:lnTo>
                          <a:lnTo>
                            <a:pt x="3772281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3" name="Freeform 32"/>
                    <p:cNvSpPr/>
                    <p:nvPr/>
                  </p:nvSpPr>
                  <p:spPr>
                    <a:xfrm>
                      <a:off x="3230880" y="4805934"/>
                      <a:ext cx="3776092" cy="198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6092" h="19813">
                          <a:moveTo>
                            <a:pt x="0" y="0"/>
                          </a:moveTo>
                          <a:lnTo>
                            <a:pt x="3776091" y="0"/>
                          </a:lnTo>
                          <a:lnTo>
                            <a:pt x="3776091" y="19812"/>
                          </a:lnTo>
                          <a:lnTo>
                            <a:pt x="0" y="19812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4" name="Freeform 33"/>
                    <p:cNvSpPr/>
                    <p:nvPr/>
                  </p:nvSpPr>
                  <p:spPr>
                    <a:xfrm>
                      <a:off x="3229991" y="4995926"/>
                      <a:ext cx="3783077" cy="1968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077" h="19686">
                          <a:moveTo>
                            <a:pt x="0" y="0"/>
                          </a:moveTo>
                          <a:lnTo>
                            <a:pt x="3783076" y="0"/>
                          </a:lnTo>
                          <a:lnTo>
                            <a:pt x="3783076" y="19685"/>
                          </a:lnTo>
                          <a:lnTo>
                            <a:pt x="0" y="1968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5" name="Freeform 34"/>
                    <p:cNvSpPr/>
                    <p:nvPr/>
                  </p:nvSpPr>
                  <p:spPr>
                    <a:xfrm>
                      <a:off x="3228975" y="5185664"/>
                      <a:ext cx="3780918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0918" h="20702">
                          <a:moveTo>
                            <a:pt x="0" y="0"/>
                          </a:moveTo>
                          <a:lnTo>
                            <a:pt x="3780917" y="0"/>
                          </a:lnTo>
                          <a:lnTo>
                            <a:pt x="3780917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6" name="Freeform 35"/>
                    <p:cNvSpPr/>
                    <p:nvPr/>
                  </p:nvSpPr>
                  <p:spPr>
                    <a:xfrm>
                      <a:off x="3229991" y="5373624"/>
                      <a:ext cx="3783712" cy="2070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702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701"/>
                          </a:lnTo>
                          <a:lnTo>
                            <a:pt x="0" y="20701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7" name="Freeform 36"/>
                    <p:cNvSpPr/>
                    <p:nvPr/>
                  </p:nvSpPr>
                  <p:spPr>
                    <a:xfrm>
                      <a:off x="3228975" y="5558663"/>
                      <a:ext cx="3783585" cy="2082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585" h="20829">
                          <a:moveTo>
                            <a:pt x="0" y="0"/>
                          </a:moveTo>
                          <a:lnTo>
                            <a:pt x="3783584" y="0"/>
                          </a:lnTo>
                          <a:lnTo>
                            <a:pt x="3783584" y="20828"/>
                          </a:lnTo>
                          <a:lnTo>
                            <a:pt x="0" y="20828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8" name="Freeform 37"/>
                    <p:cNvSpPr/>
                    <p:nvPr/>
                  </p:nvSpPr>
                  <p:spPr>
                    <a:xfrm>
                      <a:off x="3231769" y="6502781"/>
                      <a:ext cx="3783712" cy="2286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2861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2860"/>
                          </a:lnTo>
                          <a:lnTo>
                            <a:pt x="0" y="22860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39" name="Freeform 38"/>
                    <p:cNvSpPr/>
                    <p:nvPr/>
                  </p:nvSpPr>
                  <p:spPr>
                    <a:xfrm>
                      <a:off x="3231769" y="6317742"/>
                      <a:ext cx="3784728" cy="2260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4728" h="22607">
                          <a:moveTo>
                            <a:pt x="0" y="0"/>
                          </a:moveTo>
                          <a:lnTo>
                            <a:pt x="3784727" y="0"/>
                          </a:lnTo>
                          <a:lnTo>
                            <a:pt x="3784727" y="22606"/>
                          </a:lnTo>
                          <a:lnTo>
                            <a:pt x="0" y="22606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0" name="Freeform 39"/>
                    <p:cNvSpPr/>
                    <p:nvPr/>
                  </p:nvSpPr>
                  <p:spPr>
                    <a:xfrm>
                      <a:off x="3228975" y="6128766"/>
                      <a:ext cx="3783077" cy="2095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077" h="20956">
                          <a:moveTo>
                            <a:pt x="0" y="0"/>
                          </a:moveTo>
                          <a:lnTo>
                            <a:pt x="3783076" y="0"/>
                          </a:lnTo>
                          <a:lnTo>
                            <a:pt x="3783076" y="20955"/>
                          </a:lnTo>
                          <a:lnTo>
                            <a:pt x="0" y="20955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1" name="Freeform 40"/>
                    <p:cNvSpPr/>
                    <p:nvPr/>
                  </p:nvSpPr>
                  <p:spPr>
                    <a:xfrm>
                      <a:off x="3229991" y="5939155"/>
                      <a:ext cx="3783712" cy="2082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83712" h="20829">
                          <a:moveTo>
                            <a:pt x="0" y="0"/>
                          </a:moveTo>
                          <a:lnTo>
                            <a:pt x="3783711" y="0"/>
                          </a:lnTo>
                          <a:lnTo>
                            <a:pt x="3783711" y="20828"/>
                          </a:lnTo>
                          <a:lnTo>
                            <a:pt x="0" y="20828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2" name="Freeform 41"/>
                    <p:cNvSpPr/>
                    <p:nvPr/>
                  </p:nvSpPr>
                  <p:spPr>
                    <a:xfrm>
                      <a:off x="3229991" y="5751322"/>
                      <a:ext cx="3778886" cy="2082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778886" h="20829">
                          <a:moveTo>
                            <a:pt x="0" y="0"/>
                          </a:moveTo>
                          <a:lnTo>
                            <a:pt x="3778885" y="0"/>
                          </a:lnTo>
                          <a:lnTo>
                            <a:pt x="3778885" y="20828"/>
                          </a:lnTo>
                          <a:lnTo>
                            <a:pt x="0" y="20828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  <p:sp>
                  <p:nvSpPr>
                    <p:cNvPr id="43" name="Freeform 42"/>
                    <p:cNvSpPr/>
                    <p:nvPr/>
                  </p:nvSpPr>
                  <p:spPr>
                    <a:xfrm>
                      <a:off x="3219577" y="6694424"/>
                      <a:ext cx="3801746" cy="2273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3801746" h="22734">
                          <a:moveTo>
                            <a:pt x="0" y="0"/>
                          </a:moveTo>
                          <a:lnTo>
                            <a:pt x="3801745" y="0"/>
                          </a:lnTo>
                          <a:lnTo>
                            <a:pt x="3801745" y="22733"/>
                          </a:lnTo>
                          <a:lnTo>
                            <a:pt x="0" y="22733"/>
                          </a:lnTo>
                          <a:close/>
                        </a:path>
                      </a:pathLst>
                    </a:custGeom>
                    <a:solidFill>
                      <a:srgbClr val="8C8CFF">
                        <a:alpha val="50980"/>
                      </a:srgbClr>
                    </a:solidFill>
                    <a:ln w="0" cap="flat" cmpd="sng" algn="ctr">
                      <a:solidFill>
                        <a:srgbClr val="8C8CFF">
                          <a:alpha val="5098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1620"/>
                    </a:p>
                  </p:txBody>
                </p:sp>
              </p:grpSp>
              <p:cxnSp>
                <p:nvCxnSpPr>
                  <p:cNvPr id="45" name="Straight Connector 44"/>
                  <p:cNvCxnSpPr/>
                  <p:nvPr/>
                </p:nvCxnSpPr>
                <p:spPr>
                  <a:xfrm flipV="1">
                    <a:off x="3218561" y="2659761"/>
                    <a:ext cx="0" cy="4038727"/>
                  </a:xfrm>
                  <a:prstGeom prst="line">
                    <a:avLst/>
                  </a:prstGeom>
                  <a:ln w="381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sm"/>
                    <a:tailEnd type="triangle" w="med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>
                    <a:off x="3220212" y="6703060"/>
                    <a:ext cx="4059809" cy="0"/>
                  </a:xfrm>
                  <a:prstGeom prst="line">
                    <a:avLst/>
                  </a:prstGeom>
                  <a:ln w="3810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sm"/>
                    <a:tailEnd type="triangle" w="med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8" name="TextBox 47"/>
                <p:cNvSpPr txBox="1"/>
                <p:nvPr/>
              </p:nvSpPr>
              <p:spPr>
                <a:xfrm>
                  <a:off x="2705100" y="2781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100</a:t>
                  </a: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2781300" y="543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30</a:t>
                  </a:r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2781300" y="5816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20</a:t>
                  </a:r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2781300" y="6197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</a:t>
                  </a:r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2857500" y="66421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0</a:t>
                  </a: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2768600" y="4305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60</a:t>
                  </a:r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2768600" y="4686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50</a:t>
                  </a:r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2768600" y="5067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40</a:t>
                  </a:r>
                </a:p>
              </p:txBody>
            </p:sp>
            <p:sp>
              <p:nvSpPr>
                <p:cNvPr id="56" name="TextBox 55"/>
                <p:cNvSpPr txBox="1"/>
                <p:nvPr/>
              </p:nvSpPr>
              <p:spPr>
                <a:xfrm>
                  <a:off x="2768600" y="3162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90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2768600" y="3543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80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2768600" y="39243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70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6756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100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4089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30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3708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20</a:t>
                  </a: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3327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10</a:t>
                  </a: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232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60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4851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50</a:t>
                  </a: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4470400" y="66929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40</a:t>
                  </a: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6375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90</a:t>
                  </a: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994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80</a:t>
                  </a: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5613400" y="6705600"/>
                  <a:ext cx="584200" cy="287258"/>
                </a:xfrm>
                <a:prstGeom prst="rect">
                  <a:avLst/>
                </a:prstGeom>
                <a:noFill/>
              </p:spPr>
              <p:txBody>
                <a:bodyPr vert="horz" rtlCol="0">
                  <a:spAutoFit/>
                </a:bodyPr>
                <a:lstStyle/>
                <a:p>
                  <a:pPr algn="ctr"/>
                  <a:r>
                    <a:rPr lang="en-GB" sz="1080">
                      <a:solidFill>
                        <a:srgbClr val="000000"/>
                      </a:solidFill>
                      <a:latin typeface="Trebuchet MS - 16"/>
                    </a:rPr>
                    <a:t>70</a:t>
                  </a:r>
                </a:p>
              </p:txBody>
            </p:sp>
          </p:grpSp>
          <p:sp>
            <p:nvSpPr>
              <p:cNvPr id="70" name="TextBox 69"/>
              <p:cNvSpPr txBox="1"/>
              <p:nvPr/>
            </p:nvSpPr>
            <p:spPr>
              <a:xfrm>
                <a:off x="4533900" y="6959600"/>
                <a:ext cx="1473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Maths mark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 rot="16200000">
                <a:off x="2006600" y="4490671"/>
                <a:ext cx="1473200" cy="287258"/>
              </a:xfrm>
              <a:prstGeom prst="rect">
                <a:avLst/>
              </a:prstGeom>
              <a:noFill/>
            </p:spPr>
            <p:txBody>
              <a:bodyPr vert="horz" rtlCol="0">
                <a:spAutoFit/>
              </a:bodyPr>
              <a:lstStyle/>
              <a:p>
                <a:pPr algn="ctr"/>
                <a:r>
                  <a:rPr lang="en-GB" sz="1080">
                    <a:solidFill>
                      <a:srgbClr val="000000"/>
                    </a:solidFill>
                    <a:latin typeface="Trebuchet MS - 16"/>
                  </a:rPr>
                  <a:t>Science mark</a:t>
                </a: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5884418" y="4042664"/>
              <a:ext cx="264669" cy="162053"/>
              <a:chOff x="5884418" y="4042664"/>
              <a:chExt cx="264669" cy="162053"/>
            </a:xfrm>
          </p:grpSpPr>
          <p:sp>
            <p:nvSpPr>
              <p:cNvPr id="73" name="Freeform 72"/>
              <p:cNvSpPr/>
              <p:nvPr/>
            </p:nvSpPr>
            <p:spPr>
              <a:xfrm>
                <a:off x="5884418" y="40426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74" name="Freeform 73"/>
              <p:cNvSpPr/>
              <p:nvPr/>
            </p:nvSpPr>
            <p:spPr>
              <a:xfrm>
                <a:off x="5884418" y="40426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5046218" y="4918964"/>
              <a:ext cx="264669" cy="162053"/>
              <a:chOff x="5046218" y="4918964"/>
              <a:chExt cx="264669" cy="162053"/>
            </a:xfrm>
          </p:grpSpPr>
          <p:sp>
            <p:nvSpPr>
              <p:cNvPr id="76" name="Freeform 75"/>
              <p:cNvSpPr/>
              <p:nvPr/>
            </p:nvSpPr>
            <p:spPr>
              <a:xfrm>
                <a:off x="5046218" y="49189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5046218" y="49189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4004818" y="5287264"/>
              <a:ext cx="264669" cy="162053"/>
              <a:chOff x="4004818" y="5287264"/>
              <a:chExt cx="264669" cy="162053"/>
            </a:xfrm>
          </p:grpSpPr>
          <p:sp>
            <p:nvSpPr>
              <p:cNvPr id="79" name="Freeform 78"/>
              <p:cNvSpPr/>
              <p:nvPr/>
            </p:nvSpPr>
            <p:spPr>
              <a:xfrm>
                <a:off x="4004818" y="52872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0" name="Freeform 79"/>
              <p:cNvSpPr/>
              <p:nvPr/>
            </p:nvSpPr>
            <p:spPr>
              <a:xfrm>
                <a:off x="4004818" y="52872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4423918" y="5401564"/>
              <a:ext cx="264669" cy="162053"/>
              <a:chOff x="4423918" y="5401564"/>
              <a:chExt cx="264669" cy="162053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4423918" y="54015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4423918" y="54015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5224018" y="4258564"/>
              <a:ext cx="264669" cy="162053"/>
              <a:chOff x="5224018" y="4258564"/>
              <a:chExt cx="264669" cy="162053"/>
            </a:xfrm>
          </p:grpSpPr>
          <p:sp>
            <p:nvSpPr>
              <p:cNvPr id="85" name="Freeform 84"/>
              <p:cNvSpPr/>
              <p:nvPr/>
            </p:nvSpPr>
            <p:spPr>
              <a:xfrm>
                <a:off x="5224018" y="42585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6" name="Freeform 85"/>
              <p:cNvSpPr/>
              <p:nvPr/>
            </p:nvSpPr>
            <p:spPr>
              <a:xfrm>
                <a:off x="5224018" y="42585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5478018" y="4042664"/>
              <a:ext cx="264669" cy="162053"/>
              <a:chOff x="5478018" y="4042664"/>
              <a:chExt cx="264669" cy="162053"/>
            </a:xfrm>
          </p:grpSpPr>
          <p:sp>
            <p:nvSpPr>
              <p:cNvPr id="88" name="Freeform 87"/>
              <p:cNvSpPr/>
              <p:nvPr/>
            </p:nvSpPr>
            <p:spPr>
              <a:xfrm>
                <a:off x="5478018" y="40426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5478018" y="40426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5630418" y="3852164"/>
              <a:ext cx="264669" cy="162053"/>
              <a:chOff x="5630418" y="3852164"/>
              <a:chExt cx="264669" cy="162053"/>
            </a:xfrm>
          </p:grpSpPr>
          <p:sp>
            <p:nvSpPr>
              <p:cNvPr id="91" name="Freeform 90"/>
              <p:cNvSpPr/>
              <p:nvPr/>
            </p:nvSpPr>
            <p:spPr>
              <a:xfrm>
                <a:off x="5630418" y="38521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92" name="Freeform 91"/>
              <p:cNvSpPr/>
              <p:nvPr/>
            </p:nvSpPr>
            <p:spPr>
              <a:xfrm>
                <a:off x="5630418" y="38521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6671818" y="3306064"/>
              <a:ext cx="264669" cy="162053"/>
              <a:chOff x="6671818" y="3306064"/>
              <a:chExt cx="264669" cy="162053"/>
            </a:xfrm>
          </p:grpSpPr>
          <p:sp>
            <p:nvSpPr>
              <p:cNvPr id="94" name="Freeform 93"/>
              <p:cNvSpPr/>
              <p:nvPr/>
            </p:nvSpPr>
            <p:spPr>
              <a:xfrm>
                <a:off x="6671818" y="33060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rgbClr val="131516"/>
              </a:solidFill>
              <a:ln w="0" cap="flat" cmpd="sng" algn="ctr">
                <a:solidFill>
                  <a:srgbClr val="1315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  <p:sp>
            <p:nvSpPr>
              <p:cNvPr id="95" name="Freeform 94"/>
              <p:cNvSpPr/>
              <p:nvPr/>
            </p:nvSpPr>
            <p:spPr>
              <a:xfrm>
                <a:off x="6671818" y="3306064"/>
                <a:ext cx="264669" cy="162053"/>
              </a:xfrm>
              <a:custGeom>
                <a:avLst/>
                <a:gdLst/>
                <a:ahLst/>
                <a:cxnLst/>
                <a:rect l="0" t="0" r="0" b="0"/>
                <a:pathLst>
                  <a:path w="264669" h="162053">
                    <a:moveTo>
                      <a:pt x="132461" y="68072"/>
                    </a:moveTo>
                    <a:lnTo>
                      <a:pt x="244094" y="0"/>
                    </a:lnTo>
                    <a:lnTo>
                      <a:pt x="264668" y="12446"/>
                    </a:lnTo>
                    <a:lnTo>
                      <a:pt x="153416" y="81153"/>
                    </a:lnTo>
                    <a:lnTo>
                      <a:pt x="264668" y="149225"/>
                    </a:lnTo>
                    <a:lnTo>
                      <a:pt x="244094" y="162052"/>
                    </a:lnTo>
                    <a:lnTo>
                      <a:pt x="132461" y="93853"/>
                    </a:lnTo>
                    <a:lnTo>
                      <a:pt x="21082" y="162052"/>
                    </a:lnTo>
                    <a:lnTo>
                      <a:pt x="0" y="149225"/>
                    </a:lnTo>
                    <a:lnTo>
                      <a:pt x="111379" y="80899"/>
                    </a:lnTo>
                    <a:lnTo>
                      <a:pt x="0" y="12827"/>
                    </a:lnTo>
                    <a:lnTo>
                      <a:pt x="21082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 w="12700" cap="flat" cmpd="sng" algn="ctr">
                <a:solidFill>
                  <a:srgbClr val="1F1A1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20"/>
              </a:p>
            </p:txBody>
          </p:sp>
        </p:grpSp>
      </p:grpSp>
      <p:sp>
        <p:nvSpPr>
          <p:cNvPr id="99" name="TextBox 98"/>
          <p:cNvSpPr txBox="1"/>
          <p:nvPr/>
        </p:nvSpPr>
        <p:spPr>
          <a:xfrm>
            <a:off x="3252" y="117038"/>
            <a:ext cx="12192000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00"/>
                </a:solidFill>
              </a:rPr>
              <a:t>Imogen missed the Science test because she was ill.</a:t>
            </a:r>
          </a:p>
          <a:p>
            <a:pPr algn="ctr"/>
            <a:r>
              <a:rPr lang="en-GB" sz="3600" dirty="0">
                <a:solidFill>
                  <a:srgbClr val="000000"/>
                </a:solidFill>
              </a:rPr>
              <a:t>She sat the Maths test and got 85.</a:t>
            </a:r>
          </a:p>
          <a:p>
            <a:pPr algn="ctr"/>
            <a:r>
              <a:rPr lang="en-GB" sz="3600" dirty="0">
                <a:solidFill>
                  <a:srgbClr val="000000"/>
                </a:solidFill>
              </a:rPr>
              <a:t>Use your scatter graph </a:t>
            </a:r>
            <a:r>
              <a:rPr lang="en-GB" sz="3600">
                <a:solidFill>
                  <a:srgbClr val="000000"/>
                </a:solidFill>
              </a:rPr>
              <a:t>to estimate what </a:t>
            </a:r>
          </a:p>
          <a:p>
            <a:pPr algn="ctr"/>
            <a:r>
              <a:rPr lang="en-GB" sz="3600">
                <a:solidFill>
                  <a:srgbClr val="000000"/>
                </a:solidFill>
              </a:rPr>
              <a:t>Imogen </a:t>
            </a:r>
            <a:r>
              <a:rPr lang="en-GB" sz="3600" dirty="0">
                <a:solidFill>
                  <a:srgbClr val="000000"/>
                </a:solidFill>
              </a:rPr>
              <a:t>would have achieved on the Science test.</a:t>
            </a:r>
          </a:p>
        </p:txBody>
      </p:sp>
      <p:cxnSp>
        <p:nvCxnSpPr>
          <p:cNvPr id="100" name="Straight Connector 99"/>
          <p:cNvCxnSpPr/>
          <p:nvPr/>
        </p:nvCxnSpPr>
        <p:spPr>
          <a:xfrm flipV="1">
            <a:off x="4780698" y="2899842"/>
            <a:ext cx="2598664" cy="2306595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6993877" y="3255764"/>
            <a:ext cx="0" cy="2808354"/>
          </a:xfrm>
          <a:prstGeom prst="line">
            <a:avLst/>
          </a:prstGeom>
          <a:ln w="38100" cap="flat" cmpd="sng" algn="ctr">
            <a:solidFill>
              <a:srgbClr val="009300"/>
            </a:solidFill>
            <a:prstDash val="solid"/>
            <a:round/>
            <a:headEnd type="non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>
            <a:off x="4110634" y="3229356"/>
            <a:ext cx="2860776" cy="0"/>
          </a:xfrm>
          <a:prstGeom prst="line">
            <a:avLst/>
          </a:prstGeom>
          <a:ln w="38100" cap="flat" cmpd="sng" algn="ctr">
            <a:solidFill>
              <a:srgbClr val="009300"/>
            </a:solidFill>
            <a:prstDash val="solid"/>
            <a:round/>
            <a:headEnd type="non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8063623" y="2796787"/>
            <a:ext cx="3498997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9300"/>
                </a:solidFill>
                <a:latin typeface="Trebuchet MS - 24"/>
              </a:rPr>
              <a:t>Imogen’s estimation would </a:t>
            </a:r>
          </a:p>
          <a:p>
            <a:pPr algn="ctr"/>
            <a:r>
              <a:rPr lang="en-GB" sz="3200" dirty="0">
                <a:solidFill>
                  <a:srgbClr val="009300"/>
                </a:solidFill>
                <a:latin typeface="Trebuchet MS - 24"/>
              </a:rPr>
              <a:t>be 83</a:t>
            </a:r>
          </a:p>
        </p:txBody>
      </p:sp>
      <p:pic>
        <p:nvPicPr>
          <p:cNvPr id="104" name="Picture 2" descr="Image result for sci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71" y="3203556"/>
            <a:ext cx="2233567" cy="223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70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5616" y="2540662"/>
            <a:ext cx="6744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Ice cream sales </a:t>
            </a:r>
          </a:p>
          <a:p>
            <a:pPr algn="ctr"/>
            <a:r>
              <a:rPr lang="en-GB" sz="8000" dirty="0"/>
              <a:t>and </a:t>
            </a:r>
          </a:p>
          <a:p>
            <a:pPr algn="ctr"/>
            <a:r>
              <a:rPr lang="en-GB" sz="8000" dirty="0"/>
              <a:t>temperature.  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0131" y="190839"/>
            <a:ext cx="870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Describe the relationship </a:t>
            </a:r>
          </a:p>
          <a:p>
            <a:pPr algn="ctr"/>
            <a:r>
              <a:rPr lang="en-GB" sz="6600" dirty="0"/>
              <a:t>between the following: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44" y="2403166"/>
            <a:ext cx="1306656" cy="2629852"/>
          </a:xfrm>
          <a:prstGeom prst="rect">
            <a:avLst/>
          </a:prstGeom>
        </p:spPr>
      </p:pic>
      <p:pic>
        <p:nvPicPr>
          <p:cNvPr id="1034" name="Picture 10" descr="Sun Clipart | Decorative Sun clip art - vector clip art onlin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017" y="4167447"/>
            <a:ext cx="2385032" cy="238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781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2830" y="2147193"/>
            <a:ext cx="62677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Time playing </a:t>
            </a:r>
          </a:p>
          <a:p>
            <a:pPr algn="ctr"/>
            <a:r>
              <a:rPr lang="en-GB" sz="6000" dirty="0"/>
              <a:t>computer games </a:t>
            </a:r>
          </a:p>
          <a:p>
            <a:pPr algn="ctr"/>
            <a:r>
              <a:rPr lang="en-GB" sz="6000" dirty="0"/>
              <a:t>and </a:t>
            </a:r>
          </a:p>
          <a:p>
            <a:pPr algn="ctr"/>
            <a:r>
              <a:rPr lang="en-GB" sz="6000" dirty="0"/>
              <a:t>Time completing </a:t>
            </a:r>
          </a:p>
          <a:p>
            <a:pPr algn="ctr"/>
            <a:r>
              <a:rPr lang="en-GB" sz="6000" dirty="0"/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0626" y="95579"/>
            <a:ext cx="870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Describe the relationship </a:t>
            </a:r>
          </a:p>
          <a:p>
            <a:pPr algn="ctr"/>
            <a:r>
              <a:rPr lang="en-GB" sz="6600" dirty="0"/>
              <a:t>between the following:</a:t>
            </a:r>
          </a:p>
        </p:txBody>
      </p:sp>
      <p:pic>
        <p:nvPicPr>
          <p:cNvPr id="2052" name="Picture 4" descr="Desktop Computer Clip Art - Sweet Clip 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2" y="2533673"/>
            <a:ext cx="2443941" cy="200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92830" y="3075709"/>
            <a:ext cx="171795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4" name="Picture 6" descr="Math homework clipart 1 » Clipart S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626" y="4206240"/>
            <a:ext cx="2408978" cy="225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94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1" y="2289243"/>
            <a:ext cx="1093400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The shoe size of a person </a:t>
            </a:r>
          </a:p>
          <a:p>
            <a:pPr algn="ctr"/>
            <a:r>
              <a:rPr lang="en-GB" sz="8000" dirty="0"/>
              <a:t>and </a:t>
            </a:r>
          </a:p>
          <a:p>
            <a:pPr algn="ctr"/>
            <a:r>
              <a:rPr lang="en-GB" sz="9600" dirty="0"/>
              <a:t>IQ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0626" y="95579"/>
            <a:ext cx="870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Describe the relationship </a:t>
            </a:r>
          </a:p>
          <a:p>
            <a:pPr algn="ctr"/>
            <a:r>
              <a:rPr lang="en-GB" sz="6600" dirty="0"/>
              <a:t>between the following:</a:t>
            </a:r>
          </a:p>
        </p:txBody>
      </p:sp>
      <p:pic>
        <p:nvPicPr>
          <p:cNvPr id="3074" name="Picture 2" descr="Free Shoe Size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1" y="3724103"/>
            <a:ext cx="3081125" cy="218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ight bulb clipart png 4 » Clipart St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64" y="3679768"/>
            <a:ext cx="2639287" cy="295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60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3994" y="539145"/>
            <a:ext cx="112900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A scatter graph is a graph that shows the </a:t>
            </a:r>
          </a:p>
          <a:p>
            <a:pPr algn="ctr"/>
            <a:r>
              <a:rPr lang="en-US" sz="4000" dirty="0"/>
              <a:t>relationship (correlation) between two pieces of data.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471068" y="2413552"/>
            <a:ext cx="9460454" cy="3849707"/>
            <a:chOff x="0" y="0"/>
            <a:chExt cx="8382000" cy="3392507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 flipV="1">
              <a:off x="0" y="0"/>
              <a:ext cx="0" cy="2362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 flipV="1">
              <a:off x="0" y="2362200"/>
              <a:ext cx="2438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35814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35814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2766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V="1">
              <a:off x="32766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38100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38100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33528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V="1">
              <a:off x="33528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0386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V="1">
              <a:off x="40386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37338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V="1">
              <a:off x="37338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43434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43434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41148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V="1">
              <a:off x="41148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43434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V="1">
              <a:off x="43434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41910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 flipV="1">
              <a:off x="41910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44958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44958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4419600" y="1295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 flipV="1">
              <a:off x="4419600" y="1295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" name="Line 29"/>
            <p:cNvSpPr>
              <a:spLocks noChangeShapeType="1"/>
            </p:cNvSpPr>
            <p:nvPr/>
          </p:nvSpPr>
          <p:spPr bwMode="auto">
            <a:xfrm>
              <a:off x="4648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 flipV="1">
              <a:off x="4648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 flipV="1">
              <a:off x="3048000" y="0"/>
              <a:ext cx="0" cy="2362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 flipV="1">
              <a:off x="3048000" y="2362200"/>
              <a:ext cx="2438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 flipV="1">
              <a:off x="5943600" y="0"/>
              <a:ext cx="0" cy="2362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 flipV="1">
              <a:off x="5943600" y="2362200"/>
              <a:ext cx="2438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" name="Line 37"/>
            <p:cNvSpPr>
              <a:spLocks noChangeShapeType="1"/>
            </p:cNvSpPr>
            <p:nvPr/>
          </p:nvSpPr>
          <p:spPr bwMode="auto">
            <a:xfrm>
              <a:off x="20574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 flipV="1">
              <a:off x="20574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" name="Line 39"/>
            <p:cNvSpPr>
              <a:spLocks noChangeShapeType="1"/>
            </p:cNvSpPr>
            <p:nvPr/>
          </p:nvSpPr>
          <p:spPr bwMode="auto">
            <a:xfrm>
              <a:off x="48006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 flipV="1">
              <a:off x="48006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" name="Line 41"/>
            <p:cNvSpPr>
              <a:spLocks noChangeShapeType="1"/>
            </p:cNvSpPr>
            <p:nvPr/>
          </p:nvSpPr>
          <p:spPr bwMode="auto">
            <a:xfrm>
              <a:off x="51816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 flipV="1">
              <a:off x="51816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" name="Line 43"/>
            <p:cNvSpPr>
              <a:spLocks noChangeShapeType="1"/>
            </p:cNvSpPr>
            <p:nvPr/>
          </p:nvSpPr>
          <p:spPr bwMode="auto">
            <a:xfrm>
              <a:off x="49530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 flipV="1">
              <a:off x="49530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" name="Line 45"/>
            <p:cNvSpPr>
              <a:spLocks noChangeShapeType="1"/>
            </p:cNvSpPr>
            <p:nvPr/>
          </p:nvSpPr>
          <p:spPr bwMode="auto">
            <a:xfrm>
              <a:off x="5029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 flipV="1">
              <a:off x="5029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9" name="Line 47"/>
            <p:cNvSpPr>
              <a:spLocks noChangeShapeType="1"/>
            </p:cNvSpPr>
            <p:nvPr/>
          </p:nvSpPr>
          <p:spPr bwMode="auto">
            <a:xfrm>
              <a:off x="34290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 flipV="1">
              <a:off x="34290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>
              <a:off x="46482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auto">
            <a:xfrm flipV="1">
              <a:off x="46482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auto">
            <a:xfrm>
              <a:off x="5029200" y="1828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4" name="Line 52"/>
            <p:cNvSpPr>
              <a:spLocks noChangeShapeType="1"/>
            </p:cNvSpPr>
            <p:nvPr/>
          </p:nvSpPr>
          <p:spPr bwMode="auto">
            <a:xfrm flipV="1">
              <a:off x="5029200" y="1828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5" name="Line 53"/>
            <p:cNvSpPr>
              <a:spLocks noChangeShapeType="1"/>
            </p:cNvSpPr>
            <p:nvPr/>
          </p:nvSpPr>
          <p:spPr bwMode="auto">
            <a:xfrm>
              <a:off x="457200" y="1905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6" name="Line 54"/>
            <p:cNvSpPr>
              <a:spLocks noChangeShapeType="1"/>
            </p:cNvSpPr>
            <p:nvPr/>
          </p:nvSpPr>
          <p:spPr bwMode="auto">
            <a:xfrm flipV="1">
              <a:off x="457200" y="1905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7" name="Line 55"/>
            <p:cNvSpPr>
              <a:spLocks noChangeShapeType="1"/>
            </p:cNvSpPr>
            <p:nvPr/>
          </p:nvSpPr>
          <p:spPr bwMode="auto">
            <a:xfrm>
              <a:off x="304800" y="1981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8" name="Line 56"/>
            <p:cNvSpPr>
              <a:spLocks noChangeShapeType="1"/>
            </p:cNvSpPr>
            <p:nvPr/>
          </p:nvSpPr>
          <p:spPr bwMode="auto">
            <a:xfrm flipV="1">
              <a:off x="304800" y="1981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59" name="Line 57"/>
            <p:cNvSpPr>
              <a:spLocks noChangeShapeType="1"/>
            </p:cNvSpPr>
            <p:nvPr/>
          </p:nvSpPr>
          <p:spPr bwMode="auto">
            <a:xfrm>
              <a:off x="6096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0" name="Line 58"/>
            <p:cNvSpPr>
              <a:spLocks noChangeShapeType="1"/>
            </p:cNvSpPr>
            <p:nvPr/>
          </p:nvSpPr>
          <p:spPr bwMode="auto">
            <a:xfrm flipV="1">
              <a:off x="6096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1" name="Line 59"/>
            <p:cNvSpPr>
              <a:spLocks noChangeShapeType="1"/>
            </p:cNvSpPr>
            <p:nvPr/>
          </p:nvSpPr>
          <p:spPr bwMode="auto">
            <a:xfrm>
              <a:off x="4572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2" name="Line 60"/>
            <p:cNvSpPr>
              <a:spLocks noChangeShapeType="1"/>
            </p:cNvSpPr>
            <p:nvPr/>
          </p:nvSpPr>
          <p:spPr bwMode="auto">
            <a:xfrm flipV="1">
              <a:off x="4572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3" name="Line 61"/>
            <p:cNvSpPr>
              <a:spLocks noChangeShapeType="1"/>
            </p:cNvSpPr>
            <p:nvPr/>
          </p:nvSpPr>
          <p:spPr bwMode="auto">
            <a:xfrm>
              <a:off x="8382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4" name="Line 62"/>
            <p:cNvSpPr>
              <a:spLocks noChangeShapeType="1"/>
            </p:cNvSpPr>
            <p:nvPr/>
          </p:nvSpPr>
          <p:spPr bwMode="auto">
            <a:xfrm flipV="1">
              <a:off x="8382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5" name="Line 63"/>
            <p:cNvSpPr>
              <a:spLocks noChangeShapeType="1"/>
            </p:cNvSpPr>
            <p:nvPr/>
          </p:nvSpPr>
          <p:spPr bwMode="auto">
            <a:xfrm>
              <a:off x="6858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6" name="Line 64"/>
            <p:cNvSpPr>
              <a:spLocks noChangeShapeType="1"/>
            </p:cNvSpPr>
            <p:nvPr/>
          </p:nvSpPr>
          <p:spPr bwMode="auto">
            <a:xfrm flipV="1">
              <a:off x="6858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7" name="Line 65"/>
            <p:cNvSpPr>
              <a:spLocks noChangeShapeType="1"/>
            </p:cNvSpPr>
            <p:nvPr/>
          </p:nvSpPr>
          <p:spPr bwMode="auto">
            <a:xfrm>
              <a:off x="9906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8" name="Line 66"/>
            <p:cNvSpPr>
              <a:spLocks noChangeShapeType="1"/>
            </p:cNvSpPr>
            <p:nvPr/>
          </p:nvSpPr>
          <p:spPr bwMode="auto">
            <a:xfrm flipV="1">
              <a:off x="9906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69" name="Line 67"/>
            <p:cNvSpPr>
              <a:spLocks noChangeShapeType="1"/>
            </p:cNvSpPr>
            <p:nvPr/>
          </p:nvSpPr>
          <p:spPr bwMode="auto">
            <a:xfrm>
              <a:off x="838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0" name="Line 68"/>
            <p:cNvSpPr>
              <a:spLocks noChangeShapeType="1"/>
            </p:cNvSpPr>
            <p:nvPr/>
          </p:nvSpPr>
          <p:spPr bwMode="auto">
            <a:xfrm flipV="1">
              <a:off x="8382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1" name="Line 69"/>
            <p:cNvSpPr>
              <a:spLocks noChangeShapeType="1"/>
            </p:cNvSpPr>
            <p:nvPr/>
          </p:nvSpPr>
          <p:spPr bwMode="auto">
            <a:xfrm>
              <a:off x="12954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2" name="Line 70"/>
            <p:cNvSpPr>
              <a:spLocks noChangeShapeType="1"/>
            </p:cNvSpPr>
            <p:nvPr/>
          </p:nvSpPr>
          <p:spPr bwMode="auto">
            <a:xfrm flipV="1">
              <a:off x="12954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3" name="Line 71"/>
            <p:cNvSpPr>
              <a:spLocks noChangeShapeType="1"/>
            </p:cNvSpPr>
            <p:nvPr/>
          </p:nvSpPr>
          <p:spPr bwMode="auto">
            <a:xfrm>
              <a:off x="11430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4" name="Line 72"/>
            <p:cNvSpPr>
              <a:spLocks noChangeShapeType="1"/>
            </p:cNvSpPr>
            <p:nvPr/>
          </p:nvSpPr>
          <p:spPr bwMode="auto">
            <a:xfrm flipV="1">
              <a:off x="11430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5" name="Line 73"/>
            <p:cNvSpPr>
              <a:spLocks noChangeShapeType="1"/>
            </p:cNvSpPr>
            <p:nvPr/>
          </p:nvSpPr>
          <p:spPr bwMode="auto">
            <a:xfrm>
              <a:off x="15240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6" name="Line 74"/>
            <p:cNvSpPr>
              <a:spLocks noChangeShapeType="1"/>
            </p:cNvSpPr>
            <p:nvPr/>
          </p:nvSpPr>
          <p:spPr bwMode="auto">
            <a:xfrm flipV="1">
              <a:off x="15240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7" name="Line 75"/>
            <p:cNvSpPr>
              <a:spLocks noChangeShapeType="1"/>
            </p:cNvSpPr>
            <p:nvPr/>
          </p:nvSpPr>
          <p:spPr bwMode="auto">
            <a:xfrm>
              <a:off x="1371600" y="1219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8" name="Line 76"/>
            <p:cNvSpPr>
              <a:spLocks noChangeShapeType="1"/>
            </p:cNvSpPr>
            <p:nvPr/>
          </p:nvSpPr>
          <p:spPr bwMode="auto">
            <a:xfrm flipV="1">
              <a:off x="1371600" y="1219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9" name="Line 77"/>
            <p:cNvSpPr>
              <a:spLocks noChangeShapeType="1"/>
            </p:cNvSpPr>
            <p:nvPr/>
          </p:nvSpPr>
          <p:spPr bwMode="auto">
            <a:xfrm>
              <a:off x="16002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0" name="Line 78"/>
            <p:cNvSpPr>
              <a:spLocks noChangeShapeType="1"/>
            </p:cNvSpPr>
            <p:nvPr/>
          </p:nvSpPr>
          <p:spPr bwMode="auto">
            <a:xfrm flipV="1">
              <a:off x="16002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1" name="Line 79"/>
            <p:cNvSpPr>
              <a:spLocks noChangeShapeType="1"/>
            </p:cNvSpPr>
            <p:nvPr/>
          </p:nvSpPr>
          <p:spPr bwMode="auto">
            <a:xfrm>
              <a:off x="14478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2" name="Line 80"/>
            <p:cNvSpPr>
              <a:spLocks noChangeShapeType="1"/>
            </p:cNvSpPr>
            <p:nvPr/>
          </p:nvSpPr>
          <p:spPr bwMode="auto">
            <a:xfrm flipV="1">
              <a:off x="14478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3" name="Line 81"/>
            <p:cNvSpPr>
              <a:spLocks noChangeShapeType="1"/>
            </p:cNvSpPr>
            <p:nvPr/>
          </p:nvSpPr>
          <p:spPr bwMode="auto">
            <a:xfrm>
              <a:off x="18288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4" name="Line 82"/>
            <p:cNvSpPr>
              <a:spLocks noChangeShapeType="1"/>
            </p:cNvSpPr>
            <p:nvPr/>
          </p:nvSpPr>
          <p:spPr bwMode="auto">
            <a:xfrm flipV="1">
              <a:off x="18288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5" name="Line 83"/>
            <p:cNvSpPr>
              <a:spLocks noChangeShapeType="1"/>
            </p:cNvSpPr>
            <p:nvPr/>
          </p:nvSpPr>
          <p:spPr bwMode="auto">
            <a:xfrm>
              <a:off x="16764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6" name="Line 84"/>
            <p:cNvSpPr>
              <a:spLocks noChangeShapeType="1"/>
            </p:cNvSpPr>
            <p:nvPr/>
          </p:nvSpPr>
          <p:spPr bwMode="auto">
            <a:xfrm flipV="1">
              <a:off x="16764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7" name="Line 85"/>
            <p:cNvSpPr>
              <a:spLocks noChangeShapeType="1"/>
            </p:cNvSpPr>
            <p:nvPr/>
          </p:nvSpPr>
          <p:spPr bwMode="auto">
            <a:xfrm>
              <a:off x="19050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8" name="Line 86"/>
            <p:cNvSpPr>
              <a:spLocks noChangeShapeType="1"/>
            </p:cNvSpPr>
            <p:nvPr/>
          </p:nvSpPr>
          <p:spPr bwMode="auto">
            <a:xfrm flipV="1">
              <a:off x="1905000" y="838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9" name="Line 87"/>
            <p:cNvSpPr>
              <a:spLocks noChangeShapeType="1"/>
            </p:cNvSpPr>
            <p:nvPr/>
          </p:nvSpPr>
          <p:spPr bwMode="auto">
            <a:xfrm>
              <a:off x="17526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0" name="Line 88"/>
            <p:cNvSpPr>
              <a:spLocks noChangeShapeType="1"/>
            </p:cNvSpPr>
            <p:nvPr/>
          </p:nvSpPr>
          <p:spPr bwMode="auto">
            <a:xfrm flipV="1">
              <a:off x="17526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1" name="Line 89"/>
            <p:cNvSpPr>
              <a:spLocks noChangeShapeType="1"/>
            </p:cNvSpPr>
            <p:nvPr/>
          </p:nvSpPr>
          <p:spPr bwMode="auto">
            <a:xfrm>
              <a:off x="6553200" y="381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2" name="Line 90"/>
            <p:cNvSpPr>
              <a:spLocks noChangeShapeType="1"/>
            </p:cNvSpPr>
            <p:nvPr/>
          </p:nvSpPr>
          <p:spPr bwMode="auto">
            <a:xfrm flipV="1">
              <a:off x="6553200" y="381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3" name="Line 91"/>
            <p:cNvSpPr>
              <a:spLocks noChangeShapeType="1"/>
            </p:cNvSpPr>
            <p:nvPr/>
          </p:nvSpPr>
          <p:spPr bwMode="auto">
            <a:xfrm>
              <a:off x="62484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4" name="Line 92"/>
            <p:cNvSpPr>
              <a:spLocks noChangeShapeType="1"/>
            </p:cNvSpPr>
            <p:nvPr/>
          </p:nvSpPr>
          <p:spPr bwMode="auto">
            <a:xfrm flipV="1">
              <a:off x="62484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5" name="Line 93"/>
            <p:cNvSpPr>
              <a:spLocks noChangeShapeType="1"/>
            </p:cNvSpPr>
            <p:nvPr/>
          </p:nvSpPr>
          <p:spPr bwMode="auto">
            <a:xfrm>
              <a:off x="66294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6" name="Line 94"/>
            <p:cNvSpPr>
              <a:spLocks noChangeShapeType="1"/>
            </p:cNvSpPr>
            <p:nvPr/>
          </p:nvSpPr>
          <p:spPr bwMode="auto">
            <a:xfrm flipV="1">
              <a:off x="6629400" y="609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7" name="Line 95"/>
            <p:cNvSpPr>
              <a:spLocks noChangeShapeType="1"/>
            </p:cNvSpPr>
            <p:nvPr/>
          </p:nvSpPr>
          <p:spPr bwMode="auto">
            <a:xfrm>
              <a:off x="6477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8" name="Line 96"/>
            <p:cNvSpPr>
              <a:spLocks noChangeShapeType="1"/>
            </p:cNvSpPr>
            <p:nvPr/>
          </p:nvSpPr>
          <p:spPr bwMode="auto">
            <a:xfrm flipV="1">
              <a:off x="6477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9" name="Line 97"/>
            <p:cNvSpPr>
              <a:spLocks noChangeShapeType="1"/>
            </p:cNvSpPr>
            <p:nvPr/>
          </p:nvSpPr>
          <p:spPr bwMode="auto">
            <a:xfrm>
              <a:off x="70866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0" name="Line 98"/>
            <p:cNvSpPr>
              <a:spLocks noChangeShapeType="1"/>
            </p:cNvSpPr>
            <p:nvPr/>
          </p:nvSpPr>
          <p:spPr bwMode="auto">
            <a:xfrm flipV="1">
              <a:off x="70866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1" name="Line 99"/>
            <p:cNvSpPr>
              <a:spLocks noChangeShapeType="1"/>
            </p:cNvSpPr>
            <p:nvPr/>
          </p:nvSpPr>
          <p:spPr bwMode="auto">
            <a:xfrm>
              <a:off x="69342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auto">
            <a:xfrm flipV="1">
              <a:off x="6934200" y="533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3" name="Line 101"/>
            <p:cNvSpPr>
              <a:spLocks noChangeShapeType="1"/>
            </p:cNvSpPr>
            <p:nvPr/>
          </p:nvSpPr>
          <p:spPr bwMode="auto">
            <a:xfrm>
              <a:off x="67818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4" name="Line 102"/>
            <p:cNvSpPr>
              <a:spLocks noChangeShapeType="1"/>
            </p:cNvSpPr>
            <p:nvPr/>
          </p:nvSpPr>
          <p:spPr bwMode="auto">
            <a:xfrm flipV="1">
              <a:off x="6781800" y="914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5" name="Line 103"/>
            <p:cNvSpPr>
              <a:spLocks noChangeShapeType="1"/>
            </p:cNvSpPr>
            <p:nvPr/>
          </p:nvSpPr>
          <p:spPr bwMode="auto">
            <a:xfrm>
              <a:off x="66294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6" name="Line 104"/>
            <p:cNvSpPr>
              <a:spLocks noChangeShapeType="1"/>
            </p:cNvSpPr>
            <p:nvPr/>
          </p:nvSpPr>
          <p:spPr bwMode="auto">
            <a:xfrm flipV="1">
              <a:off x="66294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7" name="Line 105"/>
            <p:cNvSpPr>
              <a:spLocks noChangeShapeType="1"/>
            </p:cNvSpPr>
            <p:nvPr/>
          </p:nvSpPr>
          <p:spPr bwMode="auto">
            <a:xfrm>
              <a:off x="75438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8" name="Line 106"/>
            <p:cNvSpPr>
              <a:spLocks noChangeShapeType="1"/>
            </p:cNvSpPr>
            <p:nvPr/>
          </p:nvSpPr>
          <p:spPr bwMode="auto">
            <a:xfrm flipV="1">
              <a:off x="7543800" y="990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9" name="Line 107"/>
            <p:cNvSpPr>
              <a:spLocks noChangeShapeType="1"/>
            </p:cNvSpPr>
            <p:nvPr/>
          </p:nvSpPr>
          <p:spPr bwMode="auto">
            <a:xfrm>
              <a:off x="72390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0" name="Line 108"/>
            <p:cNvSpPr>
              <a:spLocks noChangeShapeType="1"/>
            </p:cNvSpPr>
            <p:nvPr/>
          </p:nvSpPr>
          <p:spPr bwMode="auto">
            <a:xfrm flipV="1">
              <a:off x="72390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1" name="Line 109"/>
            <p:cNvSpPr>
              <a:spLocks noChangeShapeType="1"/>
            </p:cNvSpPr>
            <p:nvPr/>
          </p:nvSpPr>
          <p:spPr bwMode="auto">
            <a:xfrm>
              <a:off x="7620000" y="1219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2" name="Line 110"/>
            <p:cNvSpPr>
              <a:spLocks noChangeShapeType="1"/>
            </p:cNvSpPr>
            <p:nvPr/>
          </p:nvSpPr>
          <p:spPr bwMode="auto">
            <a:xfrm flipV="1">
              <a:off x="7620000" y="1219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3" name="Line 111"/>
            <p:cNvSpPr>
              <a:spLocks noChangeShapeType="1"/>
            </p:cNvSpPr>
            <p:nvPr/>
          </p:nvSpPr>
          <p:spPr bwMode="auto">
            <a:xfrm>
              <a:off x="7467600" y="1295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4" name="Line 112"/>
            <p:cNvSpPr>
              <a:spLocks noChangeShapeType="1"/>
            </p:cNvSpPr>
            <p:nvPr/>
          </p:nvSpPr>
          <p:spPr bwMode="auto">
            <a:xfrm flipV="1">
              <a:off x="7467600" y="1295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5" name="Line 113"/>
            <p:cNvSpPr>
              <a:spLocks noChangeShapeType="1"/>
            </p:cNvSpPr>
            <p:nvPr/>
          </p:nvSpPr>
          <p:spPr bwMode="auto">
            <a:xfrm>
              <a:off x="80772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6" name="Line 114"/>
            <p:cNvSpPr>
              <a:spLocks noChangeShapeType="1"/>
            </p:cNvSpPr>
            <p:nvPr/>
          </p:nvSpPr>
          <p:spPr bwMode="auto">
            <a:xfrm flipV="1">
              <a:off x="80772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7" name="Line 115"/>
            <p:cNvSpPr>
              <a:spLocks noChangeShapeType="1"/>
            </p:cNvSpPr>
            <p:nvPr/>
          </p:nvSpPr>
          <p:spPr bwMode="auto">
            <a:xfrm>
              <a:off x="79248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8" name="Line 116"/>
            <p:cNvSpPr>
              <a:spLocks noChangeShapeType="1"/>
            </p:cNvSpPr>
            <p:nvPr/>
          </p:nvSpPr>
          <p:spPr bwMode="auto">
            <a:xfrm flipV="1">
              <a:off x="79248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9" name="Line 117"/>
            <p:cNvSpPr>
              <a:spLocks noChangeShapeType="1"/>
            </p:cNvSpPr>
            <p:nvPr/>
          </p:nvSpPr>
          <p:spPr bwMode="auto">
            <a:xfrm>
              <a:off x="77724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0" name="Line 118"/>
            <p:cNvSpPr>
              <a:spLocks noChangeShapeType="1"/>
            </p:cNvSpPr>
            <p:nvPr/>
          </p:nvSpPr>
          <p:spPr bwMode="auto">
            <a:xfrm flipV="1">
              <a:off x="77724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1" name="Line 119"/>
            <p:cNvSpPr>
              <a:spLocks noChangeShapeType="1"/>
            </p:cNvSpPr>
            <p:nvPr/>
          </p:nvSpPr>
          <p:spPr bwMode="auto">
            <a:xfrm>
              <a:off x="76200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2" name="Line 120"/>
            <p:cNvSpPr>
              <a:spLocks noChangeShapeType="1"/>
            </p:cNvSpPr>
            <p:nvPr/>
          </p:nvSpPr>
          <p:spPr bwMode="auto">
            <a:xfrm flipV="1">
              <a:off x="76200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3" name="Line 121"/>
            <p:cNvSpPr>
              <a:spLocks noChangeShapeType="1"/>
            </p:cNvSpPr>
            <p:nvPr/>
          </p:nvSpPr>
          <p:spPr bwMode="auto">
            <a:xfrm>
              <a:off x="67056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4" name="Line 122"/>
            <p:cNvSpPr>
              <a:spLocks noChangeShapeType="1"/>
            </p:cNvSpPr>
            <p:nvPr/>
          </p:nvSpPr>
          <p:spPr bwMode="auto">
            <a:xfrm flipV="1">
              <a:off x="6705600" y="1371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5" name="Line 123"/>
            <p:cNvSpPr>
              <a:spLocks noChangeShapeType="1"/>
            </p:cNvSpPr>
            <p:nvPr/>
          </p:nvSpPr>
          <p:spPr bwMode="auto">
            <a:xfrm>
              <a:off x="64008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6" name="Line 124"/>
            <p:cNvSpPr>
              <a:spLocks noChangeShapeType="1"/>
            </p:cNvSpPr>
            <p:nvPr/>
          </p:nvSpPr>
          <p:spPr bwMode="auto">
            <a:xfrm flipV="1">
              <a:off x="64008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7" name="Line 125"/>
            <p:cNvSpPr>
              <a:spLocks noChangeShapeType="1"/>
            </p:cNvSpPr>
            <p:nvPr/>
          </p:nvSpPr>
          <p:spPr bwMode="auto">
            <a:xfrm>
              <a:off x="67818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8" name="Line 126"/>
            <p:cNvSpPr>
              <a:spLocks noChangeShapeType="1"/>
            </p:cNvSpPr>
            <p:nvPr/>
          </p:nvSpPr>
          <p:spPr bwMode="auto">
            <a:xfrm flipV="1">
              <a:off x="6781800" y="1600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9" name="Line 127"/>
            <p:cNvSpPr>
              <a:spLocks noChangeShapeType="1"/>
            </p:cNvSpPr>
            <p:nvPr/>
          </p:nvSpPr>
          <p:spPr bwMode="auto">
            <a:xfrm>
              <a:off x="66294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0" name="Line 128"/>
            <p:cNvSpPr>
              <a:spLocks noChangeShapeType="1"/>
            </p:cNvSpPr>
            <p:nvPr/>
          </p:nvSpPr>
          <p:spPr bwMode="auto">
            <a:xfrm flipV="1">
              <a:off x="66294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1" name="Line 129"/>
            <p:cNvSpPr>
              <a:spLocks noChangeShapeType="1"/>
            </p:cNvSpPr>
            <p:nvPr/>
          </p:nvSpPr>
          <p:spPr bwMode="auto">
            <a:xfrm>
              <a:off x="72390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2" name="Line 130"/>
            <p:cNvSpPr>
              <a:spLocks noChangeShapeType="1"/>
            </p:cNvSpPr>
            <p:nvPr/>
          </p:nvSpPr>
          <p:spPr bwMode="auto">
            <a:xfrm flipV="1">
              <a:off x="7239000" y="1447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3" name="Line 131"/>
            <p:cNvSpPr>
              <a:spLocks noChangeShapeType="1"/>
            </p:cNvSpPr>
            <p:nvPr/>
          </p:nvSpPr>
          <p:spPr bwMode="auto">
            <a:xfrm>
              <a:off x="70866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4" name="Line 132"/>
            <p:cNvSpPr>
              <a:spLocks noChangeShapeType="1"/>
            </p:cNvSpPr>
            <p:nvPr/>
          </p:nvSpPr>
          <p:spPr bwMode="auto">
            <a:xfrm flipV="1">
              <a:off x="7086600" y="1524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5" name="Line 133"/>
            <p:cNvSpPr>
              <a:spLocks noChangeShapeType="1"/>
            </p:cNvSpPr>
            <p:nvPr/>
          </p:nvSpPr>
          <p:spPr bwMode="auto">
            <a:xfrm>
              <a:off x="7239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6" name="Line 134"/>
            <p:cNvSpPr>
              <a:spLocks noChangeShapeType="1"/>
            </p:cNvSpPr>
            <p:nvPr/>
          </p:nvSpPr>
          <p:spPr bwMode="auto">
            <a:xfrm flipV="1">
              <a:off x="7239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7" name="Line 135"/>
            <p:cNvSpPr>
              <a:spLocks noChangeShapeType="1"/>
            </p:cNvSpPr>
            <p:nvPr/>
          </p:nvSpPr>
          <p:spPr bwMode="auto">
            <a:xfrm>
              <a:off x="7086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8" name="Line 136"/>
            <p:cNvSpPr>
              <a:spLocks noChangeShapeType="1"/>
            </p:cNvSpPr>
            <p:nvPr/>
          </p:nvSpPr>
          <p:spPr bwMode="auto">
            <a:xfrm flipV="1">
              <a:off x="7086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9" name="Line 137"/>
            <p:cNvSpPr>
              <a:spLocks noChangeShapeType="1"/>
            </p:cNvSpPr>
            <p:nvPr/>
          </p:nvSpPr>
          <p:spPr bwMode="auto">
            <a:xfrm>
              <a:off x="7620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0" name="Line 138"/>
            <p:cNvSpPr>
              <a:spLocks noChangeShapeType="1"/>
            </p:cNvSpPr>
            <p:nvPr/>
          </p:nvSpPr>
          <p:spPr bwMode="auto">
            <a:xfrm flipV="1">
              <a:off x="7620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1" name="Line 139"/>
            <p:cNvSpPr>
              <a:spLocks noChangeShapeType="1"/>
            </p:cNvSpPr>
            <p:nvPr/>
          </p:nvSpPr>
          <p:spPr bwMode="auto">
            <a:xfrm>
              <a:off x="7467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2" name="Line 140"/>
            <p:cNvSpPr>
              <a:spLocks noChangeShapeType="1"/>
            </p:cNvSpPr>
            <p:nvPr/>
          </p:nvSpPr>
          <p:spPr bwMode="auto">
            <a:xfrm flipV="1">
              <a:off x="7467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3" name="Line 141"/>
            <p:cNvSpPr>
              <a:spLocks noChangeShapeType="1"/>
            </p:cNvSpPr>
            <p:nvPr/>
          </p:nvSpPr>
          <p:spPr bwMode="auto">
            <a:xfrm>
              <a:off x="7543800" y="381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4" name="Line 142"/>
            <p:cNvSpPr>
              <a:spLocks noChangeShapeType="1"/>
            </p:cNvSpPr>
            <p:nvPr/>
          </p:nvSpPr>
          <p:spPr bwMode="auto">
            <a:xfrm flipV="1">
              <a:off x="7543800" y="381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5" name="Line 143"/>
            <p:cNvSpPr>
              <a:spLocks noChangeShapeType="1"/>
            </p:cNvSpPr>
            <p:nvPr/>
          </p:nvSpPr>
          <p:spPr bwMode="auto">
            <a:xfrm>
              <a:off x="73914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6" name="Line 144"/>
            <p:cNvSpPr>
              <a:spLocks noChangeShapeType="1"/>
            </p:cNvSpPr>
            <p:nvPr/>
          </p:nvSpPr>
          <p:spPr bwMode="auto">
            <a:xfrm flipV="1">
              <a:off x="7391400" y="4572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7" name="Line 145"/>
            <p:cNvSpPr>
              <a:spLocks noChangeShapeType="1"/>
            </p:cNvSpPr>
            <p:nvPr/>
          </p:nvSpPr>
          <p:spPr bwMode="auto">
            <a:xfrm>
              <a:off x="8001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8" name="Line 146"/>
            <p:cNvSpPr>
              <a:spLocks noChangeShapeType="1"/>
            </p:cNvSpPr>
            <p:nvPr/>
          </p:nvSpPr>
          <p:spPr bwMode="auto">
            <a:xfrm flipV="1">
              <a:off x="8001000" y="685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9" name="Line 147"/>
            <p:cNvSpPr>
              <a:spLocks noChangeShapeType="1"/>
            </p:cNvSpPr>
            <p:nvPr/>
          </p:nvSpPr>
          <p:spPr bwMode="auto">
            <a:xfrm>
              <a:off x="7848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0" name="Line 148"/>
            <p:cNvSpPr>
              <a:spLocks noChangeShapeType="1"/>
            </p:cNvSpPr>
            <p:nvPr/>
          </p:nvSpPr>
          <p:spPr bwMode="auto">
            <a:xfrm flipV="1">
              <a:off x="7848600" y="762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1" name="Line 149"/>
            <p:cNvSpPr>
              <a:spLocks noChangeShapeType="1"/>
            </p:cNvSpPr>
            <p:nvPr/>
          </p:nvSpPr>
          <p:spPr bwMode="auto">
            <a:xfrm>
              <a:off x="69342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2" name="Line 150"/>
            <p:cNvSpPr>
              <a:spLocks noChangeShapeType="1"/>
            </p:cNvSpPr>
            <p:nvPr/>
          </p:nvSpPr>
          <p:spPr bwMode="auto">
            <a:xfrm flipV="1">
              <a:off x="69342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3" name="Line 151"/>
            <p:cNvSpPr>
              <a:spLocks noChangeShapeType="1"/>
            </p:cNvSpPr>
            <p:nvPr/>
          </p:nvSpPr>
          <p:spPr bwMode="auto">
            <a:xfrm>
              <a:off x="67818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4" name="Line 152"/>
            <p:cNvSpPr>
              <a:spLocks noChangeShapeType="1"/>
            </p:cNvSpPr>
            <p:nvPr/>
          </p:nvSpPr>
          <p:spPr bwMode="auto">
            <a:xfrm flipV="1">
              <a:off x="6781800" y="11430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5" name="Line 153"/>
            <p:cNvSpPr>
              <a:spLocks noChangeShapeType="1"/>
            </p:cNvSpPr>
            <p:nvPr/>
          </p:nvSpPr>
          <p:spPr bwMode="auto">
            <a:xfrm>
              <a:off x="71628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6" name="Line 154"/>
            <p:cNvSpPr>
              <a:spLocks noChangeShapeType="1"/>
            </p:cNvSpPr>
            <p:nvPr/>
          </p:nvSpPr>
          <p:spPr bwMode="auto">
            <a:xfrm flipV="1">
              <a:off x="7162800" y="16764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7" name="Line 155"/>
            <p:cNvSpPr>
              <a:spLocks noChangeShapeType="1"/>
            </p:cNvSpPr>
            <p:nvPr/>
          </p:nvSpPr>
          <p:spPr bwMode="auto">
            <a:xfrm>
              <a:off x="70104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8" name="Line 156"/>
            <p:cNvSpPr>
              <a:spLocks noChangeShapeType="1"/>
            </p:cNvSpPr>
            <p:nvPr/>
          </p:nvSpPr>
          <p:spPr bwMode="auto">
            <a:xfrm flipV="1">
              <a:off x="70104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9" name="Line 157"/>
            <p:cNvSpPr>
              <a:spLocks noChangeShapeType="1"/>
            </p:cNvSpPr>
            <p:nvPr/>
          </p:nvSpPr>
          <p:spPr bwMode="auto">
            <a:xfrm>
              <a:off x="76200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0" name="Line 158"/>
            <p:cNvSpPr>
              <a:spLocks noChangeShapeType="1"/>
            </p:cNvSpPr>
            <p:nvPr/>
          </p:nvSpPr>
          <p:spPr bwMode="auto">
            <a:xfrm flipV="1">
              <a:off x="76200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1" name="Line 159"/>
            <p:cNvSpPr>
              <a:spLocks noChangeShapeType="1"/>
            </p:cNvSpPr>
            <p:nvPr/>
          </p:nvSpPr>
          <p:spPr bwMode="auto">
            <a:xfrm>
              <a:off x="7467600" y="1828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2" name="Line 160"/>
            <p:cNvSpPr>
              <a:spLocks noChangeShapeType="1"/>
            </p:cNvSpPr>
            <p:nvPr/>
          </p:nvSpPr>
          <p:spPr bwMode="auto">
            <a:xfrm flipV="1">
              <a:off x="7467600" y="1828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3" name="Line 161"/>
            <p:cNvSpPr>
              <a:spLocks noChangeShapeType="1"/>
            </p:cNvSpPr>
            <p:nvPr/>
          </p:nvSpPr>
          <p:spPr bwMode="auto">
            <a:xfrm>
              <a:off x="64008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4" name="Line 162"/>
            <p:cNvSpPr>
              <a:spLocks noChangeShapeType="1"/>
            </p:cNvSpPr>
            <p:nvPr/>
          </p:nvSpPr>
          <p:spPr bwMode="auto">
            <a:xfrm flipV="1">
              <a:off x="6400800" y="10668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5" name="Line 163"/>
            <p:cNvSpPr>
              <a:spLocks noChangeShapeType="1"/>
            </p:cNvSpPr>
            <p:nvPr/>
          </p:nvSpPr>
          <p:spPr bwMode="auto">
            <a:xfrm>
              <a:off x="64008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6" name="Line 164"/>
            <p:cNvSpPr>
              <a:spLocks noChangeShapeType="1"/>
            </p:cNvSpPr>
            <p:nvPr/>
          </p:nvSpPr>
          <p:spPr bwMode="auto">
            <a:xfrm flipV="1">
              <a:off x="6400800" y="1752600"/>
              <a:ext cx="76200" cy="76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7" name="Text Box 165"/>
            <p:cNvSpPr txBox="1">
              <a:spLocks noChangeArrowheads="1"/>
            </p:cNvSpPr>
            <p:nvPr/>
          </p:nvSpPr>
          <p:spPr bwMode="auto">
            <a:xfrm>
              <a:off x="3048000" y="2438400"/>
              <a:ext cx="24384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FF0000"/>
                  </a:solidFill>
                </a:rPr>
                <a:t>Negative Correlation</a:t>
              </a:r>
            </a:p>
          </p:txBody>
        </p:sp>
        <p:sp>
          <p:nvSpPr>
            <p:cNvPr id="168" name="Text Box 166"/>
            <p:cNvSpPr txBox="1">
              <a:spLocks noChangeArrowheads="1"/>
            </p:cNvSpPr>
            <p:nvPr/>
          </p:nvSpPr>
          <p:spPr bwMode="auto">
            <a:xfrm>
              <a:off x="76200" y="2438400"/>
              <a:ext cx="22860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3366FF"/>
                  </a:solidFill>
                </a:rPr>
                <a:t>Positive Correlation</a:t>
              </a:r>
            </a:p>
          </p:txBody>
        </p:sp>
        <p:sp>
          <p:nvSpPr>
            <p:cNvPr id="169" name="Text Box 167"/>
            <p:cNvSpPr txBox="1">
              <a:spLocks noChangeArrowheads="1"/>
            </p:cNvSpPr>
            <p:nvPr/>
          </p:nvSpPr>
          <p:spPr bwMode="auto">
            <a:xfrm>
              <a:off x="5943600" y="2438400"/>
              <a:ext cx="24384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33CC33"/>
                  </a:solidFill>
                </a:rPr>
                <a:t>No Correlation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30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006" y="55699"/>
            <a:ext cx="116544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State the type of </a:t>
            </a:r>
            <a:r>
              <a:rPr lang="en-GB" sz="6600" b="1" dirty="0"/>
              <a:t>correlation</a:t>
            </a:r>
            <a:r>
              <a:rPr lang="en-GB" sz="66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7069" y="5518334"/>
            <a:ext cx="7559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00FF"/>
                </a:solidFill>
              </a:rPr>
              <a:t>Positive Correlation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222" b="5591"/>
          <a:stretch/>
        </p:blipFill>
        <p:spPr>
          <a:xfrm>
            <a:off x="3687601" y="1200329"/>
            <a:ext cx="4639458" cy="42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818314" y="1534343"/>
            <a:ext cx="230395" cy="732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783078" y="5345609"/>
            <a:ext cx="94945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The better you do in the maths test </a:t>
            </a:r>
          </a:p>
          <a:p>
            <a:pPr algn="ctr"/>
            <a:r>
              <a:rPr lang="en-GB" sz="4400" dirty="0">
                <a:solidFill>
                  <a:srgbClr val="0000FF"/>
                </a:solidFill>
              </a:rPr>
              <a:t>the better you do in the physics test.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3533" y="0"/>
            <a:ext cx="991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Describe</a:t>
            </a:r>
            <a:r>
              <a:rPr lang="en-GB" sz="7200" dirty="0"/>
              <a:t> the relationship.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4222" b="5591"/>
          <a:stretch/>
        </p:blipFill>
        <p:spPr>
          <a:xfrm>
            <a:off x="3687601" y="1200329"/>
            <a:ext cx="4639458" cy="42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8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006" y="55699"/>
            <a:ext cx="116544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State the type of </a:t>
            </a:r>
            <a:r>
              <a:rPr lang="en-GB" sz="6600" b="1" dirty="0"/>
              <a:t>correlation</a:t>
            </a:r>
            <a:r>
              <a:rPr lang="en-GB" sz="6600" dirty="0"/>
              <a:t>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93323" y="5650418"/>
            <a:ext cx="7559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Negative Correlation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702" b="16958"/>
          <a:stretch/>
        </p:blipFill>
        <p:spPr>
          <a:xfrm>
            <a:off x="4134195" y="1211517"/>
            <a:ext cx="4571952" cy="39590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67199" y="5009808"/>
            <a:ext cx="4172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Age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1955921" y="2765031"/>
            <a:ext cx="3914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Car Value</a:t>
            </a:r>
          </a:p>
        </p:txBody>
      </p:sp>
    </p:spTree>
    <p:extLst>
      <p:ext uri="{BB962C8B-B14F-4D97-AF65-F5344CB8AC3E}">
        <p14:creationId xmlns:p14="http://schemas.microsoft.com/office/powerpoint/2010/main" val="240721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818314" y="1650725"/>
            <a:ext cx="230395" cy="732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2653144" y="5505420"/>
            <a:ext cx="736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As the age of the car increases 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the car value decreases.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6474" y="26812"/>
            <a:ext cx="11349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Describe</a:t>
            </a:r>
            <a:r>
              <a:rPr lang="en-GB" sz="7200" dirty="0"/>
              <a:t> the relationship.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12" t="2101" r="6237" b="5385"/>
          <a:stretch/>
        </p:blipFill>
        <p:spPr>
          <a:xfrm>
            <a:off x="3685310" y="1204973"/>
            <a:ext cx="4727171" cy="445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431</Words>
  <Application>Microsoft Office PowerPoint</Application>
  <PresentationFormat>Widescreen</PresentationFormat>
  <Paragraphs>192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Trebuchet MS - 16</vt:lpstr>
      <vt:lpstr>Trebuchet MS - 24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2015-11-04T09:44:20Z</dcterms:created>
  <dcterms:modified xsi:type="dcterms:W3CDTF">2021-10-10T07:14:37Z</dcterms:modified>
</cp:coreProperties>
</file>