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85" r:id="rId2"/>
    <p:sldId id="590" r:id="rId3"/>
    <p:sldId id="575" r:id="rId4"/>
    <p:sldId id="578" r:id="rId5"/>
    <p:sldId id="591" r:id="rId6"/>
    <p:sldId id="589" r:id="rId7"/>
    <p:sldId id="587" r:id="rId8"/>
    <p:sldId id="592" r:id="rId9"/>
    <p:sldId id="588" r:id="rId10"/>
    <p:sldId id="5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179F1-A2AB-4C7A-97E2-4B8A64F813A5}" v="284" dt="2025-03-14T04:44:31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8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34179F1-A2AB-4C7A-97E2-4B8A64F813A5}"/>
    <pc:docChg chg="undo custSel addSld modSld modMainMaster modNotesMaster">
      <pc:chgData name="Stewart Gale" userId="3647ddd2-6040-41ae-a96d-232c23482af8" providerId="ADAL" clId="{134179F1-A2AB-4C7A-97E2-4B8A64F813A5}" dt="2025-03-14T04:44:45.570" v="750" actId="1076"/>
      <pc:docMkLst>
        <pc:docMk/>
      </pc:docMkLst>
      <pc:sldChg chg="addSp delSp modSp mod">
        <pc:chgData name="Stewart Gale" userId="3647ddd2-6040-41ae-a96d-232c23482af8" providerId="ADAL" clId="{134179F1-A2AB-4C7A-97E2-4B8A64F813A5}" dt="2024-07-03T12:57:40.687" v="174" actId="1076"/>
        <pc:sldMkLst>
          <pc:docMk/>
          <pc:sldMk cId="609281226" sldId="575"/>
        </pc:sldMkLst>
      </pc:sldChg>
      <pc:sldChg chg="addSp delSp modSp mod addAnim delAnim">
        <pc:chgData name="Stewart Gale" userId="3647ddd2-6040-41ae-a96d-232c23482af8" providerId="ADAL" clId="{134179F1-A2AB-4C7A-97E2-4B8A64F813A5}" dt="2024-07-04T03:51:45.305" v="210" actId="1076"/>
        <pc:sldMkLst>
          <pc:docMk/>
          <pc:sldMk cId="294246826" sldId="578"/>
        </pc:sldMkLst>
      </pc:sldChg>
      <pc:sldChg chg="delSp modSp mod">
        <pc:chgData name="Stewart Gale" userId="3647ddd2-6040-41ae-a96d-232c23482af8" providerId="ADAL" clId="{134179F1-A2AB-4C7A-97E2-4B8A64F813A5}" dt="2024-07-03T11:08:24.491" v="36" actId="1076"/>
        <pc:sldMkLst>
          <pc:docMk/>
          <pc:sldMk cId="3576644661" sldId="585"/>
        </pc:sldMkLst>
      </pc:sldChg>
      <pc:sldChg chg="addSp delSp modSp mod addAnim delAnim modAnim">
        <pc:chgData name="Stewart Gale" userId="3647ddd2-6040-41ae-a96d-232c23482af8" providerId="ADAL" clId="{134179F1-A2AB-4C7A-97E2-4B8A64F813A5}" dt="2025-03-14T04:44:45.570" v="750" actId="1076"/>
        <pc:sldMkLst>
          <pc:docMk/>
          <pc:sldMk cId="1820814558" sldId="586"/>
        </pc:sldMkLst>
        <pc:spChg chg="mod">
          <ac:chgData name="Stewart Gale" userId="3647ddd2-6040-41ae-a96d-232c23482af8" providerId="ADAL" clId="{134179F1-A2AB-4C7A-97E2-4B8A64F813A5}" dt="2025-03-14T04:44:35.371" v="746" actId="14100"/>
          <ac:spMkLst>
            <pc:docMk/>
            <pc:sldMk cId="1820814558" sldId="586"/>
            <ac:spMk id="5" creationId="{F11CB998-E879-6056-4D03-958C7824E846}"/>
          </ac:spMkLst>
        </pc:spChg>
        <pc:spChg chg="mod">
          <ac:chgData name="Stewart Gale" userId="3647ddd2-6040-41ae-a96d-232c23482af8" providerId="ADAL" clId="{134179F1-A2AB-4C7A-97E2-4B8A64F813A5}" dt="2025-03-14T04:44:45.570" v="750" actId="1076"/>
          <ac:spMkLst>
            <pc:docMk/>
            <pc:sldMk cId="1820814558" sldId="586"/>
            <ac:spMk id="7" creationId="{E1EB202B-0ECE-3A2B-3812-FA34CADE05CE}"/>
          </ac:spMkLst>
        </pc:spChg>
        <pc:spChg chg="mod">
          <ac:chgData name="Stewart Gale" userId="3647ddd2-6040-41ae-a96d-232c23482af8" providerId="ADAL" clId="{134179F1-A2AB-4C7A-97E2-4B8A64F813A5}" dt="2025-03-14T04:43:03.327" v="729" actId="20577"/>
          <ac:spMkLst>
            <pc:docMk/>
            <pc:sldMk cId="1820814558" sldId="586"/>
            <ac:spMk id="20" creationId="{3C5AE226-4D4E-48CC-9366-A6726D454376}"/>
          </ac:spMkLst>
        </pc:spChg>
      </pc:sldChg>
      <pc:sldChg chg="delSp modSp mod delAnim">
        <pc:chgData name="Stewart Gale" userId="3647ddd2-6040-41ae-a96d-232c23482af8" providerId="ADAL" clId="{134179F1-A2AB-4C7A-97E2-4B8A64F813A5}" dt="2024-07-04T04:42:44.909" v="366" actId="1076"/>
        <pc:sldMkLst>
          <pc:docMk/>
          <pc:sldMk cId="1878198819" sldId="587"/>
        </pc:sldMkLst>
      </pc:sldChg>
      <pc:sldChg chg="addSp delSp modSp mod delAnim modAnim">
        <pc:chgData name="Stewart Gale" userId="3647ddd2-6040-41ae-a96d-232c23482af8" providerId="ADAL" clId="{134179F1-A2AB-4C7A-97E2-4B8A64F813A5}" dt="2024-07-04T05:06:39.113" v="575"/>
        <pc:sldMkLst>
          <pc:docMk/>
          <pc:sldMk cId="1873517411" sldId="588"/>
        </pc:sldMkLst>
      </pc:sldChg>
      <pc:sldChg chg="addSp delSp modSp mod modAnim">
        <pc:chgData name="Stewart Gale" userId="3647ddd2-6040-41ae-a96d-232c23482af8" providerId="ADAL" clId="{134179F1-A2AB-4C7A-97E2-4B8A64F813A5}" dt="2025-03-14T03:29:30.133" v="639"/>
        <pc:sldMkLst>
          <pc:docMk/>
          <pc:sldMk cId="3896560305" sldId="589"/>
        </pc:sldMkLst>
      </pc:sldChg>
      <pc:sldChg chg="addSp modSp new mod">
        <pc:chgData name="Stewart Gale" userId="3647ddd2-6040-41ae-a96d-232c23482af8" providerId="ADAL" clId="{134179F1-A2AB-4C7A-97E2-4B8A64F813A5}" dt="2024-07-03T12:57:08.246" v="166" actId="207"/>
        <pc:sldMkLst>
          <pc:docMk/>
          <pc:sldMk cId="846918838" sldId="590"/>
        </pc:sldMkLst>
      </pc:sldChg>
      <pc:sldChg chg="addSp modSp add mod modAnim">
        <pc:chgData name="Stewart Gale" userId="3647ddd2-6040-41ae-a96d-232c23482af8" providerId="ADAL" clId="{134179F1-A2AB-4C7A-97E2-4B8A64F813A5}" dt="2024-07-04T03:57:51.685" v="251"/>
        <pc:sldMkLst>
          <pc:docMk/>
          <pc:sldMk cId="56360091" sldId="591"/>
        </pc:sldMkLst>
      </pc:sldChg>
      <pc:sldChg chg="addSp delSp modSp add mod delAnim modAnim">
        <pc:chgData name="Stewart Gale" userId="3647ddd2-6040-41ae-a96d-232c23482af8" providerId="ADAL" clId="{134179F1-A2AB-4C7A-97E2-4B8A64F813A5}" dt="2025-03-14T04:01:45.493" v="711" actId="1076"/>
        <pc:sldMkLst>
          <pc:docMk/>
          <pc:sldMk cId="2899842069" sldId="592"/>
        </pc:sldMkLst>
        <pc:spChg chg="add mod">
          <ac:chgData name="Stewart Gale" userId="3647ddd2-6040-41ae-a96d-232c23482af8" providerId="ADAL" clId="{134179F1-A2AB-4C7A-97E2-4B8A64F813A5}" dt="2025-03-14T03:28:49.815" v="633" actId="20577"/>
          <ac:spMkLst>
            <pc:docMk/>
            <pc:sldMk cId="2899842069" sldId="592"/>
            <ac:spMk id="3" creationId="{F9855C04-A8BE-F0DA-8A69-9979836E40DB}"/>
          </ac:spMkLst>
        </pc:spChg>
        <pc:spChg chg="add mod">
          <ac:chgData name="Stewart Gale" userId="3647ddd2-6040-41ae-a96d-232c23482af8" providerId="ADAL" clId="{134179F1-A2AB-4C7A-97E2-4B8A64F813A5}" dt="2025-03-14T03:28:24.459" v="623" actId="1076"/>
          <ac:spMkLst>
            <pc:docMk/>
            <pc:sldMk cId="2899842069" sldId="592"/>
            <ac:spMk id="4" creationId="{00416B5C-6F5B-46B5-08B1-83646CC8CE24}"/>
          </ac:spMkLst>
        </pc:spChg>
        <pc:spChg chg="mod">
          <ac:chgData name="Stewart Gale" userId="3647ddd2-6040-41ae-a96d-232c23482af8" providerId="ADAL" clId="{134179F1-A2AB-4C7A-97E2-4B8A64F813A5}" dt="2025-03-14T04:01:45.493" v="711" actId="1076"/>
          <ac:spMkLst>
            <pc:docMk/>
            <pc:sldMk cId="2899842069" sldId="592"/>
            <ac:spMk id="6" creationId="{0F063E95-BAA2-65D9-E62F-57F456B89AD4}"/>
          </ac:spMkLst>
        </pc:spChg>
        <pc:spChg chg="mod">
          <ac:chgData name="Stewart Gale" userId="3647ddd2-6040-41ae-a96d-232c23482af8" providerId="ADAL" clId="{134179F1-A2AB-4C7A-97E2-4B8A64F813A5}" dt="2025-03-14T03:28:24.459" v="623" actId="1076"/>
          <ac:spMkLst>
            <pc:docMk/>
            <pc:sldMk cId="2899842069" sldId="592"/>
            <ac:spMk id="20" creationId="{3C5AE226-4D4E-48CC-9366-A6726D454376}"/>
          </ac:spMkLst>
        </pc:spChg>
        <pc:spChg chg="del mod">
          <ac:chgData name="Stewart Gale" userId="3647ddd2-6040-41ae-a96d-232c23482af8" providerId="ADAL" clId="{134179F1-A2AB-4C7A-97E2-4B8A64F813A5}" dt="2025-03-14T03:28:11.346" v="620" actId="478"/>
          <ac:spMkLst>
            <pc:docMk/>
            <pc:sldMk cId="2899842069" sldId="592"/>
            <ac:spMk id="21" creationId="{95670064-0BB5-4818-91A8-4285C81C215F}"/>
          </ac:spMkLst>
        </pc:spChg>
        <pc:cxnChg chg="mod">
          <ac:chgData name="Stewart Gale" userId="3647ddd2-6040-41ae-a96d-232c23482af8" providerId="ADAL" clId="{134179F1-A2AB-4C7A-97E2-4B8A64F813A5}" dt="2025-03-14T04:01:11.437" v="689" actId="1076"/>
          <ac:cxnSpMkLst>
            <pc:docMk/>
            <pc:sldMk cId="2899842069" sldId="592"/>
            <ac:cxnSpMk id="9" creationId="{39927EBA-9F5C-A5A0-8E0A-CA8EADDDBF46}"/>
          </ac:cxnSpMkLst>
        </pc:cxnChg>
      </pc:sldChg>
      <pc:sldMasterChg chg="modSp modSldLayout">
        <pc:chgData name="Stewart Gale" userId="3647ddd2-6040-41ae-a96d-232c23482af8" providerId="ADAL" clId="{134179F1-A2AB-4C7A-97E2-4B8A64F813A5}" dt="2024-07-03T11:07:24.888" v="7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134179F1-A2AB-4C7A-97E2-4B8A64F813A5}" dt="2024-07-03T11:07:24.888" v="7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3412" y="188640"/>
            <a:ext cx="105851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</a:rPr>
              <a:t>Further Kinematics</a:t>
            </a:r>
          </a:p>
          <a:p>
            <a:pPr algn="ctr"/>
            <a:r>
              <a:rPr lang="en-GB" sz="8800" dirty="0"/>
              <a:t>Variable Acceleration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8 </a:t>
            </a:r>
          </a:p>
          <a:p>
            <a:pPr algn="ctr"/>
            <a:r>
              <a:rPr lang="en-GB" sz="8800" dirty="0"/>
              <a:t>(Part 3 of 5)</a:t>
            </a:r>
          </a:p>
        </p:txBody>
      </p:sp>
    </p:spTree>
    <p:extLst>
      <p:ext uri="{BB962C8B-B14F-4D97-AF65-F5344CB8AC3E}">
        <p14:creationId xmlns:p14="http://schemas.microsoft.com/office/powerpoint/2010/main" val="357664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5AE226-4D4E-48CC-9366-A6726D454376}"/>
                  </a:ext>
                </a:extLst>
              </p:cNvPr>
              <p:cNvSpPr txBox="1"/>
              <p:nvPr/>
            </p:nvSpPr>
            <p:spPr>
              <a:xfrm>
                <a:off x="2339551" y="3717032"/>
                <a:ext cx="4764561" cy="1199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5AE226-4D4E-48CC-9366-A6726D454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551" y="3717032"/>
                <a:ext cx="4764561" cy="1199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EC4E44B3-F486-4044-AC02-BDB0137D24E1}"/>
              </a:ext>
            </a:extLst>
          </p:cNvPr>
          <p:cNvSpPr txBox="1"/>
          <p:nvPr/>
        </p:nvSpPr>
        <p:spPr>
          <a:xfrm>
            <a:off x="2207568" y="3104969"/>
            <a:ext cx="5910673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Finding area under velocity-time graph.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FFFD40-AE3D-75D2-37A4-4B5106382CFE}"/>
              </a:ext>
            </a:extLst>
          </p:cNvPr>
          <p:cNvSpPr/>
          <p:nvPr/>
        </p:nvSpPr>
        <p:spPr>
          <a:xfrm>
            <a:off x="1380938" y="3179432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742CD5-4A1B-9FD5-051E-9C6D28638D42}"/>
                  </a:ext>
                </a:extLst>
              </p:cNvPr>
              <p:cNvSpPr txBox="1"/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is moving in a straight line with acceleration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m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  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≥0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. Find:</a:t>
                </a:r>
              </a:p>
              <a:p>
                <a:r>
                  <a:rPr lang="en-GB" sz="2400" dirty="0"/>
                  <a:t>a) an expression for the velocity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</a:t>
                </a:r>
              </a:p>
              <a:p>
                <a:r>
                  <a:rPr lang="en-GB" sz="2400" dirty="0"/>
                  <a:t>b) the maximum speed</a:t>
                </a:r>
              </a:p>
              <a:p>
                <a:r>
                  <a:rPr lang="en-GB" sz="2400" dirty="0"/>
                  <a:t>c) the distance travelled in the first 3 seconds.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742CD5-4A1B-9FD5-051E-9C6D28638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blipFill>
                <a:blip r:embed="rId3"/>
                <a:stretch>
                  <a:fillRect b="-9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1CB998-E879-6056-4D03-958C7824E846}"/>
                  </a:ext>
                </a:extLst>
              </p:cNvPr>
              <p:cNvSpPr txBox="1"/>
              <p:nvPr/>
            </p:nvSpPr>
            <p:spPr>
              <a:xfrm>
                <a:off x="2339550" y="5157192"/>
                <a:ext cx="5556649" cy="1352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  <m:sSup>
                                    <m:sSupPr>
                                      <m:ctrlP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GB" sz="32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func>
                                <m:func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32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𝜋</m:t>
                                  </m:r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den>
                              </m:f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</m:e>
                          </m:d>
                        </m:e>
                        <m:sub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b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1CB998-E879-6056-4D03-958C7824E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550" y="5157192"/>
                <a:ext cx="5556649" cy="13526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EB202B-0ECE-3A2B-3812-FA34CADE05CE}"/>
                  </a:ext>
                </a:extLst>
              </p:cNvPr>
              <p:cNvSpPr txBox="1"/>
              <p:nvPr/>
            </p:nvSpPr>
            <p:spPr>
              <a:xfrm>
                <a:off x="7824192" y="5589240"/>
                <a:ext cx="29523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𝟒𝟕𝟕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EB202B-0ECE-3A2B-3812-FA34CADE0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5589240"/>
                <a:ext cx="295232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81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0841F29E-369B-C490-1582-BA3A0B8DF872}"/>
              </a:ext>
            </a:extLst>
          </p:cNvPr>
          <p:cNvSpPr txBox="1"/>
          <p:nvPr/>
        </p:nvSpPr>
        <p:spPr>
          <a:xfrm>
            <a:off x="1631504" y="476672"/>
            <a:ext cx="878497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Variable Acceleration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E2E60-AEAA-B746-6203-8E48BCA8B32C}"/>
              </a:ext>
            </a:extLst>
          </p:cNvPr>
          <p:cNvSpPr txBox="1"/>
          <p:nvPr/>
        </p:nvSpPr>
        <p:spPr>
          <a:xfrm>
            <a:off x="983432" y="1916832"/>
            <a:ext cx="9865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If you have </a:t>
            </a:r>
          </a:p>
          <a:p>
            <a:pPr algn="ctr"/>
            <a:r>
              <a:rPr lang="en-GB" sz="7200" dirty="0"/>
              <a:t>variable acceleration, </a:t>
            </a:r>
          </a:p>
          <a:p>
            <a:pPr algn="ctr"/>
            <a:r>
              <a:rPr lang="en-GB" sz="7200" dirty="0"/>
              <a:t>then </a:t>
            </a:r>
            <a:r>
              <a:rPr lang="en-GB" sz="7200" b="1" dirty="0">
                <a:solidFill>
                  <a:srgbClr val="FF0000"/>
                </a:solidFill>
              </a:rPr>
              <a:t>do not use </a:t>
            </a:r>
          </a:p>
          <a:p>
            <a:pPr algn="ctr"/>
            <a:r>
              <a:rPr lang="en-GB" sz="7200" b="1" dirty="0" err="1">
                <a:solidFill>
                  <a:srgbClr val="0000FF"/>
                </a:solidFill>
              </a:rPr>
              <a:t>suvat</a:t>
            </a:r>
            <a:r>
              <a:rPr lang="en-GB" sz="7200" dirty="0"/>
              <a:t> formulas.</a:t>
            </a:r>
          </a:p>
        </p:txBody>
      </p:sp>
    </p:spTree>
    <p:extLst>
      <p:ext uri="{BB962C8B-B14F-4D97-AF65-F5344CB8AC3E}">
        <p14:creationId xmlns:p14="http://schemas.microsoft.com/office/powerpoint/2010/main" val="84691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B53A415-5D93-B031-C5F9-36480DA08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92" b="1894"/>
          <a:stretch/>
        </p:blipFill>
        <p:spPr>
          <a:xfrm>
            <a:off x="2423592" y="306452"/>
            <a:ext cx="7416824" cy="624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8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A6628C-190C-4E24-B319-58DFDDBFB943}"/>
                  </a:ext>
                </a:extLst>
              </p:cNvPr>
              <p:cNvSpPr txBox="1"/>
              <p:nvPr/>
            </p:nvSpPr>
            <p:spPr>
              <a:xfrm>
                <a:off x="227348" y="503423"/>
                <a:ext cx="11737304" cy="58511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400" dirty="0"/>
                  <a:t>A particle of mass 6kg is moving on the positive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400" dirty="0"/>
                  <a:t>-axis. </a:t>
                </a:r>
              </a:p>
              <a:p>
                <a:r>
                  <a:rPr lang="en-GB" sz="3400" dirty="0"/>
                  <a:t>At time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400" dirty="0"/>
                  <a:t> seconds the displacement,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3400" dirty="0"/>
                  <a:t>, of the particle from the origin is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400" i="1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f>
                            <m:fPr>
                              <m:ctrlPr>
                                <a:rPr lang="en-GB" sz="3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40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sz="3400" i="1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sz="3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4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3400" dirty="0"/>
              </a:p>
              <a:p>
                <a:endParaRPr lang="en-GB" sz="3400" dirty="0"/>
              </a:p>
              <a:p>
                <a:r>
                  <a:rPr lang="en-GB" sz="3400" dirty="0"/>
                  <a:t>a) Find the velocity of the particle when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4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r>
                  <a:rPr lang="en-GB" sz="3400" dirty="0"/>
                  <a:t>.</a:t>
                </a:r>
              </a:p>
              <a:p>
                <a:r>
                  <a:rPr lang="en-GB" sz="3400" dirty="0"/>
                  <a:t>Given that the particle is acted on by a single force of variable magnitude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3400" dirty="0"/>
                  <a:t> N which acts in the direction of the positive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400" dirty="0"/>
                  <a:t>-axis,</a:t>
                </a:r>
              </a:p>
              <a:p>
                <a:endParaRPr lang="en-GB" sz="3400" dirty="0"/>
              </a:p>
              <a:p>
                <a:r>
                  <a:rPr lang="en-GB" sz="3400" dirty="0"/>
                  <a:t>b) Find the value of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3400" dirty="0"/>
                  <a:t> when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3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A6628C-190C-4E24-B319-58DFDDBFB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503423"/>
                <a:ext cx="11737304" cy="5851154"/>
              </a:xfrm>
              <a:prstGeom prst="rect">
                <a:avLst/>
              </a:prstGeom>
              <a:blipFill>
                <a:blip r:embed="rId2"/>
                <a:stretch>
                  <a:fillRect b="-59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4EF93D-7734-4B47-BF6B-5192FA0D92AF}"/>
                  </a:ext>
                </a:extLst>
              </p:cNvPr>
              <p:cNvSpPr txBox="1"/>
              <p:nvPr/>
            </p:nvSpPr>
            <p:spPr>
              <a:xfrm>
                <a:off x="9408368" y="5517232"/>
                <a:ext cx="2009862" cy="716799"/>
              </a:xfrm>
              <a:prstGeom prst="rect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Remember: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𝑘𝑥</m:t>
                              </m:r>
                            </m:sup>
                          </m:sSup>
                        </m:e>
                      </m:d>
                      <m:r>
                        <a:rPr lang="en-GB" sz="1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4EF93D-7734-4B47-BF6B-5192FA0D9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5517232"/>
                <a:ext cx="2009862" cy="716799"/>
              </a:xfrm>
              <a:prstGeom prst="rect">
                <a:avLst/>
              </a:prstGeom>
              <a:blipFill>
                <a:blip r:embed="rId3"/>
                <a:stretch>
                  <a:fillRect t="-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A6628C-190C-4E24-B319-58DFDDBFB943}"/>
                  </a:ext>
                </a:extLst>
              </p:cNvPr>
              <p:cNvSpPr txBox="1"/>
              <p:nvPr/>
            </p:nvSpPr>
            <p:spPr>
              <a:xfrm>
                <a:off x="191344" y="215300"/>
                <a:ext cx="11737304" cy="30494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of mass 6kg is moving on the positive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-axis.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the displacement,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400" dirty="0"/>
                  <a:t>, of the particle from the origin is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a) Find the velocity of the particle 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/>
                  <a:t>Given that the particle is acted on by a single force of variable magnitude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 N which acts in the direction of the positive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-axis,</a:t>
                </a:r>
              </a:p>
              <a:p>
                <a:r>
                  <a:rPr lang="en-GB" sz="2400" dirty="0"/>
                  <a:t>b)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 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A6628C-190C-4E24-B319-58DFDDBFB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15300"/>
                <a:ext cx="11737304" cy="3049425"/>
              </a:xfrm>
              <a:prstGeom prst="rect">
                <a:avLst/>
              </a:prstGeom>
              <a:blipFill>
                <a:blip r:embed="rId2"/>
                <a:stretch>
                  <a:fillRect b="-1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9C170F-4388-403E-8150-6C663BDDC73A}"/>
                  </a:ext>
                </a:extLst>
              </p:cNvPr>
              <p:cNvSpPr txBox="1"/>
              <p:nvPr/>
            </p:nvSpPr>
            <p:spPr>
              <a:xfrm>
                <a:off x="1127448" y="3478634"/>
                <a:ext cx="1872208" cy="801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𝑑𝑠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9C170F-4388-403E-8150-6C663BDDC7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478634"/>
                <a:ext cx="1872208" cy="8016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20A22E2-5FC7-4C9A-A405-F043AC9D24FD}"/>
              </a:ext>
            </a:extLst>
          </p:cNvPr>
          <p:cNvSpPr/>
          <p:nvPr/>
        </p:nvSpPr>
        <p:spPr>
          <a:xfrm>
            <a:off x="407368" y="3593276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4EF93D-7734-4B47-BF6B-5192FA0D92AF}"/>
                  </a:ext>
                </a:extLst>
              </p:cNvPr>
              <p:cNvSpPr txBox="1"/>
              <p:nvPr/>
            </p:nvSpPr>
            <p:spPr>
              <a:xfrm>
                <a:off x="8256240" y="3645025"/>
                <a:ext cx="2009862" cy="716799"/>
              </a:xfrm>
              <a:prstGeom prst="rect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Remember: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𝑘𝑥</m:t>
                              </m:r>
                            </m:sup>
                          </m:sSup>
                        </m:e>
                      </m:d>
                      <m:r>
                        <a:rPr lang="en-GB" sz="1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4EF93D-7734-4B47-BF6B-5192FA0D9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3645025"/>
                <a:ext cx="2009862" cy="716799"/>
              </a:xfrm>
              <a:prstGeom prst="rect">
                <a:avLst/>
              </a:prstGeom>
              <a:blipFill>
                <a:blip r:embed="rId4"/>
                <a:stretch>
                  <a:fillRect t="-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851AE0-4DC9-992F-52B3-988A26E039E7}"/>
                  </a:ext>
                </a:extLst>
              </p:cNvPr>
              <p:cNvSpPr txBox="1"/>
              <p:nvPr/>
            </p:nvSpPr>
            <p:spPr>
              <a:xfrm>
                <a:off x="1127448" y="4725144"/>
                <a:ext cx="41044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=1.5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seconds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851AE0-4DC9-992F-52B3-988A26E03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725144"/>
                <a:ext cx="4104456" cy="584775"/>
              </a:xfrm>
              <a:prstGeom prst="rect">
                <a:avLst/>
              </a:prstGeom>
              <a:blipFill>
                <a:blip r:embed="rId5"/>
                <a:stretch>
                  <a:fillRect l="-386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9E5FC8-D3EE-AE5E-F108-3948F79B3F0D}"/>
                  </a:ext>
                </a:extLst>
              </p:cNvPr>
              <p:cNvSpPr txBox="1"/>
              <p:nvPr/>
            </p:nvSpPr>
            <p:spPr>
              <a:xfrm>
                <a:off x="1199456" y="5517232"/>
                <a:ext cx="453650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=3×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1.5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0.5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9E5FC8-D3EE-AE5E-F108-3948F79B3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517232"/>
                <a:ext cx="4536504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847CED-FAF5-72EA-CF62-E69DF8E906EE}"/>
                  </a:ext>
                </a:extLst>
              </p:cNvPr>
              <p:cNvSpPr txBox="1"/>
              <p:nvPr/>
            </p:nvSpPr>
            <p:spPr>
              <a:xfrm>
                <a:off x="5519936" y="5728027"/>
                <a:ext cx="2689304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𝒔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847CED-FAF5-72EA-CF62-E69DF8E90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728027"/>
                <a:ext cx="2689304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07AC9D-E4FD-35A9-2E68-F93CA754EF0F}"/>
                  </a:ext>
                </a:extLst>
              </p:cNvPr>
              <p:cNvSpPr txBox="1"/>
              <p:nvPr/>
            </p:nvSpPr>
            <p:spPr>
              <a:xfrm>
                <a:off x="2927648" y="3344301"/>
                <a:ext cx="2471488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07AC9D-E4FD-35A9-2E68-F93CA754E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344301"/>
                <a:ext cx="2471488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6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5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9C170F-4388-403E-8150-6C663BDDC73A}"/>
                  </a:ext>
                </a:extLst>
              </p:cNvPr>
              <p:cNvSpPr txBox="1"/>
              <p:nvPr/>
            </p:nvSpPr>
            <p:spPr>
              <a:xfrm>
                <a:off x="1363704" y="3587474"/>
                <a:ext cx="2016224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9C170F-4388-403E-8150-6C663BDDC7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704" y="3587474"/>
                <a:ext cx="2016224" cy="10273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54FA1C-D57D-17AF-1311-6F959431A51A}"/>
                  </a:ext>
                </a:extLst>
              </p:cNvPr>
              <p:cNvSpPr txBox="1"/>
              <p:nvPr/>
            </p:nvSpPr>
            <p:spPr>
              <a:xfrm>
                <a:off x="191344" y="215300"/>
                <a:ext cx="11737304" cy="30494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of mass 6kg is moving on the positive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-axis.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the displacement,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400" dirty="0"/>
                  <a:t>, of the particle from the origin is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a) Find the velocity of the particle 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/>
                  <a:t>Given that the particle is acted on by a single force of variable magnitude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 N which acts in the direction of the positive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-axis,</a:t>
                </a:r>
              </a:p>
              <a:p>
                <a:r>
                  <a:rPr lang="en-GB" sz="2400" dirty="0"/>
                  <a:t>b)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 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54FA1C-D57D-17AF-1311-6F959431A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15300"/>
                <a:ext cx="11737304" cy="3049425"/>
              </a:xfrm>
              <a:prstGeom prst="rect">
                <a:avLst/>
              </a:prstGeom>
              <a:blipFill>
                <a:blip r:embed="rId4"/>
                <a:stretch>
                  <a:fillRect b="-1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370491CD-0584-5A61-C7C3-E359CFDA3D18}"/>
              </a:ext>
            </a:extLst>
          </p:cNvPr>
          <p:cNvSpPr/>
          <p:nvPr/>
        </p:nvSpPr>
        <p:spPr>
          <a:xfrm>
            <a:off x="407368" y="3593276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350DBF-C0AB-EBDB-DA14-0607E816CFCA}"/>
                  </a:ext>
                </a:extLst>
              </p:cNvPr>
              <p:cNvSpPr txBox="1"/>
              <p:nvPr/>
            </p:nvSpPr>
            <p:spPr>
              <a:xfrm>
                <a:off x="7406588" y="3567761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350DBF-C0AB-EBDB-DA14-0607E816C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588" y="3567761"/>
                <a:ext cx="165618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E6C01C-481A-35AC-35CA-B2BF473459D8}"/>
                  </a:ext>
                </a:extLst>
              </p:cNvPr>
              <p:cNvSpPr txBox="1"/>
              <p:nvPr/>
            </p:nvSpPr>
            <p:spPr>
              <a:xfrm>
                <a:off x="7291825" y="4330430"/>
                <a:ext cx="34563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=6×1.0850…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E6C01C-481A-35AC-35CA-B2BF47345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825" y="4330430"/>
                <a:ext cx="345638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C39999-76FD-8F73-6125-55D002431EDE}"/>
                  </a:ext>
                </a:extLst>
              </p:cNvPr>
              <p:cNvSpPr txBox="1"/>
              <p:nvPr/>
            </p:nvSpPr>
            <p:spPr>
              <a:xfrm>
                <a:off x="1219688" y="5402675"/>
                <a:ext cx="3888432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=1.0850…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C39999-76FD-8F73-6125-55D002431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688" y="5402675"/>
                <a:ext cx="3888432" cy="1027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38CCF5-F5E3-8F87-8976-FEABAF4DF867}"/>
                  </a:ext>
                </a:extLst>
              </p:cNvPr>
              <p:cNvSpPr txBox="1"/>
              <p:nvPr/>
            </p:nvSpPr>
            <p:spPr>
              <a:xfrm>
                <a:off x="2999656" y="3593276"/>
                <a:ext cx="3407592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1.5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−0.5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38CCF5-F5E3-8F87-8976-FEABAF4DF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593276"/>
                <a:ext cx="3407592" cy="10157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189574-09F8-6E01-5EAD-94910428404A}"/>
                  </a:ext>
                </a:extLst>
              </p:cNvPr>
              <p:cNvSpPr txBox="1"/>
              <p:nvPr/>
            </p:nvSpPr>
            <p:spPr>
              <a:xfrm>
                <a:off x="1291696" y="4805726"/>
                <a:ext cx="18722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189574-09F8-6E01-5EAD-949104284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696" y="4805726"/>
                <a:ext cx="1872208" cy="461665"/>
              </a:xfrm>
              <a:prstGeom prst="rect">
                <a:avLst/>
              </a:prstGeom>
              <a:blipFill>
                <a:blip r:embed="rId9"/>
                <a:stretch>
                  <a:fillRect l="-521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30E1F1-97D3-17C8-EBAE-78CC5DE467F4}"/>
                  </a:ext>
                </a:extLst>
              </p:cNvPr>
              <p:cNvSpPr txBox="1"/>
              <p:nvPr/>
            </p:nvSpPr>
            <p:spPr>
              <a:xfrm>
                <a:off x="7299904" y="5110287"/>
                <a:ext cx="22554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30E1F1-97D3-17C8-EBAE-78CC5DE46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904" y="5110287"/>
                <a:ext cx="225546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698AA3D-306A-30C0-C66F-58DD2884D145}"/>
              </a:ext>
            </a:extLst>
          </p:cNvPr>
          <p:cNvCxnSpPr>
            <a:cxnSpLocks/>
          </p:cNvCxnSpPr>
          <p:nvPr/>
        </p:nvCxnSpPr>
        <p:spPr>
          <a:xfrm>
            <a:off x="6816080" y="3587474"/>
            <a:ext cx="0" cy="2949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56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  <p:bldP spid="11" grpId="0"/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AC7B2A-4E6A-402E-A062-3AF52494CCEB}"/>
                  </a:ext>
                </a:extLst>
              </p:cNvPr>
              <p:cNvSpPr txBox="1"/>
              <p:nvPr/>
            </p:nvSpPr>
            <p:spPr>
              <a:xfrm>
                <a:off x="407368" y="402338"/>
                <a:ext cx="11377264" cy="6053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is moving in a straight line with acceleration 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seconds given by</a:t>
                </a: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m</m:t>
                          </m:r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,   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≥0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  <a:p>
                <a:endParaRPr lang="en-GB" dirty="0"/>
              </a:p>
              <a:p>
                <a:r>
                  <a:rPr lang="en-GB" sz="32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GB" sz="3200" dirty="0"/>
                  <a:t> ms</a:t>
                </a:r>
                <a:r>
                  <a:rPr lang="en-GB" sz="3200" baseline="30000" dirty="0"/>
                  <a:t>-1</a:t>
                </a:r>
                <a:r>
                  <a:rPr lang="en-GB" sz="3200" dirty="0"/>
                  <a:t>. </a:t>
                </a:r>
              </a:p>
              <a:p>
                <a:r>
                  <a:rPr lang="en-GB" sz="3200" dirty="0"/>
                  <a:t>Find:</a:t>
                </a:r>
              </a:p>
              <a:p>
                <a:pPr marL="742950" indent="-742950">
                  <a:buAutoNum type="alphaLcParenR"/>
                </a:pPr>
                <a:r>
                  <a:rPr lang="en-GB" sz="3200" dirty="0"/>
                  <a:t>an expression for the velocity 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seconds</a:t>
                </a:r>
              </a:p>
              <a:p>
                <a:pPr marL="742950" indent="-742950">
                  <a:buAutoNum type="alphaLcParenR"/>
                </a:pPr>
                <a:endParaRPr lang="en-GB" sz="3200" dirty="0"/>
              </a:p>
              <a:p>
                <a:r>
                  <a:rPr lang="en-GB" sz="3200" dirty="0"/>
                  <a:t>b) the maximum speed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c) the distance travelled in the first 3 seconds.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AC7B2A-4E6A-402E-A062-3AF52494C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2338"/>
                <a:ext cx="11377264" cy="6053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19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AC7B2A-4E6A-402E-A062-3AF52494CCEB}"/>
                  </a:ext>
                </a:extLst>
              </p:cNvPr>
              <p:cNvSpPr txBox="1"/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is moving in a straight line with acceleration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m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  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≥0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. Find:</a:t>
                </a:r>
              </a:p>
              <a:p>
                <a:r>
                  <a:rPr lang="en-GB" sz="2400" dirty="0"/>
                  <a:t>a) an expression for the velocity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</a:t>
                </a:r>
              </a:p>
              <a:p>
                <a:r>
                  <a:rPr lang="en-GB" sz="2400" dirty="0"/>
                  <a:t>b) the maximum speed</a:t>
                </a:r>
              </a:p>
              <a:p>
                <a:r>
                  <a:rPr lang="en-GB" sz="2400" dirty="0"/>
                  <a:t>c) the distance travelled in the first 3 seconds.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AC7B2A-4E6A-402E-A062-3AF52494C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blipFill>
                <a:blip r:embed="rId2"/>
                <a:stretch>
                  <a:fillRect b="-9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5AE226-4D4E-48CC-9366-A6726D454376}"/>
                  </a:ext>
                </a:extLst>
              </p:cNvPr>
              <p:cNvSpPr txBox="1"/>
              <p:nvPr/>
            </p:nvSpPr>
            <p:spPr>
              <a:xfrm>
                <a:off x="1597727" y="4147369"/>
                <a:ext cx="3130291" cy="109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func>
                        </m:e>
                      </m:nary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5AE226-4D4E-48CC-9366-A6726D454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727" y="4147369"/>
                <a:ext cx="3130291" cy="1099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073E0C4E-4FB1-5CAA-622F-C444FEF01A2B}"/>
              </a:ext>
            </a:extLst>
          </p:cNvPr>
          <p:cNvSpPr/>
          <p:nvPr/>
        </p:nvSpPr>
        <p:spPr>
          <a:xfrm>
            <a:off x="551384" y="3140969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416B5C-6F5B-46B5-08B1-83646CC8CE24}"/>
                  </a:ext>
                </a:extLst>
              </p:cNvPr>
              <p:cNvSpPr txBox="1"/>
              <p:nvPr/>
            </p:nvSpPr>
            <p:spPr>
              <a:xfrm>
                <a:off x="1631504" y="5445224"/>
                <a:ext cx="3715646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den>
                      </m:f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416B5C-6F5B-46B5-08B1-83646CC8C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445224"/>
                <a:ext cx="3715646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63E95-BAA2-65D9-E62F-57F456B89AD4}"/>
                  </a:ext>
                </a:extLst>
              </p:cNvPr>
              <p:cNvSpPr txBox="1"/>
              <p:nvPr/>
            </p:nvSpPr>
            <p:spPr>
              <a:xfrm>
                <a:off x="5815965" y="2747880"/>
                <a:ext cx="5853789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𝐹𝑖𝑛𝑑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𝑘𝑛𝑜𝑤𝑖𝑛𝑔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𝑤h𝑒𝑛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63E95-BAA2-65D9-E62F-57F456B89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965" y="2747880"/>
                <a:ext cx="5853789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0F8A-C911-8BD9-EC14-D290422D1051}"/>
                  </a:ext>
                </a:extLst>
              </p:cNvPr>
              <p:cNvSpPr txBox="1"/>
              <p:nvPr/>
            </p:nvSpPr>
            <p:spPr>
              <a:xfrm>
                <a:off x="7460432" y="5623622"/>
                <a:ext cx="349962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2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0F8A-C911-8BD9-EC14-D290422D1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432" y="5623622"/>
                <a:ext cx="3499622" cy="9017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927EBA-9F5C-A5A0-8E0A-CA8EADDDBF46}"/>
              </a:ext>
            </a:extLst>
          </p:cNvPr>
          <p:cNvCxnSpPr>
            <a:cxnSpLocks/>
          </p:cNvCxnSpPr>
          <p:nvPr/>
        </p:nvCxnSpPr>
        <p:spPr>
          <a:xfrm>
            <a:off x="5735960" y="2996952"/>
            <a:ext cx="0" cy="3528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03BC86-6992-FE1D-E5CC-9AA1776FC6DD}"/>
                  </a:ext>
                </a:extLst>
              </p:cNvPr>
              <p:cNvSpPr txBox="1"/>
              <p:nvPr/>
            </p:nvSpPr>
            <p:spPr>
              <a:xfrm>
                <a:off x="7101415" y="4566576"/>
                <a:ext cx="2306952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=0+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03BC86-6992-FE1D-E5CC-9AA1776FC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415" y="4566576"/>
                <a:ext cx="2306952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CC58BB-642B-9A75-8B7B-ED314227382A}"/>
                  </a:ext>
                </a:extLst>
              </p:cNvPr>
              <p:cNvSpPr txBox="1"/>
              <p:nvPr/>
            </p:nvSpPr>
            <p:spPr>
              <a:xfrm>
                <a:off x="7320137" y="3509530"/>
                <a:ext cx="3672408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(0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CC58BB-642B-9A75-8B7B-ED3142273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7" y="3509530"/>
                <a:ext cx="3672408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855C04-A8BE-F0DA-8A69-9979836E40DB}"/>
                  </a:ext>
                </a:extLst>
              </p:cNvPr>
              <p:cNvSpPr txBox="1"/>
              <p:nvPr/>
            </p:nvSpPr>
            <p:spPr>
              <a:xfrm>
                <a:off x="1600305" y="2823415"/>
                <a:ext cx="3130291" cy="1099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func>
                        </m:e>
                      </m:nary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855C04-A8BE-F0DA-8A69-9979836E4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305" y="2823415"/>
                <a:ext cx="3130291" cy="10994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84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6" grpId="0"/>
      <p:bldP spid="8" grpId="0"/>
      <p:bldP spid="12" grpId="0"/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63552" y="4087403"/>
                <a:ext cx="471798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Maximum value of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is 1, so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087403"/>
                <a:ext cx="4717986" cy="523220"/>
              </a:xfrm>
              <a:prstGeom prst="rect">
                <a:avLst/>
              </a:prstGeom>
              <a:blipFill>
                <a:blip r:embed="rId2"/>
                <a:stretch>
                  <a:fillRect l="-2717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5929FD-939D-CD05-E447-74FD162AFA88}"/>
                  </a:ext>
                </a:extLst>
              </p:cNvPr>
              <p:cNvSpPr txBox="1"/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is moving in a straight line with acceleration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m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  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≥0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. Find:</a:t>
                </a:r>
              </a:p>
              <a:p>
                <a:r>
                  <a:rPr lang="en-GB" sz="2400" dirty="0"/>
                  <a:t>a) an expression for the velocity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</a:t>
                </a:r>
              </a:p>
              <a:p>
                <a:r>
                  <a:rPr lang="en-GB" sz="2400" dirty="0"/>
                  <a:t>b) the maximum speed</a:t>
                </a:r>
              </a:p>
              <a:p>
                <a:r>
                  <a:rPr lang="en-GB" sz="2400" dirty="0"/>
                  <a:t>c) the distance travelled in the first 3 seconds.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5929FD-939D-CD05-E447-74FD162AF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10782"/>
                <a:ext cx="10419589" cy="2462534"/>
              </a:xfrm>
              <a:prstGeom prst="rect">
                <a:avLst/>
              </a:prstGeom>
              <a:blipFill>
                <a:blip r:embed="rId3"/>
                <a:stretch>
                  <a:fillRect b="-9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93213294-3C9B-6275-4E9B-13C34C613D86}"/>
              </a:ext>
            </a:extLst>
          </p:cNvPr>
          <p:cNvSpPr/>
          <p:nvPr/>
        </p:nvSpPr>
        <p:spPr>
          <a:xfrm>
            <a:off x="1380938" y="3179432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762160-24DC-6F0B-EB35-D748156B9BE8}"/>
                  </a:ext>
                </a:extLst>
              </p:cNvPr>
              <p:cNvSpPr txBox="1"/>
              <p:nvPr/>
            </p:nvSpPr>
            <p:spPr>
              <a:xfrm>
                <a:off x="1668970" y="5770697"/>
                <a:ext cx="309634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𝑚𝑎𝑥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𝐦</m:t>
                      </m:r>
                      <m:sSup>
                        <m:sSup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2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𝐬</m:t>
                          </m:r>
                        </m:e>
                        <m: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762160-24DC-6F0B-EB35-D748156B9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970" y="5770697"/>
                <a:ext cx="3096344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B3B5A1-BC39-857E-F8C7-14DBF4FD3D92}"/>
                  </a:ext>
                </a:extLst>
              </p:cNvPr>
              <p:cNvSpPr txBox="1"/>
              <p:nvPr/>
            </p:nvSpPr>
            <p:spPr>
              <a:xfrm>
                <a:off x="1729741" y="4698878"/>
                <a:ext cx="37068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𝑚𝑎𝑥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×1+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B3B5A1-BC39-857E-F8C7-14DBF4FD3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741" y="4698878"/>
                <a:ext cx="3706866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652115-5A74-F10A-EE23-14BB6B4B4870}"/>
                  </a:ext>
                </a:extLst>
              </p:cNvPr>
              <p:cNvSpPr txBox="1"/>
              <p:nvPr/>
            </p:nvSpPr>
            <p:spPr>
              <a:xfrm>
                <a:off x="2463864" y="2961141"/>
                <a:ext cx="349962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unc>
                        <m:func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652115-5A74-F10A-EE23-14BB6B4B4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864" y="2961141"/>
                <a:ext cx="3499622" cy="9017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51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26721</TotalTime>
  <Words>729</Words>
  <Application>Microsoft Office PowerPoint</Application>
  <PresentationFormat>Widescreen</PresentationFormat>
  <Paragraphs>93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1000</cp:revision>
  <dcterms:created xsi:type="dcterms:W3CDTF">2013-02-28T07:36:55Z</dcterms:created>
  <dcterms:modified xsi:type="dcterms:W3CDTF">2025-03-14T04:44:52Z</dcterms:modified>
</cp:coreProperties>
</file>