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481" r:id="rId2"/>
    <p:sldId id="484" r:id="rId3"/>
    <p:sldId id="452" r:id="rId4"/>
    <p:sldId id="460" r:id="rId5"/>
    <p:sldId id="461" r:id="rId6"/>
    <p:sldId id="462" r:id="rId7"/>
    <p:sldId id="465" r:id="rId8"/>
    <p:sldId id="466" r:id="rId9"/>
    <p:sldId id="467" r:id="rId10"/>
    <p:sldId id="475" r:id="rId11"/>
    <p:sldId id="468" r:id="rId12"/>
    <p:sldId id="469" r:id="rId13"/>
    <p:sldId id="624" r:id="rId14"/>
    <p:sldId id="625" r:id="rId15"/>
    <p:sldId id="453" r:id="rId16"/>
    <p:sldId id="454" r:id="rId17"/>
    <p:sldId id="456" r:id="rId18"/>
    <p:sldId id="457" r:id="rId19"/>
    <p:sldId id="458" r:id="rId20"/>
    <p:sldId id="459" r:id="rId21"/>
    <p:sldId id="626" r:id="rId22"/>
    <p:sldId id="627" r:id="rId23"/>
    <p:sldId id="628" r:id="rId24"/>
    <p:sldId id="463" r:id="rId25"/>
    <p:sldId id="464" r:id="rId26"/>
    <p:sldId id="629" r:id="rId27"/>
    <p:sldId id="630" r:id="rId28"/>
    <p:sldId id="631" r:id="rId29"/>
    <p:sldId id="632" r:id="rId30"/>
    <p:sldId id="633" r:id="rId31"/>
    <p:sldId id="634" r:id="rId32"/>
    <p:sldId id="635" r:id="rId33"/>
    <p:sldId id="471" r:id="rId34"/>
    <p:sldId id="472" r:id="rId35"/>
    <p:sldId id="63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>
        <p:scale>
          <a:sx n="100" d="100"/>
          <a:sy n="100" d="100"/>
        </p:scale>
        <p:origin x="2022" y="4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13/08/2018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7" Type="http://schemas.openxmlformats.org/officeDocument/2006/relationships/image" Target="../media/image47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60.png"/><Relationship Id="rId7" Type="http://schemas.openxmlformats.org/officeDocument/2006/relationships/image" Target="../media/image20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png"/><Relationship Id="rId5" Type="http://schemas.openxmlformats.org/officeDocument/2006/relationships/image" Target="../media/image50.png"/><Relationship Id="rId4" Type="http://schemas.openxmlformats.org/officeDocument/2006/relationships/image" Target="../media/image27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0.png"/><Relationship Id="rId5" Type="http://schemas.openxmlformats.org/officeDocument/2006/relationships/image" Target="../media/image350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1.png"/><Relationship Id="rId4" Type="http://schemas.openxmlformats.org/officeDocument/2006/relationships/image" Target="../media/image39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0.png"/><Relationship Id="rId4" Type="http://schemas.openxmlformats.org/officeDocument/2006/relationships/image" Target="../media/image4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10.png"/><Relationship Id="rId7" Type="http://schemas.openxmlformats.org/officeDocument/2006/relationships/image" Target="../media/image7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510.png"/><Relationship Id="rId4" Type="http://schemas.openxmlformats.org/officeDocument/2006/relationships/image" Target="../media/image4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CorePure2 Chapter 7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Methods in Differential Equations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13</a:t>
            </a:r>
            <a:r>
              <a:rPr lang="en-GB" baseline="30000" dirty="0"/>
              <a:t>th</a:t>
            </a:r>
            <a:r>
              <a:rPr lang="en-GB" dirty="0"/>
              <a:t> August 2018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Proof that Integrating Factor works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80728"/>
                <a:ext cx="7992888" cy="99360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Solve the general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𝑃𝑦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, where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 are functions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0728"/>
                <a:ext cx="7992888" cy="993605"/>
              </a:xfrm>
              <a:prstGeom prst="rect">
                <a:avLst/>
              </a:prstGeom>
              <a:blipFill rotWithShape="0">
                <a:blip r:embed="rId2"/>
                <a:stretch>
                  <a:fillRect b="-42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99592" y="2276872"/>
                <a:ext cx="6912768" cy="42931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Suppose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the Integrating Factor. As usual we’d multiply by it: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If we can use the reverse product rule trick on the LHS, then it would be of the form: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Thus comparing the coefficients of the two LHSs: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Dividing by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 integrating: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subHide m:val="on"/>
                              <m:sup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nary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276872"/>
                <a:ext cx="6912768" cy="4293163"/>
              </a:xfrm>
              <a:prstGeom prst="rect">
                <a:avLst/>
              </a:prstGeom>
              <a:blipFill rotWithShape="0">
                <a:blip r:embed="rId3"/>
                <a:stretch>
                  <a:fillRect l="-794" t="-852" r="-529" b="-11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075709" y="3562597"/>
            <a:ext cx="2660073" cy="6412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3078733" y="4427374"/>
            <a:ext cx="2660073" cy="3465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3061943" y="5040441"/>
            <a:ext cx="2660073" cy="152959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28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>
          <a:xfrm>
            <a:off x="4476997" y="3455719"/>
            <a:ext cx="282216" cy="943920"/>
          </a:xfrm>
          <a:custGeom>
            <a:avLst/>
            <a:gdLst>
              <a:gd name="connsiteX0" fmla="*/ 106878 w 285018"/>
              <a:gd name="connsiteY0" fmla="*/ 0 h 938151"/>
              <a:gd name="connsiteX1" fmla="*/ 273133 w 285018"/>
              <a:gd name="connsiteY1" fmla="*/ 296884 h 938151"/>
              <a:gd name="connsiteX2" fmla="*/ 249382 w 285018"/>
              <a:gd name="connsiteY2" fmla="*/ 593767 h 938151"/>
              <a:gd name="connsiteX3" fmla="*/ 71252 w 285018"/>
              <a:gd name="connsiteY3" fmla="*/ 878775 h 938151"/>
              <a:gd name="connsiteX4" fmla="*/ 0 w 285018"/>
              <a:gd name="connsiteY4" fmla="*/ 938151 h 938151"/>
              <a:gd name="connsiteX0" fmla="*/ 106878 w 284745"/>
              <a:gd name="connsiteY0" fmla="*/ 0 h 938151"/>
              <a:gd name="connsiteX1" fmla="*/ 273133 w 284745"/>
              <a:gd name="connsiteY1" fmla="*/ 296884 h 938151"/>
              <a:gd name="connsiteX2" fmla="*/ 249382 w 284745"/>
              <a:gd name="connsiteY2" fmla="*/ 593767 h 938151"/>
              <a:gd name="connsiteX3" fmla="*/ 78396 w 284745"/>
              <a:gd name="connsiteY3" fmla="*/ 881156 h 938151"/>
              <a:gd name="connsiteX4" fmla="*/ 0 w 284745"/>
              <a:gd name="connsiteY4" fmla="*/ 938151 h 938151"/>
              <a:gd name="connsiteX0" fmla="*/ 106878 w 286496"/>
              <a:gd name="connsiteY0" fmla="*/ 0 h 938151"/>
              <a:gd name="connsiteX1" fmla="*/ 273133 w 286496"/>
              <a:gd name="connsiteY1" fmla="*/ 296884 h 938151"/>
              <a:gd name="connsiteX2" fmla="*/ 249382 w 286496"/>
              <a:gd name="connsiteY2" fmla="*/ 593767 h 938151"/>
              <a:gd name="connsiteX3" fmla="*/ 35534 w 286496"/>
              <a:gd name="connsiteY3" fmla="*/ 843056 h 938151"/>
              <a:gd name="connsiteX4" fmla="*/ 0 w 286496"/>
              <a:gd name="connsiteY4" fmla="*/ 938151 h 938151"/>
              <a:gd name="connsiteX0" fmla="*/ 106878 w 283888"/>
              <a:gd name="connsiteY0" fmla="*/ 0 h 945097"/>
              <a:gd name="connsiteX1" fmla="*/ 273133 w 283888"/>
              <a:gd name="connsiteY1" fmla="*/ 296884 h 945097"/>
              <a:gd name="connsiteX2" fmla="*/ 249382 w 283888"/>
              <a:gd name="connsiteY2" fmla="*/ 593767 h 945097"/>
              <a:gd name="connsiteX3" fmla="*/ 102209 w 283888"/>
              <a:gd name="connsiteY3" fmla="*/ 909731 h 945097"/>
              <a:gd name="connsiteX4" fmla="*/ 0 w 283888"/>
              <a:gd name="connsiteY4" fmla="*/ 938151 h 945097"/>
              <a:gd name="connsiteX0" fmla="*/ 106878 w 282216"/>
              <a:gd name="connsiteY0" fmla="*/ 0 h 943920"/>
              <a:gd name="connsiteX1" fmla="*/ 273133 w 282216"/>
              <a:gd name="connsiteY1" fmla="*/ 296884 h 943920"/>
              <a:gd name="connsiteX2" fmla="*/ 249382 w 282216"/>
              <a:gd name="connsiteY2" fmla="*/ 593767 h 943920"/>
              <a:gd name="connsiteX3" fmla="*/ 156978 w 282216"/>
              <a:gd name="connsiteY3" fmla="*/ 907349 h 943920"/>
              <a:gd name="connsiteX4" fmla="*/ 0 w 282216"/>
              <a:gd name="connsiteY4" fmla="*/ 938151 h 94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216" h="943920">
                <a:moveTo>
                  <a:pt x="106878" y="0"/>
                </a:moveTo>
                <a:cubicBezTo>
                  <a:pt x="178130" y="98961"/>
                  <a:pt x="249382" y="197923"/>
                  <a:pt x="273133" y="296884"/>
                </a:cubicBezTo>
                <a:cubicBezTo>
                  <a:pt x="296884" y="395845"/>
                  <a:pt x="268741" y="492023"/>
                  <a:pt x="249382" y="593767"/>
                </a:cubicBezTo>
                <a:cubicBezTo>
                  <a:pt x="230023" y="695511"/>
                  <a:pt x="198542" y="849952"/>
                  <a:pt x="156978" y="907349"/>
                </a:cubicBezTo>
                <a:cubicBezTo>
                  <a:pt x="115414" y="964746"/>
                  <a:pt x="14844" y="937161"/>
                  <a:pt x="0" y="938151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4739258" y="3584426"/>
            <a:ext cx="1224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You could skip to here provided you don’t forget to multiply the RHS by the IF.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When there’s something on front of the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𝑑𝑦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500" b="-343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80728"/>
                <a:ext cx="7704856" cy="6242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Find the general solution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0728"/>
                <a:ext cx="7704856" cy="6242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67544" y="1772816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shall we do first so that we have an equation like before?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2420888"/>
                <a:ext cx="5760640" cy="28217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𝐼𝐹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subHide m:val="on"/>
                              <m:sup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func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b="0" i="0" smtClean="0">
                                          <a:latin typeface="Cambria Math" panose="02040503050406030204" pitchFamily="18" charset="0"/>
                                        </a:rPr>
                                        <m:t>sec</m:t>
                                      </m:r>
                                    </m:e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func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420888"/>
                <a:ext cx="5760640" cy="2821798"/>
              </a:xfrm>
              <a:prstGeom prst="rect">
                <a:avLst/>
              </a:prstGeom>
              <a:blipFill rotWithShape="0">
                <a:blip r:embed="rId4"/>
                <a:stretch>
                  <a:fillRect b="-2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28184" y="2451277"/>
                <a:ext cx="2664296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</a:t>
                </a:r>
                <a:r>
                  <a:rPr lang="en-GB" dirty="0"/>
                  <a:t>: Divide by anything on front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2451277"/>
                <a:ext cx="2664296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587" t="-2727" r="-2268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228184" y="3180215"/>
            <a:ext cx="266429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2</a:t>
            </a:r>
            <a:r>
              <a:rPr lang="en-GB" dirty="0"/>
              <a:t>: Determine IF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8184" y="3632155"/>
            <a:ext cx="266429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3</a:t>
            </a:r>
            <a:r>
              <a:rPr lang="en-GB" dirty="0"/>
              <a:t>: Multiply through by IF and use product rule backwards.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28184" y="4655132"/>
            <a:ext cx="2664296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4</a:t>
            </a:r>
            <a:r>
              <a:rPr lang="en-GB" dirty="0"/>
              <a:t>: Integrate and simplify.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38150" y="2339440"/>
            <a:ext cx="5177642" cy="8075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8150" y="3137188"/>
            <a:ext cx="5177642" cy="4610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8150" y="3573588"/>
            <a:ext cx="5177642" cy="100940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38150" y="4582992"/>
            <a:ext cx="5177642" cy="8431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1442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1340768"/>
                <a:ext cx="6984776" cy="11629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Find the general solution of the differential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     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40768"/>
                <a:ext cx="6984776" cy="116294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95536" y="940658"/>
            <a:ext cx="3528392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/>
              <a:t>Edexcel FP2(Old) June 2011 Q3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934409"/>
            <a:ext cx="7340364" cy="282511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83568" y="2852977"/>
            <a:ext cx="7632848" cy="30242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559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151-153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956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Second Order Differential Equation Intro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5536" y="908720"/>
                <a:ext cx="799288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We’ve already seen that differential equations are equations which relate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with derivatives. Unsurprisingly, second order differential equations involve the second derivative.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08720"/>
                <a:ext cx="7992888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686" t="-3289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39386" y="1994304"/>
            <a:ext cx="3384376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600" dirty="0"/>
              <a:t>Shock absorbers as part of suspension of car subject to force down of car acting under acceleration, and forces up: damping force (proportional to velocity) and restoring force (proportional to extension of spring)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555810" y="2605524"/>
            <a:ext cx="648072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515019" y="2295550"/>
                <a:ext cx="3226216" cy="833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𝑐𝑥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019" y="2295550"/>
                <a:ext cx="3226216" cy="83343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635930" y="2268186"/>
                <a:ext cx="1026127" cy="952043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2800" dirty="0" err="1"/>
                  <a:t>Acc</a:t>
                </a:r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endParaRPr lang="en-GB" sz="2800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5930" y="2268186"/>
                <a:ext cx="1026127" cy="952043"/>
              </a:xfrm>
              <a:prstGeom prst="rect">
                <a:avLst/>
              </a:prstGeom>
              <a:blipFill>
                <a:blip r:embed="rId4"/>
                <a:stretch>
                  <a:fillRect l="-6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6911439" y="2291938"/>
                <a:ext cx="985652" cy="90426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2400" dirty="0" err="1"/>
                  <a:t>Dmp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439" y="2291938"/>
                <a:ext cx="985652" cy="904268"/>
              </a:xfrm>
              <a:prstGeom prst="rect">
                <a:avLst/>
              </a:prstGeom>
              <a:blipFill>
                <a:blip r:embed="rId5"/>
                <a:stretch>
                  <a:fillRect l="-8485" r="-6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7899774" y="2291938"/>
                <a:ext cx="864520" cy="90426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2400" dirty="0" err="1"/>
                  <a:t>Rst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9774" y="2291938"/>
                <a:ext cx="864520" cy="904268"/>
              </a:xfrm>
              <a:prstGeom prst="rect">
                <a:avLst/>
              </a:prstGeom>
              <a:blipFill>
                <a:blip r:embed="rId6"/>
                <a:stretch>
                  <a:fillRect l="-47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6351" y="3739038"/>
            <a:ext cx="4270995" cy="295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78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Simple second order differential equations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980728"/>
                <a:ext cx="8496944" cy="1200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know from the previous chapter that the solution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Let’s ‘guess’ that the solution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is similar, and of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𝑚𝑥</m:t>
                        </m:r>
                      </m:sup>
                    </m:sSup>
                  </m:oMath>
                </a14:m>
                <a:endParaRPr lang="en-GB" dirty="0"/>
              </a:p>
              <a:p>
                <a:r>
                  <a:rPr lang="en-GB" dirty="0"/>
                  <a:t>Are the any restrictions on the constants?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80728"/>
                <a:ext cx="8496944" cy="1200137"/>
              </a:xfrm>
              <a:prstGeom prst="rect">
                <a:avLst/>
              </a:prstGeom>
              <a:blipFill rotWithShape="0">
                <a:blip r:embed="rId2"/>
                <a:stretch>
                  <a:fillRect l="-574" b="-71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2492896"/>
                <a:ext cx="6336704" cy="1822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𝑚𝑥</m:t>
                        </m:r>
                      </m:sup>
                    </m:sSup>
                  </m:oMath>
                </a14:m>
                <a:endParaRPr lang="en-GB" dirty="0"/>
              </a:p>
              <a:p>
                <a:r>
                  <a:rPr lang="en-GB" dirty="0"/>
                  <a:t>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𝑨𝒎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𝒎𝒙</m:t>
                        </m:r>
                      </m:sup>
                    </m:sSup>
                  </m:oMath>
                </a14:m>
                <a:r>
                  <a:rPr lang="en-GB" dirty="0"/>
                  <a:t>   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𝒎𝒙</m:t>
                        </m:r>
                      </m:sup>
                    </m:sSup>
                  </m:oMath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Thus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𝑎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𝑏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𝑐𝑦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𝒎𝒙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𝒃𝑨𝒎</m:t>
                    </m:r>
                    <m:sSup>
                      <m:sSup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𝒎𝒙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𝒄𝑨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𝑨𝒆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𝒎𝒙</m:t>
                          </m:r>
                        </m:sup>
                      </m:sSup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𝒃𝒎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d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492896"/>
                <a:ext cx="6336704" cy="1822678"/>
              </a:xfrm>
              <a:prstGeom prst="rect">
                <a:avLst/>
              </a:prstGeom>
              <a:blipFill rotWithShape="0">
                <a:blip r:embed="rId3"/>
                <a:stretch>
                  <a:fillRect l="-866" t="-20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59632" y="4653136"/>
                <a:ext cx="65527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Since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𝑚𝑥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GB" dirty="0"/>
                  <a:t> thus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𝑏𝑚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653136"/>
                <a:ext cx="655272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837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995936" y="5364867"/>
            <a:ext cx="4680520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This is known as an </a:t>
            </a:r>
            <a:r>
              <a:rPr lang="en-GB" b="1" dirty="0"/>
              <a:t>auxiliary equation</a:t>
            </a:r>
            <a:r>
              <a:rPr lang="en-GB" dirty="0"/>
              <a:t>.</a:t>
            </a:r>
          </a:p>
          <a:p>
            <a:r>
              <a:rPr lang="en-GB" dirty="0"/>
              <a:t>An auxiliary equation is (by definition) is an equation on which the solutions of a differential equation depend.</a:t>
            </a:r>
          </a:p>
        </p:txBody>
      </p:sp>
      <p:cxnSp>
        <p:nvCxnSpPr>
          <p:cNvPr id="10" name="Straight Arrow Connector 9"/>
          <p:cNvCxnSpPr>
            <a:stCxn id="8" idx="0"/>
          </p:cNvCxnSpPr>
          <p:nvPr/>
        </p:nvCxnSpPr>
        <p:spPr>
          <a:xfrm flipH="1" flipV="1">
            <a:off x="5148064" y="5022468"/>
            <a:ext cx="1188132" cy="3423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346466" y="2790701"/>
            <a:ext cx="824246" cy="5127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51792" y="2791276"/>
            <a:ext cx="1012296" cy="5127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14781" y="3408218"/>
            <a:ext cx="3346039" cy="50875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65337" y="3944900"/>
            <a:ext cx="3346039" cy="50875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47865" y="4541678"/>
            <a:ext cx="2736304" cy="4340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820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Simple second order differential equations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7344816" cy="232307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GB" dirty="0"/>
                  <a:t>The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𝑏𝑚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is called the auxiliary equation, and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dirty="0"/>
                  <a:t> is a root of the auxiliary equation then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𝑚𝑥</m:t>
                        </m:r>
                      </m:sup>
                    </m:sSup>
                  </m:oMath>
                </a14:m>
                <a:r>
                  <a:rPr lang="en-GB" dirty="0"/>
                  <a:t> is a solution of the differential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  <a:p>
                <a:pPr marL="342900" indent="-342900">
                  <a:buFont typeface="Wingdings" panose="05000000000000000000" pitchFamily="2" charset="2"/>
                  <a:buChar char="q"/>
                </a:pPr>
                <a:r>
                  <a:rPr lang="en-GB" dirty="0"/>
                  <a:t>When the auxiliary equation has </a:t>
                </a:r>
                <a:r>
                  <a:rPr lang="en-GB" b="1" dirty="0"/>
                  <a:t>two real distinct roots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, the general solution of the differential equation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dirty="0"/>
                  <a:t>,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are arbitrary constants.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7344816" cy="2323072"/>
              </a:xfrm>
              <a:prstGeom prst="rect">
                <a:avLst/>
              </a:prstGeom>
              <a:blipFill rotWithShape="0">
                <a:blip r:embed="rId2"/>
                <a:stretch>
                  <a:fillRect l="-414" t="-779" b="-2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7633" y="3398936"/>
                <a:ext cx="5904656" cy="4762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Find the general solution of the equation </a:t>
                </a:r>
                <a14:m>
                  <m:oMath xmlns:m="http://schemas.openxmlformats.org/officeDocument/2006/math"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33" y="3398936"/>
                <a:ext cx="5904656" cy="47622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99592" y="4077072"/>
                <a:ext cx="6048672" cy="126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Auxiliary equation: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+3=0</m:t>
                    </m:r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General solution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077072"/>
                <a:ext cx="6048672" cy="1266629"/>
              </a:xfrm>
              <a:prstGeom prst="rect">
                <a:avLst/>
              </a:prstGeom>
              <a:blipFill rotWithShape="0">
                <a:blip r:embed="rId4"/>
                <a:stretch>
                  <a:fillRect l="-907" t="-2885" b="-67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395535" y="3875157"/>
            <a:ext cx="5916753" cy="15700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BDCFCA-6185-443E-920B-4626A4CF909A}"/>
              </a:ext>
            </a:extLst>
          </p:cNvPr>
          <p:cNvSpPr txBox="1"/>
          <p:nvPr/>
        </p:nvSpPr>
        <p:spPr>
          <a:xfrm>
            <a:off x="3491880" y="5791265"/>
            <a:ext cx="5328592" cy="7386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This is known as a </a:t>
            </a:r>
            <a:r>
              <a:rPr lang="en-GB" sz="1400" b="1" dirty="0"/>
              <a:t>homogeneous</a:t>
            </a:r>
            <a:r>
              <a:rPr lang="en-GB" sz="1400" dirty="0"/>
              <a:t> second-order differential equation because the RHS is 0. We will encountered nonhomogeneous equations later in the chapter.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8CD5318-B8F2-465C-B262-C1069C151475}"/>
              </a:ext>
            </a:extLst>
          </p:cNvPr>
          <p:cNvCxnSpPr/>
          <p:nvPr/>
        </p:nvCxnSpPr>
        <p:spPr>
          <a:xfrm flipH="1" flipV="1">
            <a:off x="6516216" y="4869160"/>
            <a:ext cx="79208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79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Variants: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500" b="-343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908720"/>
                <a:ext cx="66247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In the previous examples, the auxiliary equation had distinct roots, i.e.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GB" dirty="0"/>
                  <a:t>. What if we have equal roots?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6624736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829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1772816"/>
                <a:ext cx="7776864" cy="6699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GB" dirty="0"/>
                  <a:t>When the auxiliary equation has two equal roots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dirty="0"/>
                  <a:t>, the general solution is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𝐵𝑥</m:t>
                        </m:r>
                      </m:e>
                    </m:d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72816"/>
                <a:ext cx="7776864" cy="669992"/>
              </a:xfrm>
              <a:prstGeom prst="rect">
                <a:avLst/>
              </a:prstGeom>
              <a:blipFill rotWithShape="0">
                <a:blip r:embed="rId4"/>
                <a:stretch>
                  <a:fillRect l="-391" t="-35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5576" y="3098713"/>
                <a:ext cx="5262023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Show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𝐵𝑥</m:t>
                        </m:r>
                      </m:e>
                    </m:d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dirty="0"/>
                  <a:t> satisfies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−6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+9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098713"/>
                <a:ext cx="5262023" cy="52418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99792" y="2708920"/>
                <a:ext cx="54726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This is because the root of the auxiliary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+9=0</m:t>
                    </m:r>
                  </m:oMath>
                </a14:m>
                <a:r>
                  <a:rPr lang="en-GB" sz="1400" dirty="0"/>
                  <a:t> is 3.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708920"/>
                <a:ext cx="5472608" cy="307777"/>
              </a:xfrm>
              <a:prstGeom prst="rect">
                <a:avLst/>
              </a:prstGeom>
              <a:blipFill rotWithShape="0">
                <a:blip r:embed="rId6"/>
                <a:stretch>
                  <a:fillRect l="-334" b="-215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2987824" y="2981325"/>
            <a:ext cx="241151" cy="231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71600" y="3789040"/>
                <a:ext cx="5184576" cy="2006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𝐵𝑥</m:t>
                          </m:r>
                        </m:e>
                      </m:d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𝐵𝑥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𝐵𝑥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𝐵𝑥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−6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+9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+…=0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789040"/>
                <a:ext cx="5184576" cy="200683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017599" y="4958718"/>
                <a:ext cx="3096344" cy="1674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 err="1"/>
                  <a:t>Fro</a:t>
                </a:r>
                <a:r>
                  <a:rPr lang="en-GB" sz="1600" b="1" dirty="0"/>
                  <a:t> Side Note</a:t>
                </a:r>
                <a:r>
                  <a:rPr lang="en-GB" sz="1600" dirty="0"/>
                  <a:t>: The reason we have to use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𝐵𝑥</m:t>
                        </m:r>
                      </m:e>
                    </m:d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1600" dirty="0"/>
                  <a:t> instead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1600" dirty="0"/>
                  <a:t> is similar to why in Pure Year 2 partial fractions, we have to use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sSup>
                          <m:sSup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600" dirty="0"/>
                  <a:t> if we had a repeated denominator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599" y="4958718"/>
                <a:ext cx="3096344" cy="1674305"/>
              </a:xfrm>
              <a:prstGeom prst="rect">
                <a:avLst/>
              </a:prstGeom>
              <a:blipFill>
                <a:blip r:embed="rId8"/>
                <a:stretch>
                  <a:fillRect l="-984" t="-1091" r="-2165" b="-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755575" y="3616497"/>
            <a:ext cx="5262023" cy="23327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439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Variants: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500" b="-343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23528" y="836712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This is actually exactly the same as when we usually have distinct real roots!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1485789"/>
                <a:ext cx="6984776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general solution 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+16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485789"/>
                <a:ext cx="6984776" cy="5241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99592" y="2420888"/>
                <a:ext cx="6768752" cy="2317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𝟏𝟔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=±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b="1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General solution is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𝒊𝒙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𝒊𝒙</m:t>
                        </m:r>
                      </m:sup>
                    </m:sSup>
                  </m:oMath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This can be rewritten as (using Chapter 1 knowledge):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𝑄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𝑤h𝑒𝑟𝑒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𝑖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420888"/>
                <a:ext cx="6768752" cy="2317237"/>
              </a:xfrm>
              <a:prstGeom prst="rect">
                <a:avLst/>
              </a:prstGeom>
              <a:blipFill>
                <a:blip r:embed="rId4"/>
                <a:stretch>
                  <a:fillRect l="-811" t="-1053" b="-1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798133" y="2333963"/>
            <a:ext cx="2153878" cy="6823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51045" y="3016923"/>
            <a:ext cx="2064103" cy="3794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66081" y="4010688"/>
            <a:ext cx="5477867" cy="7750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47664" y="5149042"/>
                <a:ext cx="5256584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If the auxiliary equation has two </a:t>
                </a:r>
                <a:r>
                  <a:rPr lang="en-GB" u="sng" dirty="0"/>
                  <a:t>imaginary</a:t>
                </a:r>
                <a:r>
                  <a:rPr lang="en-GB" dirty="0"/>
                  <a:t> roots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GB" dirty="0"/>
                  <a:t>, the general solution is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func>
                      <m:func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𝝎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func>
                      <m:func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b="1" i="0" smtClean="0"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𝝎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are arbitrary constants.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5149042"/>
                <a:ext cx="5256584" cy="923330"/>
              </a:xfrm>
              <a:prstGeom prst="rect">
                <a:avLst/>
              </a:prstGeom>
              <a:blipFill rotWithShape="0">
                <a:blip r:embed="rId5"/>
                <a:stretch>
                  <a:fillRect l="-808" t="-2581" r="-693" b="-8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292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/>
                    <a:t>Variants: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8477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2500" b="-343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56886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So what about more general complex roots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r>
                  <a:rPr lang="en-GB" sz="2000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5688632" cy="400110"/>
              </a:xfrm>
              <a:prstGeom prst="rect">
                <a:avLst/>
              </a:prstGeom>
              <a:blipFill rotWithShape="0">
                <a:blip r:embed="rId3"/>
                <a:stretch>
                  <a:fillRect l="-1179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1485789"/>
                <a:ext cx="7488832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general solution 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−6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+34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485789"/>
                <a:ext cx="7488832" cy="52418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99592" y="2420888"/>
                <a:ext cx="6768752" cy="2056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𝟑𝟒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b="1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dirty="0"/>
                  <a:t> General solution is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d>
                          <m:d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d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d>
                          <m:d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d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This can be rewritten as (using Chapter 1 knowledge):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𝑄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420888"/>
                <a:ext cx="6768752" cy="2056140"/>
              </a:xfrm>
              <a:prstGeom prst="rect">
                <a:avLst/>
              </a:prstGeom>
              <a:blipFill>
                <a:blip r:embed="rId5"/>
                <a:stretch>
                  <a:fillRect l="-811" t="-1187" b="-17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771800" y="2339439"/>
            <a:ext cx="2192086" cy="42263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3347864" y="3016201"/>
            <a:ext cx="2160240" cy="39917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86421" y="3956089"/>
            <a:ext cx="5477867" cy="77506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47664" y="5149042"/>
                <a:ext cx="5616624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If the auxiliary equation has two </a:t>
                </a:r>
                <a:r>
                  <a:rPr lang="en-GB" u="sng" dirty="0"/>
                  <a:t>complex</a:t>
                </a:r>
                <a:r>
                  <a:rPr lang="en-GB" dirty="0"/>
                  <a:t> roots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𝑖𝑞</m:t>
                    </m:r>
                  </m:oMath>
                </a14:m>
                <a:r>
                  <a:rPr lang="en-GB" dirty="0"/>
                  <a:t>, the general solution is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𝒑𝒙</m:t>
                          </m:r>
                        </m:sup>
                      </m:sSup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func>
                            <m:func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𝒒𝒙</m:t>
                              </m:r>
                            </m:e>
                          </m:func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func>
                            <m:func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𝒒𝒙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are arbitrary constants.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5149042"/>
                <a:ext cx="5616624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757" t="-1990" b="-59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141086" y="2731326"/>
            <a:ext cx="1737200" cy="2731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911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490500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 err="1"/>
                <a:t>Quickfire</a:t>
              </a:r>
              <a:r>
                <a:rPr lang="en-GB" sz="3200" dirty="0"/>
                <a:t> Questions!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9552" y="908720"/>
                <a:ext cx="7560840" cy="8011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solutions to differential equations of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with the following auxiliary equations (and helpfully provided roots).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908720"/>
                <a:ext cx="7560840" cy="801181"/>
              </a:xfrm>
              <a:prstGeom prst="rect">
                <a:avLst/>
              </a:prstGeom>
              <a:blipFill rotWithShape="0">
                <a:blip r:embed="rId2"/>
                <a:stretch>
                  <a:fillRect l="-726" r="-81" b="-114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848246" y="2030876"/>
              <a:ext cx="7284720" cy="336480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21316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3955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Auxiliary Equation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Roots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General Solution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+6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+8=0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=−2, −4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−4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−1=0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=±1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+1=0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𝐵𝑥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+4=0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=±2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+10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+25=0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=−5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𝐵𝑥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+45=0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=6±3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func>
                                      <m:funcPr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b="0" i="0" smtClean="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func>
                                      <m:funcPr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b="0" i="0" smtClean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+10=0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=±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10</m:t>
                                        </m:r>
                                      </m:e>
                                    </m:rad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ad>
                                      <m:radPr>
                                        <m:degHide m:val="on"/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10</m:t>
                                        </m:r>
                                      </m:e>
                                    </m:rad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=−1±2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func>
                                      <m:funcPr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b="0" i="0" smtClean="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fName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func>
                                      <m:funcPr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GB" b="0" i="0" smtClean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1528863"/>
                  </p:ext>
                </p:extLst>
              </p:nvPr>
            </p:nvGraphicFramePr>
            <p:xfrm>
              <a:off x="848246" y="2030876"/>
              <a:ext cx="7284720" cy="336480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213166"/>
                    <a:gridCol w="2032000"/>
                    <a:gridCol w="303955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 smtClean="0"/>
                            <a:t>Auxiliary Equation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 smtClean="0"/>
                            <a:t>Roots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 smtClean="0"/>
                            <a:t>General Solution</a:t>
                          </a:r>
                          <a:endParaRPr lang="en-GB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5" t="-108197" r="-230579" b="-7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8982" t="-108197" r="-150599" b="-7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9880" t="-108197" r="-802" b="-71147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5" t="-208197" r="-230579" b="-6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8982" t="-208197" r="-150599" b="-6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9880" t="-208197" r="-802" b="-61147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5" t="-308197" r="-230579" b="-5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8982" t="-308197" r="-150599" b="-5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9880" t="-308197" r="-802" b="-51147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5" t="-408197" r="-230579" b="-4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8982" t="-408197" r="-150599" b="-4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9880" t="-408197" r="-802" b="-41147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5" t="-508197" r="-230579" b="-3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8982" t="-508197" r="-150599" b="-3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9880" t="-508197" r="-802" b="-31147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5" t="-608197" r="-230579" b="-2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8982" t="-608197" r="-150599" b="-2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9880" t="-608197" r="-802" b="-211475"/>
                          </a:stretch>
                        </a:blipFill>
                      </a:tcPr>
                    </a:tc>
                  </a:tr>
                  <a:tr h="398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5" t="-664615" r="-230579" b="-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8982" t="-664615" r="-150599" b="-9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9880" t="-664615" r="-802" b="-98462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5" t="-814754" r="-230579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8982" t="-814754" r="-150599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39880" t="-814754" r="-802" b="-491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Rectangle 7"/>
          <p:cNvSpPr/>
          <p:nvPr/>
        </p:nvSpPr>
        <p:spPr>
          <a:xfrm>
            <a:off x="5099362" y="2398816"/>
            <a:ext cx="3023359" cy="3681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099362" y="2766951"/>
            <a:ext cx="3023359" cy="3762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99361" y="3143251"/>
            <a:ext cx="3023359" cy="3683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99361" y="3511385"/>
            <a:ext cx="3023359" cy="3683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99361" y="3879519"/>
            <a:ext cx="3023359" cy="3683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99360" y="4247653"/>
            <a:ext cx="3023359" cy="3683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99360" y="4615787"/>
            <a:ext cx="3023359" cy="3975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99359" y="5013325"/>
            <a:ext cx="3023359" cy="381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5373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156-157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989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Particular Integrals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908720"/>
                <a:ext cx="82809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So far we’ve always had 0 in the RHS of the differential equation.</a:t>
                </a:r>
              </a:p>
              <a:p>
                <a:r>
                  <a:rPr lang="en-GB" dirty="0"/>
                  <a:t>What if we have some function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08720"/>
                <a:ext cx="8280920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589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23728" y="1916832"/>
                <a:ext cx="4320480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1916832"/>
                <a:ext cx="4320480" cy="64812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own Arrow 6"/>
          <p:cNvSpPr/>
          <p:nvPr/>
        </p:nvSpPr>
        <p:spPr>
          <a:xfrm rot="2521412">
            <a:off x="2795045" y="2709380"/>
            <a:ext cx="576064" cy="9361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67544" y="3789906"/>
                <a:ext cx="3528393" cy="1078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Solve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𝑐𝑦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dirty="0"/>
                  <a:t> first to obtain what is known as the </a:t>
                </a:r>
                <a:r>
                  <a:rPr lang="en-GB" b="1" dirty="0"/>
                  <a:t>complementary function</a:t>
                </a:r>
                <a:r>
                  <a:rPr lang="en-GB" dirty="0"/>
                  <a:t>. (C.F.)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89906"/>
                <a:ext cx="3528393" cy="1078180"/>
              </a:xfrm>
              <a:prstGeom prst="rect">
                <a:avLst/>
              </a:prstGeom>
              <a:blipFill>
                <a:blip r:embed="rId4"/>
                <a:stretch>
                  <a:fillRect l="-1554" r="-1209" b="-7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own Arrow 8"/>
          <p:cNvSpPr/>
          <p:nvPr/>
        </p:nvSpPr>
        <p:spPr>
          <a:xfrm rot="16200000">
            <a:off x="4436679" y="3860944"/>
            <a:ext cx="576064" cy="9361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53485" y="3789906"/>
                <a:ext cx="3666764" cy="1632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Then solve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𝑐𝑦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which can be found using appropriate substitution and comparing coefficients. Solution known as particular integral. (P.I.)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485" y="3789906"/>
                <a:ext cx="3666764" cy="1632178"/>
              </a:xfrm>
              <a:prstGeom prst="rect">
                <a:avLst/>
              </a:prstGeom>
              <a:blipFill rotWithShape="0">
                <a:blip r:embed="rId5"/>
                <a:stretch>
                  <a:fillRect l="-1498" b="-52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own Arrow 10"/>
          <p:cNvSpPr/>
          <p:nvPr/>
        </p:nvSpPr>
        <p:spPr>
          <a:xfrm rot="3329276">
            <a:off x="4639761" y="5153139"/>
            <a:ext cx="576064" cy="9361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11560" y="5275218"/>
                <a:ext cx="3528392" cy="135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 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GB" b="1" dirty="0"/>
              </a:p>
              <a:p>
                <a:r>
                  <a:rPr lang="en-GB" dirty="0"/>
                  <a:t>This is because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𝑎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𝑏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𝑐𝑦</m:t>
                    </m:r>
                  </m:oMath>
                </a14:m>
                <a:r>
                  <a:rPr lang="en-GB" dirty="0"/>
                  <a:t> for the C.F. is 0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for the P.I., which sum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275218"/>
                <a:ext cx="3528392" cy="1355179"/>
              </a:xfrm>
              <a:prstGeom prst="rect">
                <a:avLst/>
              </a:prstGeom>
              <a:blipFill rotWithShape="0">
                <a:blip r:embed="rId6"/>
                <a:stretch>
                  <a:fillRect l="-1382" r="-2245" b="-5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583C229-AF58-465A-9AB9-587A91F3F62F}"/>
              </a:ext>
            </a:extLst>
          </p:cNvPr>
          <p:cNvSpPr txBox="1"/>
          <p:nvPr/>
        </p:nvSpPr>
        <p:spPr>
          <a:xfrm>
            <a:off x="4974671" y="2544632"/>
            <a:ext cx="3089359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When the RHS is not 0, we have a </a:t>
            </a:r>
            <a:r>
              <a:rPr lang="en-GB" sz="1600" b="1" dirty="0"/>
              <a:t>non-homogeneous</a:t>
            </a:r>
            <a:r>
              <a:rPr lang="en-GB" sz="1600" dirty="0"/>
              <a:t> second order differential equation.</a:t>
            </a:r>
          </a:p>
        </p:txBody>
      </p:sp>
    </p:spTree>
    <p:extLst>
      <p:ext uri="{BB962C8B-B14F-4D97-AF65-F5344CB8AC3E}">
        <p14:creationId xmlns:p14="http://schemas.microsoft.com/office/powerpoint/2010/main" val="4156574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908720"/>
                <a:ext cx="7488832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</a:t>
                </a:r>
                <a:r>
                  <a:rPr lang="en-GB" b="1" dirty="0"/>
                  <a:t>particular integral </a:t>
                </a:r>
                <a:r>
                  <a:rPr lang="en-GB" dirty="0"/>
                  <a:t>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7488832" cy="5241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99592" y="1700808"/>
                <a:ext cx="6696744" cy="2274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a constant, let the particular integral be a constant too.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→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=0,  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Substituting in to differential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0−5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700808"/>
                <a:ext cx="6696744" cy="2274725"/>
              </a:xfrm>
              <a:prstGeom prst="rect">
                <a:avLst/>
              </a:prstGeom>
              <a:blipFill>
                <a:blip r:embed="rId3"/>
                <a:stretch>
                  <a:fillRect l="-820" t="-13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5536" y="3995872"/>
                <a:ext cx="8136904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Hence find the </a:t>
                </a:r>
                <a:r>
                  <a:rPr lang="en-GB" b="1" dirty="0"/>
                  <a:t>general solution </a:t>
                </a:r>
                <a:r>
                  <a:rPr lang="en-GB" dirty="0"/>
                  <a:t>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995872"/>
                <a:ext cx="8136904" cy="52418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55576" y="4653136"/>
                <a:ext cx="6192688" cy="2424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+mj-lt"/>
                  </a:rPr>
                  <a:t>Find complementary function: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−5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+6=0</m:t>
                    </m:r>
                  </m:oMath>
                </a14:m>
                <a:endParaRPr lang="en-GB" dirty="0"/>
              </a:p>
              <a:p>
                <a:r>
                  <a:rPr lang="en-GB" dirty="0"/>
                  <a:t>Roots of aux </a:t>
                </a:r>
                <a:r>
                  <a:rPr lang="en-GB" dirty="0" err="1"/>
                  <a:t>eq</a:t>
                </a:r>
                <a:r>
                  <a:rPr lang="en-GB" dirty="0"/>
                  <a:t>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=2,3 </m:t>
                    </m:r>
                  </m:oMath>
                </a14:m>
                <a:endParaRPr lang="en-GB" dirty="0"/>
              </a:p>
              <a:p>
                <a:r>
                  <a:rPr lang="en-GB" dirty="0"/>
                  <a:t>C.F.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dirty="0"/>
              </a:p>
              <a:p>
                <a:r>
                  <a:rPr lang="en-GB" dirty="0"/>
                  <a:t>General solution: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b="1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653136"/>
                <a:ext cx="6192688" cy="2424253"/>
              </a:xfrm>
              <a:prstGeom prst="rect">
                <a:avLst/>
              </a:prstGeom>
              <a:blipFill rotWithShape="0">
                <a:blip r:embed="rId5"/>
                <a:stretch>
                  <a:fillRect l="-886" t="-1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4298868" y="2185060"/>
            <a:ext cx="486888" cy="7006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22068" y="3147745"/>
            <a:ext cx="3505600" cy="7711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5536" y="4540392"/>
            <a:ext cx="8154698" cy="21810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04158" y="2185060"/>
            <a:ext cx="486888" cy="7006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7653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908720"/>
                <a:ext cx="7488832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</a:t>
                </a:r>
                <a:r>
                  <a:rPr lang="en-GB" b="1" dirty="0"/>
                  <a:t>general solution </a:t>
                </a:r>
                <a:r>
                  <a:rPr lang="en-GB" dirty="0"/>
                  <a:t>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7488832" cy="5241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39552" y="1628800"/>
                <a:ext cx="7416824" cy="4741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a linear function, so makes sense to try a linear function for the particular integral.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→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  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Substituting in: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Comparing coefficients: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General 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628800"/>
                <a:ext cx="7416824" cy="4741491"/>
              </a:xfrm>
              <a:prstGeom prst="rect">
                <a:avLst/>
              </a:prstGeom>
              <a:blipFill>
                <a:blip r:embed="rId3"/>
                <a:stretch>
                  <a:fillRect l="-740" t="-6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712125" y="2352098"/>
            <a:ext cx="679272" cy="7473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2483768" y="2332718"/>
            <a:ext cx="679272" cy="7473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6280203" y="2332718"/>
            <a:ext cx="679272" cy="7473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87823" y="3539220"/>
            <a:ext cx="2617329" cy="3796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87823" y="4114755"/>
            <a:ext cx="2617329" cy="11578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74068" y="5700112"/>
            <a:ext cx="3187345" cy="6769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326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908720"/>
                <a:ext cx="7488832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</a:t>
                </a:r>
                <a:r>
                  <a:rPr lang="en-GB" b="1" dirty="0"/>
                  <a:t>general solution </a:t>
                </a:r>
                <a:r>
                  <a:rPr lang="en-GB" dirty="0"/>
                  <a:t>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7488832" cy="5241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1628800"/>
                <a:ext cx="7416824" cy="3105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a quadratic function, so makes sense to try a quadratic function for the particular integral!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→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  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…</a:t>
                </a:r>
              </a:p>
              <a:p>
                <a:endParaRPr lang="en-GB" dirty="0"/>
              </a:p>
              <a:p>
                <a:r>
                  <a:rPr lang="en-GB" dirty="0"/>
                  <a:t>General 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𝑨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𝑩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𝟏𝟗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628800"/>
                <a:ext cx="7416824" cy="3105722"/>
              </a:xfrm>
              <a:prstGeom prst="rect">
                <a:avLst/>
              </a:prstGeom>
              <a:blipFill rotWithShape="0">
                <a:blip r:embed="rId3"/>
                <a:stretch>
                  <a:fillRect l="-740" t="-9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886379" y="2348973"/>
            <a:ext cx="679272" cy="7473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1794980" y="2398816"/>
            <a:ext cx="1482609" cy="7406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4686485" y="2410691"/>
            <a:ext cx="1025545" cy="7184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15816" y="3980373"/>
            <a:ext cx="3187345" cy="6769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520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908720"/>
                <a:ext cx="7488832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</a:t>
                </a:r>
                <a:r>
                  <a:rPr lang="en-GB" b="1" dirty="0"/>
                  <a:t>general solution </a:t>
                </a:r>
                <a:r>
                  <a:rPr lang="en-GB" dirty="0"/>
                  <a:t>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8720"/>
                <a:ext cx="7488832" cy="5241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1628800"/>
                <a:ext cx="7416824" cy="1997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→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  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…</a:t>
                </a:r>
              </a:p>
              <a:p>
                <a:endParaRPr lang="en-GB" dirty="0"/>
              </a:p>
              <a:p>
                <a:r>
                  <a:rPr lang="en-GB" dirty="0"/>
                  <a:t>General 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𝑨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𝑩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628800"/>
                <a:ext cx="7416824" cy="1997726"/>
              </a:xfrm>
              <a:prstGeom prst="rect">
                <a:avLst/>
              </a:prstGeom>
              <a:blipFill rotWithShape="0">
                <a:blip r:embed="rId3"/>
                <a:stretch>
                  <a:fillRect l="-7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126358" y="1603168"/>
            <a:ext cx="678203" cy="6975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2400623" y="1579418"/>
            <a:ext cx="651336" cy="7406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4342101" y="1603169"/>
            <a:ext cx="716787" cy="7184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65215" y="2949588"/>
            <a:ext cx="3187345" cy="6769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7544" y="3751245"/>
                <a:ext cx="7992888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</a:t>
                </a:r>
                <a:r>
                  <a:rPr lang="en-GB" b="1" dirty="0"/>
                  <a:t>general solution </a:t>
                </a:r>
                <a:r>
                  <a:rPr lang="en-GB" dirty="0"/>
                  <a:t>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𝟏𝟑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51245"/>
                <a:ext cx="7992888" cy="52418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9552" y="4471325"/>
                <a:ext cx="8280920" cy="2248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𝝀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𝝁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→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𝝀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𝝁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   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𝝀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𝝁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b="1" dirty="0"/>
              </a:p>
              <a:p>
                <a:r>
                  <a:rPr lang="en-GB" dirty="0"/>
                  <a:t>…</a:t>
                </a:r>
              </a:p>
              <a:p>
                <a:r>
                  <a:rPr lang="en-GB" dirty="0"/>
                  <a:t>General 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𝑨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𝑩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471325"/>
                <a:ext cx="8280920" cy="2248436"/>
              </a:xfrm>
              <a:prstGeom prst="rect">
                <a:avLst/>
              </a:prstGeom>
              <a:blipFill rotWithShape="0">
                <a:blip r:embed="rId5"/>
                <a:stretch>
                  <a:fillRect l="-6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547941" y="5082639"/>
            <a:ext cx="2475321" cy="4783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92916" y="4488873"/>
            <a:ext cx="2163447" cy="5214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90063" y="4465122"/>
            <a:ext cx="2502031" cy="5705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06821" y="6068291"/>
            <a:ext cx="3697740" cy="6514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7952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2976" y="908720"/>
                <a:ext cx="8136904" cy="108882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But be warned!!!</a:t>
                </a:r>
              </a:p>
              <a:p>
                <a:r>
                  <a:rPr lang="en-GB" sz="1600" dirty="0"/>
                  <a:t>Your </a:t>
                </a:r>
                <a:r>
                  <a:rPr lang="en-GB" sz="1600" u="sng" dirty="0"/>
                  <a:t>particular integral can’t be part of your complementary function</a:t>
                </a:r>
                <a:r>
                  <a:rPr lang="en-GB" sz="1600" dirty="0"/>
                  <a:t>. This is just like how we weren’t allowed to use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1600" dirty="0"/>
                  <a:t> for the complementary function if the two roots of the auxiliary equation were equal.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6" y="908720"/>
                <a:ext cx="8136904" cy="1088824"/>
              </a:xfrm>
              <a:prstGeom prst="rect">
                <a:avLst/>
              </a:prstGeom>
              <a:blipFill rotWithShape="0">
                <a:blip r:embed="rId2"/>
                <a:stretch>
                  <a:fillRect l="-299" t="-546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2976" y="2238237"/>
                <a:ext cx="7488832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</a:t>
                </a:r>
                <a:r>
                  <a:rPr lang="en-GB" b="1" dirty="0"/>
                  <a:t>general solution </a:t>
                </a:r>
                <a:r>
                  <a:rPr lang="en-GB" dirty="0"/>
                  <a:t>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6" y="2238237"/>
                <a:ext cx="7488832" cy="5241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2976" y="2762419"/>
                <a:ext cx="8317496" cy="3848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difference to when we had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dirty="0"/>
                  <a:t> is that now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dirty="0"/>
                  <a:t> matches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dirty="0"/>
                  <a:t> term in the complementary function.</a:t>
                </a:r>
              </a:p>
              <a:p>
                <a:endParaRPr lang="en-GB" dirty="0"/>
              </a:p>
              <a:p>
                <a:r>
                  <a:rPr lang="en-GB" dirty="0"/>
                  <a:t>Suppose we did use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dirty="0"/>
                  <a:t> for the particular integral. What goes wrong?</a:t>
                </a:r>
              </a:p>
              <a:p>
                <a:pPr/>
                <a:r>
                  <a:rPr lang="en-GB" b="1" dirty="0"/>
                  <a:t>Then the general solution might appear to be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𝝀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br>
                  <a:rPr lang="en-GB" b="1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</m:d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𝑩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br>
                  <a:rPr lang="en-GB" b="1" dirty="0"/>
                </a:br>
                <a:r>
                  <a:rPr lang="en-GB" b="1" dirty="0"/>
                  <a:t>But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n-GB" b="1" dirty="0"/>
                  <a:t> is still just an arbitrary constant, so we have exactly the same as the complementary function, which we know gives 0 when subbed into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GB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𝒅</m:t>
                        </m:r>
                        <m:sSup>
                          <m:sSupPr>
                            <m:ctrlPr>
                              <a:rPr lang="en-GB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GB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𝒅𝒚</m:t>
                        </m:r>
                      </m:num>
                      <m:den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𝒅𝒙</m:t>
                        </m:r>
                      </m:den>
                    </m:f>
                    <m:r>
                      <a:rPr lang="en-GB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b="1" dirty="0"/>
                  <a:t>. Thus we end up with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GB" b="1" dirty="0"/>
                  <a:t>. Oh dear!</a:t>
                </a:r>
              </a:p>
              <a:p>
                <a:endParaRPr lang="en-GB" dirty="0"/>
              </a:p>
              <a:p>
                <a:r>
                  <a:rPr lang="en-GB" dirty="0"/>
                  <a:t>So 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dirty="0"/>
              </a:p>
              <a:p>
                <a:r>
                  <a:rPr lang="en-GB" dirty="0"/>
                  <a:t>This ends up giving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GB" dirty="0"/>
              </a:p>
              <a:p>
                <a:r>
                  <a:rPr lang="en-GB" dirty="0"/>
                  <a:t>So general solution: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6" y="2762419"/>
                <a:ext cx="8317496" cy="3848169"/>
              </a:xfrm>
              <a:prstGeom prst="rect">
                <a:avLst/>
              </a:prstGeom>
              <a:blipFill rotWithShape="0">
                <a:blip r:embed="rId4"/>
                <a:stretch>
                  <a:fillRect l="-660" t="-792" b="-25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579752" y="3906982"/>
            <a:ext cx="8112986" cy="15794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18323" y="5878287"/>
            <a:ext cx="863027" cy="3811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7664" y="5618103"/>
            <a:ext cx="863027" cy="3811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65824" y="6261153"/>
            <a:ext cx="2282240" cy="3811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9022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2976" y="908720"/>
                <a:ext cx="8136904" cy="108882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But be warned!!!</a:t>
                </a:r>
              </a:p>
              <a:p>
                <a:r>
                  <a:rPr lang="en-GB" sz="1600" dirty="0"/>
                  <a:t>Your </a:t>
                </a:r>
                <a:r>
                  <a:rPr lang="en-GB" sz="1600" u="sng" dirty="0"/>
                  <a:t>particular integral can’t be part of your complementary function</a:t>
                </a:r>
                <a:r>
                  <a:rPr lang="en-GB" sz="1600" dirty="0"/>
                  <a:t>. This is just like how we weren’t allowed to use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1600" dirty="0"/>
                  <a:t> for the complementary function if the two roots of the auxiliary equation were equal.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6" y="908720"/>
                <a:ext cx="8136904" cy="1088824"/>
              </a:xfrm>
              <a:prstGeom prst="rect">
                <a:avLst/>
              </a:prstGeom>
              <a:blipFill rotWithShape="0">
                <a:blip r:embed="rId2"/>
                <a:stretch>
                  <a:fillRect l="-299" t="-546"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2976" y="2238237"/>
                <a:ext cx="7488832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</a:t>
                </a:r>
                <a:r>
                  <a:rPr lang="en-GB" b="1" dirty="0"/>
                  <a:t>general solution </a:t>
                </a:r>
                <a:r>
                  <a:rPr lang="en-GB" dirty="0"/>
                  <a:t>of the differential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−2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6" y="2238237"/>
                <a:ext cx="7488832" cy="5241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02976" y="2762419"/>
                <a:ext cx="8317496" cy="2442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dirty="0"/>
                  <a:t>Auxiliary equation: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𝒎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br>
                  <a:rPr lang="en-GB" b="1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  <a:p>
                <a:r>
                  <a:rPr lang="en-GB" dirty="0"/>
                  <a:t>Complementary function: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So particular integral? We know we can’t use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/>
                  <a:t> as CF contains a constant term.</a:t>
                </a:r>
              </a:p>
              <a:p>
                <a:r>
                  <a:rPr lang="en-GB" dirty="0"/>
                  <a:t>Instead use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General solution: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6" y="2762419"/>
                <a:ext cx="8317496" cy="2442528"/>
              </a:xfrm>
              <a:prstGeom prst="rect">
                <a:avLst/>
              </a:prstGeom>
              <a:blipFill>
                <a:blip r:embed="rId4"/>
                <a:stretch>
                  <a:fillRect l="-660" t="-998" b="-7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984578" y="3325092"/>
            <a:ext cx="3171598" cy="3811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02687" y="2791775"/>
            <a:ext cx="2869957" cy="5333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01205" y="4170962"/>
            <a:ext cx="1170273" cy="4009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36107" y="4644458"/>
            <a:ext cx="2495017" cy="5937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131840" y="5733256"/>
                <a:ext cx="5688632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So it seems we add a “cheeky little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” to the front of the Particular Integral in any case where the particular integral is part of the complementary function.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5733256"/>
                <a:ext cx="5688632" cy="923330"/>
              </a:xfrm>
              <a:prstGeom prst="rect">
                <a:avLst/>
              </a:prstGeom>
              <a:blipFill>
                <a:blip r:embed="rId5"/>
                <a:stretch>
                  <a:fillRect l="-747" t="-1923" r="-213"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483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Summary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331640" y="1196752"/>
              <a:ext cx="6609525" cy="365760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048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615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Form of </a:t>
                          </a:r>
                          <a14:m>
                            <m:oMath xmlns:m="http://schemas.openxmlformats.org/officeDocument/2006/math"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/>
                            <a:t>Form of particular integral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𝑎𝑥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sSup>
                                  <m:sSup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𝑏𝑥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  <m:sSup>
                                  <m:sSup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𝑝𝑥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sSup>
                                  <m:sSup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𝑝𝑥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2840023"/>
                  </p:ext>
                </p:extLst>
              </p:nvPr>
            </p:nvGraphicFramePr>
            <p:xfrm>
              <a:off x="1331640" y="1196752"/>
              <a:ext cx="6609525" cy="365760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048000"/>
                    <a:gridCol w="3561525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" t="-10667" r="-117800" b="-70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400" dirty="0" smtClean="0"/>
                            <a:t>Form of particular integral</a:t>
                          </a:r>
                          <a:endParaRPr lang="en-GB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" t="-110667" r="-117800" b="-60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641" t="-110667" r="-684" b="-609333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" t="-210667" r="-117800" b="-50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641" t="-210667" r="-684" b="-509333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" t="-306579" r="-117800" b="-40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641" t="-306579" r="-684" b="-402632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" t="-412000" r="-117800" b="-30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641" t="-412000" r="-684" b="-308000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" t="-512000" r="-117800" b="-20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641" t="-512000" r="-684" b="-208000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" t="-612000" r="-117800" b="-10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641" t="-612000" r="-684" b="-108000"/>
                          </a:stretch>
                        </a:blipFill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" t="-712000" r="-117800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5641" t="-712000" r="-684" b="-8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1907704" y="5085184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(But need to modify if term is same as one of the terms in the complementary function. You will probably be given this in an exam if the case)</a:t>
            </a:r>
          </a:p>
        </p:txBody>
      </p:sp>
    </p:spTree>
    <p:extLst>
      <p:ext uri="{BB962C8B-B14F-4D97-AF65-F5344CB8AC3E}">
        <p14:creationId xmlns:p14="http://schemas.microsoft.com/office/powerpoint/2010/main" val="331149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Intro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5536" y="908720"/>
                <a:ext cx="79928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Differential equations are equations which relate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with derivatives. e.g.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08720"/>
                <a:ext cx="7992888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686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17775" y="1371165"/>
            <a:ext cx="3919364" cy="92333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/>
              <a:t>The rate of temperature loss is proportional to the current temperature.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586144" y="1885561"/>
            <a:ext cx="648072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666264" y="1597529"/>
                <a:ext cx="2016224" cy="793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𝑘𝑇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264" y="1597529"/>
                <a:ext cx="2016224" cy="79355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7775" y="2462544"/>
                <a:ext cx="3919364" cy="15533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rate of population change is proportional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den>
                        </m:f>
                      </m:e>
                    </m:d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dirty="0"/>
                  <a:t> is the current population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dirty="0"/>
                  <a:t> is the limiting size of the population </a:t>
                </a:r>
              </a:p>
              <a:p>
                <a:r>
                  <a:rPr lang="en-GB" sz="1400" dirty="0"/>
                  <a:t>(the </a:t>
                </a:r>
                <a:r>
                  <a:rPr lang="en-GB" sz="1400" dirty="0" err="1"/>
                  <a:t>Verhulst</a:t>
                </a:r>
                <a:r>
                  <a:rPr lang="en-GB" sz="1400" dirty="0"/>
                  <a:t>-Pearl Model)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775" y="2462544"/>
                <a:ext cx="3919364" cy="15533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ight Arrow 12"/>
          <p:cNvSpPr/>
          <p:nvPr/>
        </p:nvSpPr>
        <p:spPr>
          <a:xfrm>
            <a:off x="4624038" y="3059179"/>
            <a:ext cx="648072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51862" y="2776828"/>
                <a:ext cx="2520593" cy="801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𝑘𝑃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862" y="2776828"/>
                <a:ext cx="2520593" cy="80143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5536" y="5370219"/>
                <a:ext cx="8496944" cy="1431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As you might imagine, they’re used a lot in physics and engineering, including modelling radioactive decay, mixing fluids, cooling materials and bodies falling under gravity against resistance.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A ‘first order’ differential equation means the equation contains the first derivative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1600" dirty="0"/>
                  <a:t>) but not the second derivative or beyond.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370219"/>
                <a:ext cx="8496944" cy="1431802"/>
              </a:xfrm>
              <a:prstGeom prst="rect">
                <a:avLst/>
              </a:prstGeom>
              <a:blipFill rotWithShape="0">
                <a:blip r:embed="rId6"/>
                <a:stretch>
                  <a:fillRect l="-430" t="-1277" b="-46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5899" y="4183903"/>
                <a:ext cx="393124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Suppose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is GDP (Gross Domestic Product).</a:t>
                </a:r>
              </a:p>
              <a:p>
                <a:r>
                  <a:rPr lang="en-GB" sz="1600" dirty="0"/>
                  <a:t>Rate of change of GDP is proportional to current GDP.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99" y="4183903"/>
                <a:ext cx="3931240" cy="83099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Arrow 16"/>
          <p:cNvSpPr/>
          <p:nvPr/>
        </p:nvSpPr>
        <p:spPr>
          <a:xfrm>
            <a:off x="4637425" y="4314832"/>
            <a:ext cx="648072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78131" y="4073523"/>
                <a:ext cx="2520593" cy="801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𝑘𝑥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131" y="4073523"/>
                <a:ext cx="2520593" cy="80143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6860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1340768"/>
                <a:ext cx="8352928" cy="23119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Both"/>
                </a:pPr>
                <a:r>
                  <a:rPr lang="en-GB" dirty="0"/>
                  <a:t>Find the value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/>
                  <a:t> for which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 is a particular integral of the differential equation 						</a:t>
                </a:r>
                <a:r>
                  <a:rPr lang="en-GB" b="1" dirty="0"/>
                  <a:t>(4 marks)</a:t>
                </a:r>
                <a:br>
                  <a:rPr lang="en-GB" b="1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+25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  <a:p>
                <a:pPr marL="342900" indent="-342900">
                  <a:buAutoNum type="alphaLcParenBoth"/>
                </a:pPr>
                <a:r>
                  <a:rPr lang="en-GB" dirty="0"/>
                  <a:t>Using your answer to part (a), find the general solution of the differential equation 							</a:t>
                </a:r>
                <a:r>
                  <a:rPr lang="en-GB" b="1" dirty="0"/>
                  <a:t>(3 marks)</a:t>
                </a:r>
                <a:br>
                  <a:rPr lang="en-GB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+25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40768"/>
                <a:ext cx="8352928" cy="231191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012160" y="761395"/>
                <a:ext cx="2376264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It’s that cheeky little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761395"/>
                <a:ext cx="2376264" cy="369332"/>
              </a:xfrm>
              <a:prstGeom prst="rect">
                <a:avLst/>
              </a:prstGeom>
              <a:blipFill>
                <a:blip r:embed="rId3"/>
                <a:stretch>
                  <a:fillRect l="-1523" t="-6250" b="-218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cxnSpLocks/>
            <a:stCxn id="6" idx="1"/>
          </p:cNvCxnSpPr>
          <p:nvPr/>
        </p:nvCxnSpPr>
        <p:spPr>
          <a:xfrm flipH="1">
            <a:off x="4571428" y="946061"/>
            <a:ext cx="1440732" cy="3917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5536" y="946061"/>
            <a:ext cx="1656184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June 2010 Q8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3862724"/>
            <a:ext cx="8260276" cy="277527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0630" y="3851318"/>
            <a:ext cx="7835182" cy="15939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0630" y="5445224"/>
            <a:ext cx="7835182" cy="12041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0297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1340768"/>
                <a:ext cx="8352928" cy="9251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general solution of the differential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+5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40768"/>
                <a:ext cx="8352928" cy="92512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95536" y="946061"/>
            <a:ext cx="1656184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June 2012 Q4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44208" y="669062"/>
                <a:ext cx="2304256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Be warned</a:t>
                </a:r>
                <a:r>
                  <a:rPr lang="en-GB" dirty="0"/>
                  <a:t>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being used here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was previous used.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669062"/>
                <a:ext cx="2304256" cy="923330"/>
              </a:xfrm>
              <a:prstGeom prst="rect">
                <a:avLst/>
              </a:prstGeom>
              <a:blipFill rotWithShape="0">
                <a:blip r:embed="rId3"/>
                <a:stretch>
                  <a:fillRect l="-1571" t="-2581" b="-8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27" y="2461528"/>
            <a:ext cx="7956078" cy="425193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5486" y="2356345"/>
            <a:ext cx="8072977" cy="43571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234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161-162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158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Boundary Conditions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1732010"/>
                <a:ext cx="8208912" cy="5241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, given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dirty="0"/>
                  <a:t>, and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732010"/>
                <a:ext cx="8208912" cy="5241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23528" y="836712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Sometimes you’re given certain conditions, which allows us to find constants (just as we could with first order differential equations).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55576" y="2564904"/>
                <a:ext cx="6696744" cy="41429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General solution: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𝑨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b="1" dirty="0"/>
              </a:p>
              <a:p>
                <a:endParaRPr lang="en-GB" dirty="0"/>
              </a:p>
              <a:p>
                <a:r>
                  <a:rPr lang="en-GB" dirty="0"/>
                  <a:t>Now substituting in boundary conditions into 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+0    →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br>
                  <a:rPr lang="en-GB" b="1" dirty="0"/>
                </a:br>
                <a:endParaRPr lang="en-GB" b="1" dirty="0"/>
              </a:p>
              <a:p>
                <a:r>
                  <a:rPr lang="en-GB" dirty="0"/>
                  <a:t>We want to use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dirty="0"/>
                  <a:t>, so let’s differentiate general 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Substituting in again: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Solving simultaneously: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Therefore solution is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564904"/>
                <a:ext cx="6696744" cy="4142929"/>
              </a:xfrm>
              <a:prstGeom prst="rect">
                <a:avLst/>
              </a:prstGeom>
              <a:blipFill>
                <a:blip r:embed="rId3"/>
                <a:stretch>
                  <a:fillRect l="-820" t="-884" b="-2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923729" y="2429769"/>
            <a:ext cx="3317414" cy="6037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357" y="3414971"/>
            <a:ext cx="4205628" cy="3297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79327" y="4068113"/>
            <a:ext cx="2510273" cy="5474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83034" y="4906044"/>
            <a:ext cx="2510273" cy="5474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61995" y="5656889"/>
            <a:ext cx="2510273" cy="5474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79327" y="6204318"/>
            <a:ext cx="2510273" cy="5474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342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365" y="3148303"/>
            <a:ext cx="5943492" cy="370969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1021" y="1064996"/>
                <a:ext cx="8352928" cy="16010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+25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(c) Given that 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dirty="0"/>
                  <a:t>, find the particular solution to this differential equation, giving your solution in the form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                    		</a:t>
                </a:r>
                <a:r>
                  <a:rPr lang="en-GB" b="1" dirty="0"/>
                  <a:t>(5)</a:t>
                </a:r>
              </a:p>
              <a:p>
                <a:r>
                  <a:rPr lang="en-GB" dirty="0"/>
                  <a:t>(d) Sketch the curve with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for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		</a:t>
                </a:r>
                <a:r>
                  <a:rPr lang="en-GB" b="1" dirty="0"/>
                  <a:t>(2)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21" y="1064996"/>
                <a:ext cx="8352928" cy="160107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81021" y="670289"/>
            <a:ext cx="2592288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June 2010 Q8 (revisited!)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86735" y="3211919"/>
            <a:ext cx="5694636" cy="189710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799" y="2691450"/>
                <a:ext cx="8586228" cy="48577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You previously found the general solution in (b)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99" y="2691450"/>
                <a:ext cx="8586228" cy="485774"/>
              </a:xfrm>
              <a:prstGeom prst="rect">
                <a:avLst/>
              </a:prstGeom>
              <a:blipFill rotWithShape="0">
                <a:blip r:embed="rId4"/>
                <a:stretch>
                  <a:fillRect l="-425" b="-60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1286735" y="5109029"/>
            <a:ext cx="5694636" cy="17489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8920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164-165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752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Pure Year 2 Recap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115616" y="2023599"/>
                <a:ext cx="6624736" cy="2625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den>
                      </m:f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den>
                          </m:f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400" b="0" dirty="0"/>
              </a:p>
              <a:p>
                <a:endParaRPr lang="en-GB" sz="2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023599"/>
                <a:ext cx="6624736" cy="26251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059832" y="894483"/>
                <a:ext cx="53878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 are said to be ‘</a:t>
                </a:r>
                <a:r>
                  <a:rPr lang="en-GB" sz="1600" b="1" dirty="0"/>
                  <a:t>separated</a:t>
                </a:r>
                <a:r>
                  <a:rPr lang="en-GB" sz="1600" dirty="0"/>
                  <a:t>’ because we can express the RHS as a product of two separate expressions: one in terms of just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and one in terms of just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894483"/>
                <a:ext cx="5387882" cy="830997"/>
              </a:xfrm>
              <a:prstGeom prst="rect">
                <a:avLst/>
              </a:prstGeom>
              <a:blipFill>
                <a:blip r:embed="rId3"/>
                <a:stretch>
                  <a:fillRect l="-679" t="-2206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516216" y="2792174"/>
                <a:ext cx="208823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Divide through by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 times through by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r>
                  <a:rPr lang="en-GB" dirty="0"/>
                  <a:t>, and slap an integral on the front!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2792174"/>
                <a:ext cx="2088232" cy="1477328"/>
              </a:xfrm>
              <a:prstGeom prst="rect">
                <a:avLst/>
              </a:prstGeom>
              <a:blipFill>
                <a:blip r:embed="rId4"/>
                <a:stretch>
                  <a:fillRect l="-2632" t="-2066" b="-5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2843808" y="1874057"/>
            <a:ext cx="1800200" cy="293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06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3240360" cy="4912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general solutions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3240360" cy="49128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1560" y="1565585"/>
                <a:ext cx="32403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565585"/>
                <a:ext cx="3240360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788024" y="1196752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Why is it called the general solution?</a:t>
            </a:r>
          </a:p>
          <a:p>
            <a:r>
              <a:rPr lang="en-GB" b="1" dirty="0"/>
              <a:t>We have a ‘family’ of solutions as the constant of integration varies.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4867649" y="1566885"/>
            <a:ext cx="3664791" cy="62197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6604" y="2294458"/>
                <a:ext cx="3599331" cy="5222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general solutions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04" y="2294458"/>
                <a:ext cx="3599331" cy="52225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1560" y="3187682"/>
                <a:ext cx="3240360" cy="20083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If we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, we get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187682"/>
                <a:ext cx="3240360" cy="2008370"/>
              </a:xfrm>
              <a:prstGeom prst="rect">
                <a:avLst/>
              </a:prstGeom>
              <a:blipFill rotWithShape="0">
                <a:blip r:embed="rId5"/>
                <a:stretch>
                  <a:fillRect l="-1504" b="-6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4210002" y="3036840"/>
            <a:ext cx="4159466" cy="2669514"/>
            <a:chOff x="4210002" y="3036840"/>
            <a:chExt cx="4159466" cy="2669514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4210002" y="4581128"/>
              <a:ext cx="316835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5794178" y="3392781"/>
              <a:ext cx="0" cy="23135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5381180" y="4190987"/>
              <a:ext cx="792000" cy="792088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5164178" y="3932078"/>
              <a:ext cx="1260000" cy="1260000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7358607" y="4364901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8607" y="4364901"/>
                  <a:ext cx="288032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633164" y="3036840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3164" y="3036840"/>
                  <a:ext cx="288032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r="-6383"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Oval 18"/>
            <p:cNvSpPr/>
            <p:nvPr/>
          </p:nvSpPr>
          <p:spPr>
            <a:xfrm>
              <a:off x="4839024" y="3631218"/>
              <a:ext cx="1872208" cy="1866964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586266" y="3284984"/>
              <a:ext cx="178320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So the ‘family of circles’ satisfies this differential equation.</a:t>
              </a:r>
            </a:p>
          </p:txBody>
        </p:sp>
      </p:grpSp>
      <p:sp>
        <p:nvSpPr>
          <p:cNvPr id="21" name="Rectangle 20"/>
          <p:cNvSpPr/>
          <p:nvPr/>
        </p:nvSpPr>
        <p:spPr>
          <a:xfrm>
            <a:off x="348656" y="3051880"/>
            <a:ext cx="3664791" cy="25373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EE276EA-A697-4479-81E9-231EE4783259}"/>
              </a:ext>
            </a:extLst>
          </p:cNvPr>
          <p:cNvSpPr/>
          <p:nvPr/>
        </p:nvSpPr>
        <p:spPr>
          <a:xfrm>
            <a:off x="399345" y="1347432"/>
            <a:ext cx="3236552" cy="5991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835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95535" y="836712"/>
                <a:ext cx="3852613" cy="4912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general solutions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5" y="836712"/>
                <a:ext cx="3852613" cy="4912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11560" y="1700808"/>
                <a:ext cx="3131765" cy="27984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00808"/>
                <a:ext cx="3131765" cy="2798458"/>
              </a:xfrm>
              <a:prstGeom prst="rect">
                <a:avLst/>
              </a:prstGeom>
              <a:blipFill>
                <a:blip r:embed="rId3"/>
                <a:stretch>
                  <a:fillRect l="-1556" b="-26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42481" y="836712"/>
                <a:ext cx="3744416" cy="4912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general solutions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2481" y="836712"/>
                <a:ext cx="3744416" cy="49128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716015" y="1700808"/>
                <a:ext cx="3570881" cy="2858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func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|=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=±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(a family of “rectangular hyperbolae” [see FP1])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5" y="1700808"/>
                <a:ext cx="3570881" cy="2858347"/>
              </a:xfrm>
              <a:prstGeom prst="rect">
                <a:avLst/>
              </a:prstGeom>
              <a:blipFill>
                <a:blip r:embed="rId5"/>
                <a:stretch>
                  <a:fillRect l="-1538" b="-23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542480" y="1327999"/>
            <a:ext cx="3744416" cy="31712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E100FD-5249-4B7E-9DBD-172F29C5F496}"/>
              </a:ext>
            </a:extLst>
          </p:cNvPr>
          <p:cNvSpPr txBox="1"/>
          <p:nvPr/>
        </p:nvSpPr>
        <p:spPr>
          <a:xfrm>
            <a:off x="2648397" y="1555303"/>
            <a:ext cx="1599753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Known as ‘separating the variables’.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67C46C2-0BA3-4101-980C-46EE89D80B03}"/>
              </a:ext>
            </a:extLst>
          </p:cNvPr>
          <p:cNvCxnSpPr/>
          <p:nvPr/>
        </p:nvCxnSpPr>
        <p:spPr>
          <a:xfrm flipH="1">
            <a:off x="2409825" y="1772816"/>
            <a:ext cx="217959" cy="141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5534" y="1328000"/>
            <a:ext cx="3852615" cy="31712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5245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Using reverse product rule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764704"/>
                <a:ext cx="8136904" cy="1045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will see in a bit how to solve equations of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𝑃𝑦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dirty="0"/>
                  <a:t> (where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dirty="0"/>
                  <a:t> are functions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). We’ll practice a particular part of this method before going for the full whack.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4704"/>
                <a:ext cx="8136904" cy="1045286"/>
              </a:xfrm>
              <a:prstGeom prst="rect">
                <a:avLst/>
              </a:prstGeom>
              <a:blipFill rotWithShape="0">
                <a:blip r:embed="rId2"/>
                <a:stretch>
                  <a:fillRect l="-674" b="-8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1975567"/>
                <a:ext cx="7524836" cy="4912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general solutions of the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+3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75567"/>
                <a:ext cx="7524836" cy="49128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1560" y="2636912"/>
                <a:ext cx="5904656" cy="1322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can’t separate the variables. But do you notice anything about the LHS?</a:t>
                </a:r>
              </a:p>
              <a:p>
                <a:r>
                  <a:rPr lang="en-GB" b="1" dirty="0"/>
                  <a:t>It’s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b="1" dirty="0"/>
                  <a:t>!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636912"/>
                <a:ext cx="5904656" cy="1322285"/>
              </a:xfrm>
              <a:prstGeom prst="rect">
                <a:avLst/>
              </a:prstGeom>
              <a:blipFill rotWithShape="0">
                <a:blip r:embed="rId4"/>
                <a:stretch>
                  <a:fillRect l="-826" t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9552" y="3861048"/>
            <a:ext cx="2592288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 err="1"/>
              <a:t>Quickfire</a:t>
            </a:r>
            <a:r>
              <a:rPr lang="en-GB" dirty="0"/>
              <a:t> Questions: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11559" y="4365104"/>
                <a:ext cx="3912815" cy="11445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𝒙𝒚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  <m:func>
                        <m:func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59" y="4365104"/>
                <a:ext cx="3912815" cy="114454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3568" y="5661248"/>
                <a:ext cx="3840806" cy="9393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So it appears whatever term ends up on front of the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1600" dirty="0"/>
                  <a:t> will be on the front of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 in the integral.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661248"/>
                <a:ext cx="3840806" cy="939360"/>
              </a:xfrm>
              <a:prstGeom prst="rect">
                <a:avLst/>
              </a:prstGeom>
              <a:blipFill rotWithShape="0">
                <a:blip r:embed="rId6"/>
                <a:stretch>
                  <a:fillRect l="-794" t="-1948" b="-7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4932040" y="4230380"/>
            <a:ext cx="0" cy="2370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76056" y="4365104"/>
                <a:ext cx="4066800" cy="1688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→ 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→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→</m:t>
                      </m:r>
                      <m:f>
                        <m:f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func>
                            <m:func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b="1" i="0" smtClean="0">
                                  <a:latin typeface="Cambria Math" panose="02040503050406030204" pitchFamily="18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365104"/>
                <a:ext cx="4066800" cy="168841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1868699" y="4352925"/>
            <a:ext cx="1798426" cy="5810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94999" y="4946129"/>
            <a:ext cx="2153175" cy="6069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72087" y="4410075"/>
            <a:ext cx="1314713" cy="523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72087" y="4923861"/>
            <a:ext cx="1314713" cy="5238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77125" y="5447736"/>
            <a:ext cx="1248160" cy="5911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4463" y="3238296"/>
            <a:ext cx="1783462" cy="44787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6787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Using reverse product rule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9552" y="941227"/>
                <a:ext cx="7524836" cy="4912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general solutions of the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+3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941227"/>
                <a:ext cx="7524836" cy="49128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47664" y="1628800"/>
                <a:ext cx="4896544" cy="1705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628800"/>
                <a:ext cx="4896544" cy="17050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926" y="3429000"/>
            <a:ext cx="9143074" cy="599127"/>
            <a:chOff x="0" y="13335"/>
            <a:chExt cx="9144218" cy="599127"/>
          </a:xfrm>
        </p:grpSpPr>
        <p:sp>
          <p:nvSpPr>
            <p:cNvPr id="8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5536" y="4220345"/>
                <a:ext cx="3744416" cy="76828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general solutions of the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20345"/>
                <a:ext cx="3744416" cy="7682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32040" y="4146142"/>
                <a:ext cx="3744416" cy="76828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general solutions of the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𝑥𝑦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+2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146142"/>
                <a:ext cx="3744416" cy="7682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552" y="5157192"/>
                <a:ext cx="3456384" cy="1369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157192"/>
                <a:ext cx="3456384" cy="1369542"/>
              </a:xfrm>
              <a:prstGeom prst="rect">
                <a:avLst/>
              </a:prstGeom>
              <a:blipFill rotWithShape="0">
                <a:blip r:embed="rId6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20072" y="5157192"/>
                <a:ext cx="2592288" cy="1415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5157192"/>
                <a:ext cx="2592288" cy="141564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505320" y="1460240"/>
            <a:ext cx="7559067" cy="1800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5537" y="4987778"/>
            <a:ext cx="3744416" cy="17016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32040" y="4914429"/>
            <a:ext cx="3744416" cy="17016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492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𝑑𝑦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</a14:m>
                  <a:r>
                    <a:rPr lang="en-GB" sz="3200" dirty="0"/>
                    <a:t> </a:t>
                  </a:r>
                  <a14:m>
                    <m:oMath xmlns:m="http://schemas.openxmlformats.org/officeDocument/2006/math">
                      <m:r>
                        <a:rPr lang="en-GB" sz="3200" b="0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3200" b="0" i="1" dirty="0" smtClean="0">
                          <a:latin typeface="Cambria Math" panose="02040503050406030204" pitchFamily="18" charset="0"/>
                        </a:rPr>
                        <m:t>𝑃𝑦</m:t>
                      </m:r>
                      <m:r>
                        <a:rPr lang="en-GB" sz="32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dirty="0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1412776"/>
                <a:ext cx="6984776" cy="6242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Find the general solution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412776"/>
                <a:ext cx="6984776" cy="6242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95536" y="836712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But what if we can’t use the product rule backwards?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5535" y="2348880"/>
                <a:ext cx="8617835" cy="690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We can multiply through by the integrating 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nary>
                          <m:naryPr>
                            <m:subHide m:val="on"/>
                            <m:supHide m:val="on"/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</m:nary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</m:sup>
                    </m:sSup>
                  </m:oMath>
                </a14:m>
                <a:r>
                  <a:rPr lang="en-GB" dirty="0"/>
                  <a:t>. This then produces an equation where we can use the previous reverse-product-rule trick (we’ll prove this in a sec).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5" y="2348880"/>
                <a:ext cx="8617835" cy="690061"/>
              </a:xfrm>
              <a:prstGeom prst="rect">
                <a:avLst/>
              </a:prstGeom>
              <a:blipFill rotWithShape="0">
                <a:blip r:embed="rId4"/>
                <a:stretch>
                  <a:fillRect l="-636" t="-57018" r="-778" b="-34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43708" y="3241611"/>
                <a:ext cx="3888432" cy="520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.=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nary>
                            <m:naryPr>
                              <m:subHide m:val="on"/>
                              <m:supHide m:val="o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−4 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708" y="3241611"/>
                <a:ext cx="3888432" cy="52001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55390" y="4163883"/>
                <a:ext cx="5041132" cy="793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390" y="4163883"/>
                <a:ext cx="5041132" cy="79361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95536" y="3716485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Then multiplying through by the integrating factor: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412" y="4942769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Then we can solve in the usual way: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835696" y="5198956"/>
                <a:ext cx="5041132" cy="1659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198956"/>
                <a:ext cx="5041132" cy="165904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3253839" y="3135086"/>
            <a:ext cx="2992582" cy="5647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95735" y="4095000"/>
            <a:ext cx="4893833" cy="8688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95735" y="5281926"/>
            <a:ext cx="4893833" cy="15107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611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36894</TotalTime>
  <Words>3086</Words>
  <Application>Microsoft Office PowerPoint</Application>
  <PresentationFormat>On-screen Show (4:3)</PresentationFormat>
  <Paragraphs>418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Cambria Math</vt:lpstr>
      <vt:lpstr>Wingdings</vt:lpstr>
      <vt:lpstr>Office Theme</vt:lpstr>
      <vt:lpstr>CorePure2 Chapter 7 ::  Methods in Differential Equations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Jamie Frost</cp:lastModifiedBy>
  <cp:revision>1351</cp:revision>
  <dcterms:created xsi:type="dcterms:W3CDTF">2013-02-28T07:36:55Z</dcterms:created>
  <dcterms:modified xsi:type="dcterms:W3CDTF">2018-08-13T07:55:04Z</dcterms:modified>
</cp:coreProperties>
</file>