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90" autoAdjust="0"/>
    <p:restoredTop sz="94660"/>
  </p:normalViewPr>
  <p:slideViewPr>
    <p:cSldViewPr snapToGrid="0">
      <p:cViewPr varScale="1">
        <p:scale>
          <a:sx n="70" d="100"/>
          <a:sy n="70" d="100"/>
        </p:scale>
        <p:origin x="48" y="4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3092428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42961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224680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756265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1086171-84EB-44DE-8B35-AFE34171BF18}" type="datetimeFigureOut">
              <a:rPr lang="en-GB" smtClean="0"/>
              <a:t>15/06/2020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74790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3658121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1086171-84EB-44DE-8B35-AFE34171BF18}" type="datetimeFigureOut">
              <a:rPr lang="en-GB" smtClean="0"/>
              <a:t>15/06/2020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106235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1086171-84EB-44DE-8B35-AFE34171BF18}" type="datetimeFigureOut">
              <a:rPr lang="en-GB" smtClean="0"/>
              <a:t>15/06/2020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59978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86171-84EB-44DE-8B35-AFE34171BF18}" type="datetimeFigureOut">
              <a:rPr lang="en-GB" smtClean="0"/>
              <a:t>15/06/2020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2376881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85342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1086171-84EB-44DE-8B35-AFE34171BF18}" type="datetimeFigureOut">
              <a:rPr lang="en-GB" smtClean="0"/>
              <a:t>15/06/2020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DC5598-BE2E-4F45-B96F-ECBFD3BDFE5E}" type="slidenum">
              <a:rPr lang="en-GB" smtClean="0"/>
              <a:t>‹#›</a:t>
            </a:fld>
            <a:endParaRPr lang="en-GB"/>
          </a:p>
        </p:txBody>
      </p:sp>
    </p:spTree>
    <p:extLst>
      <p:ext uri="{BB962C8B-B14F-4D97-AF65-F5344CB8AC3E}">
        <p14:creationId xmlns:p14="http://schemas.microsoft.com/office/powerpoint/2010/main" val="688304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86171-84EB-44DE-8B35-AFE34171BF18}" type="datetimeFigureOut">
              <a:rPr lang="en-GB" smtClean="0"/>
              <a:t>15/06/2020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DC5598-BE2E-4F45-B96F-ECBFD3BDFE5E}" type="slidenum">
              <a:rPr lang="en-GB" smtClean="0"/>
              <a:t>‹#›</a:t>
            </a:fld>
            <a:endParaRPr lang="en-GB"/>
          </a:p>
        </p:txBody>
      </p:sp>
    </p:spTree>
    <p:extLst>
      <p:ext uri="{BB962C8B-B14F-4D97-AF65-F5344CB8AC3E}">
        <p14:creationId xmlns:p14="http://schemas.microsoft.com/office/powerpoint/2010/main" val="603221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UKMT | Diagnostic Ques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876" y="787940"/>
            <a:ext cx="4859357" cy="49403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817141" y="957750"/>
            <a:ext cx="5437762" cy="4770537"/>
          </a:xfrm>
          <a:prstGeom prst="rect">
            <a:avLst/>
          </a:prstGeom>
          <a:noFill/>
        </p:spPr>
        <p:txBody>
          <a:bodyPr wrap="square" rtlCol="0">
            <a:spAutoFit/>
          </a:bodyPr>
          <a:lstStyle/>
          <a:p>
            <a:pPr algn="ctr"/>
            <a:r>
              <a:rPr lang="en-GB" sz="8000" b="1" dirty="0" smtClean="0">
                <a:solidFill>
                  <a:srgbClr val="FFC000"/>
                </a:solidFill>
              </a:rPr>
              <a:t>Junior Challenge 4</a:t>
            </a:r>
          </a:p>
          <a:p>
            <a:pPr algn="ctr"/>
            <a:endParaRPr lang="en-GB" sz="4000" b="1" dirty="0">
              <a:solidFill>
                <a:srgbClr val="FFC000"/>
              </a:solidFill>
            </a:endParaRPr>
          </a:p>
          <a:p>
            <a:pPr algn="ctr"/>
            <a:r>
              <a:rPr lang="en-GB" sz="9600" b="1" dirty="0" smtClean="0">
                <a:solidFill>
                  <a:srgbClr val="FFC000"/>
                </a:solidFill>
              </a:rPr>
              <a:t>GOLD</a:t>
            </a:r>
            <a:endParaRPr lang="en-GB" sz="9600" b="1" dirty="0">
              <a:solidFill>
                <a:srgbClr val="FFC000"/>
              </a:solidFill>
            </a:endParaRPr>
          </a:p>
        </p:txBody>
      </p:sp>
      <p:sp>
        <p:nvSpPr>
          <p:cNvPr id="6" name="Rectangle 5"/>
          <p:cNvSpPr/>
          <p:nvPr/>
        </p:nvSpPr>
        <p:spPr>
          <a:xfrm>
            <a:off x="68094" y="68094"/>
            <a:ext cx="12052570" cy="6721813"/>
          </a:xfrm>
          <a:prstGeom prst="rect">
            <a:avLst/>
          </a:prstGeom>
          <a:noFill/>
          <a:ln w="139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8191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Q1.</a:t>
            </a:r>
            <a:endParaRPr lang="en-GB" sz="6000" b="1" dirty="0"/>
          </a:p>
        </p:txBody>
      </p:sp>
      <p:pic>
        <p:nvPicPr>
          <p:cNvPr id="1026" name="Picture 2" descr="https://images.diagnosticquestions.com/uploads/questions/6cfacc35-6a62-49b4-ac0a-8c95c1c84a0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024"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691054" y="2798955"/>
            <a:ext cx="1503501" cy="630045"/>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146554" y="3535169"/>
            <a:ext cx="8147289" cy="1323439"/>
          </a:xfrm>
          <a:prstGeom prst="rect">
            <a:avLst/>
          </a:prstGeom>
        </p:spPr>
        <p:txBody>
          <a:bodyPr wrap="square">
            <a:spAutoFit/>
          </a:bodyPr>
          <a:lstStyle/>
          <a:p>
            <a:r>
              <a:rPr lang="en-US" sz="2000" b="1" dirty="0">
                <a:solidFill>
                  <a:srgbClr val="FFC000"/>
                </a:solidFill>
                <a:latin typeface="robotolight"/>
              </a:rPr>
              <a:t>There are 12 apples and 4 pears in the first box. Because 4 pears is one ninth of all the pears, there are eight ninths of all the pears left which is 32, which is divided evenly between the other two boxes to make 16 in each box.</a:t>
            </a:r>
            <a:endParaRPr lang="en-GB" sz="2000" b="1" dirty="0">
              <a:solidFill>
                <a:srgbClr val="FFC000"/>
              </a:solidFill>
            </a:endParaRPr>
          </a:p>
        </p:txBody>
      </p:sp>
    </p:spTree>
    <p:extLst>
      <p:ext uri="{BB962C8B-B14F-4D97-AF65-F5344CB8AC3E}">
        <p14:creationId xmlns:p14="http://schemas.microsoft.com/office/powerpoint/2010/main" val="183173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Q2.</a:t>
            </a:r>
            <a:endParaRPr lang="en-GB" sz="6000" b="1" dirty="0"/>
          </a:p>
        </p:txBody>
      </p:sp>
      <p:pic>
        <p:nvPicPr>
          <p:cNvPr id="2050" name="Picture 2" descr="https://images.diagnosticquestions.com/uploads/questions/f0e26a2d-48af-499e-9885-3dbf123da04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1350"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86000" y="1895707"/>
            <a:ext cx="981307" cy="501805"/>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285999" y="3033553"/>
            <a:ext cx="8270544" cy="1815882"/>
          </a:xfrm>
          <a:prstGeom prst="rect">
            <a:avLst/>
          </a:prstGeom>
        </p:spPr>
        <p:txBody>
          <a:bodyPr wrap="square">
            <a:spAutoFit/>
          </a:bodyPr>
          <a:lstStyle/>
          <a:p>
            <a:r>
              <a:rPr lang="en-US" sz="2800" b="1" dirty="0">
                <a:solidFill>
                  <a:srgbClr val="FFC000"/>
                </a:solidFill>
                <a:latin typeface="robotolight"/>
              </a:rPr>
              <a:t>All digits except 0 have their own tens column in the first 100 numbers. From 100 on they are all equal, but between 1 and 100 there are less 0's.</a:t>
            </a:r>
            <a:endParaRPr lang="en-GB" sz="2800" b="1" dirty="0">
              <a:solidFill>
                <a:srgbClr val="FFC000"/>
              </a:solidFill>
            </a:endParaRPr>
          </a:p>
        </p:txBody>
      </p:sp>
    </p:spTree>
    <p:extLst>
      <p:ext uri="{BB962C8B-B14F-4D97-AF65-F5344CB8AC3E}">
        <p14:creationId xmlns:p14="http://schemas.microsoft.com/office/powerpoint/2010/main" val="40169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Q3.</a:t>
            </a:r>
            <a:endParaRPr lang="en-GB" sz="6000" b="1" dirty="0"/>
          </a:p>
        </p:txBody>
      </p:sp>
      <p:pic>
        <p:nvPicPr>
          <p:cNvPr id="3074" name="Picture 2" descr="https://images.diagnosticquestions.com/uploads/questions/d7460f55-2ced-4107-904b-4df64b06e1f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536"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372318" y="1797205"/>
            <a:ext cx="1235413" cy="78794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338317" y="2748918"/>
            <a:ext cx="7160526" cy="2062103"/>
          </a:xfrm>
          <a:prstGeom prst="rect">
            <a:avLst/>
          </a:prstGeom>
        </p:spPr>
        <p:txBody>
          <a:bodyPr wrap="square">
            <a:spAutoFit/>
          </a:bodyPr>
          <a:lstStyle/>
          <a:p>
            <a:r>
              <a:rPr lang="en-US" sz="3200" b="1" dirty="0" smtClean="0">
                <a:solidFill>
                  <a:srgbClr val="FFC000"/>
                </a:solidFill>
              </a:rPr>
              <a:t>Because </a:t>
            </a:r>
            <a:r>
              <a:rPr lang="en-US" sz="3200" b="1" dirty="0">
                <a:solidFill>
                  <a:srgbClr val="FFC000"/>
                </a:solidFill>
              </a:rPr>
              <a:t>if there </a:t>
            </a:r>
            <a:r>
              <a:rPr lang="en-US" sz="3200" b="1" dirty="0" err="1" smtClean="0">
                <a:solidFill>
                  <a:srgbClr val="FFC000"/>
                </a:solidFill>
              </a:rPr>
              <a:t>isa</a:t>
            </a:r>
            <a:r>
              <a:rPr lang="en-US" sz="3200" b="1" dirty="0" smtClean="0">
                <a:solidFill>
                  <a:srgbClr val="FFC000"/>
                </a:solidFill>
              </a:rPr>
              <a:t> </a:t>
            </a:r>
            <a:r>
              <a:rPr lang="en-US" sz="3200" b="1" dirty="0">
                <a:solidFill>
                  <a:srgbClr val="FFC000"/>
                </a:solidFill>
              </a:rPr>
              <a:t>remainder of 2 then </a:t>
            </a:r>
            <a:endParaRPr lang="en-US" sz="3200" b="1" dirty="0" smtClean="0">
              <a:solidFill>
                <a:srgbClr val="FFC000"/>
              </a:solidFill>
            </a:endParaRPr>
          </a:p>
          <a:p>
            <a:r>
              <a:rPr lang="en-US" sz="3200" b="1" dirty="0" smtClean="0">
                <a:solidFill>
                  <a:srgbClr val="FFC000"/>
                </a:solidFill>
              </a:rPr>
              <a:t>the </a:t>
            </a:r>
            <a:r>
              <a:rPr lang="en-US" sz="3200" b="1" dirty="0">
                <a:solidFill>
                  <a:srgbClr val="FFC000"/>
                </a:solidFill>
              </a:rPr>
              <a:t>N's must be factors of 24. </a:t>
            </a:r>
            <a:endParaRPr lang="en-US" sz="3200" b="1" dirty="0" smtClean="0">
              <a:solidFill>
                <a:srgbClr val="FFC000"/>
              </a:solidFill>
            </a:endParaRPr>
          </a:p>
          <a:p>
            <a:r>
              <a:rPr lang="en-US" sz="3200" b="1" dirty="0" smtClean="0">
                <a:solidFill>
                  <a:srgbClr val="FFC000"/>
                </a:solidFill>
              </a:rPr>
              <a:t>The </a:t>
            </a:r>
            <a:r>
              <a:rPr lang="en-US" sz="3200" b="1" dirty="0">
                <a:solidFill>
                  <a:srgbClr val="FFC000"/>
                </a:solidFill>
              </a:rPr>
              <a:t>numbers 24, 12, 3, 8, 4, 6 could be N. </a:t>
            </a:r>
            <a:endParaRPr lang="en-US" sz="3200" b="1" dirty="0" smtClean="0">
              <a:solidFill>
                <a:srgbClr val="FFC000"/>
              </a:solidFill>
            </a:endParaRPr>
          </a:p>
          <a:p>
            <a:r>
              <a:rPr lang="en-US" sz="3200" b="1" dirty="0" smtClean="0">
                <a:solidFill>
                  <a:srgbClr val="FFC000"/>
                </a:solidFill>
              </a:rPr>
              <a:t>These </a:t>
            </a:r>
            <a:r>
              <a:rPr lang="en-US" sz="3200" b="1" dirty="0">
                <a:solidFill>
                  <a:srgbClr val="FFC000"/>
                </a:solidFill>
              </a:rPr>
              <a:t>added together is 57.</a:t>
            </a:r>
            <a:endParaRPr lang="en-GB" sz="5400" b="1" dirty="0">
              <a:solidFill>
                <a:srgbClr val="FFC000"/>
              </a:solidFill>
            </a:endParaRPr>
          </a:p>
        </p:txBody>
      </p:sp>
    </p:spTree>
    <p:extLst>
      <p:ext uri="{BB962C8B-B14F-4D97-AF65-F5344CB8AC3E}">
        <p14:creationId xmlns:p14="http://schemas.microsoft.com/office/powerpoint/2010/main" val="242349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Q4.</a:t>
            </a:r>
            <a:endParaRPr lang="en-GB" sz="6000" b="1" dirty="0"/>
          </a:p>
        </p:txBody>
      </p:sp>
      <p:pic>
        <p:nvPicPr>
          <p:cNvPr id="4098" name="Picture 2" descr="https://images.diagnosticquestions.com/uploads/questions/be56789d-8539-428f-adbc-0cc569b8660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6385"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077087" y="3230876"/>
            <a:ext cx="1290581" cy="78794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3828370" y="3829165"/>
            <a:ext cx="6096000" cy="1938992"/>
          </a:xfrm>
          <a:prstGeom prst="rect">
            <a:avLst/>
          </a:prstGeom>
        </p:spPr>
        <p:txBody>
          <a:bodyPr>
            <a:spAutoFit/>
          </a:bodyPr>
          <a:lstStyle/>
          <a:p>
            <a:r>
              <a:rPr lang="es-ES" sz="2400" b="1" dirty="0" smtClean="0">
                <a:solidFill>
                  <a:srgbClr val="FFC000"/>
                </a:solidFill>
                <a:latin typeface="robotolight"/>
              </a:rPr>
              <a:t>5x + 3y + 3x + 20 + 10y + 30 = 180 </a:t>
            </a:r>
          </a:p>
          <a:p>
            <a:r>
              <a:rPr lang="es-ES" sz="2400" b="1" dirty="0" smtClean="0">
                <a:solidFill>
                  <a:srgbClr val="FFC000"/>
                </a:solidFill>
                <a:latin typeface="robotolight"/>
              </a:rPr>
              <a:t>8x + 13y + 50 = 180 </a:t>
            </a:r>
          </a:p>
          <a:p>
            <a:r>
              <a:rPr lang="es-ES" sz="2400" b="1" dirty="0" smtClean="0">
                <a:solidFill>
                  <a:srgbClr val="FFC000"/>
                </a:solidFill>
                <a:latin typeface="robotolight"/>
              </a:rPr>
              <a:t>13y + 8x = 130 </a:t>
            </a:r>
          </a:p>
          <a:p>
            <a:r>
              <a:rPr lang="es-ES" sz="2400" b="1" dirty="0" smtClean="0">
                <a:solidFill>
                  <a:srgbClr val="FFC000"/>
                </a:solidFill>
                <a:latin typeface="robotolight"/>
              </a:rPr>
              <a:t>X = 13 and y = 2 </a:t>
            </a:r>
          </a:p>
          <a:p>
            <a:r>
              <a:rPr lang="es-ES" sz="2400" b="1" dirty="0" smtClean="0">
                <a:solidFill>
                  <a:srgbClr val="FFC000"/>
                </a:solidFill>
                <a:latin typeface="robotolight"/>
              </a:rPr>
              <a:t>13 + 2 = 15</a:t>
            </a:r>
            <a:endParaRPr lang="en-GB" sz="2400" b="1" dirty="0">
              <a:solidFill>
                <a:srgbClr val="FFC000"/>
              </a:solidFill>
            </a:endParaRPr>
          </a:p>
        </p:txBody>
      </p:sp>
    </p:spTree>
    <p:extLst>
      <p:ext uri="{BB962C8B-B14F-4D97-AF65-F5344CB8AC3E}">
        <p14:creationId xmlns:p14="http://schemas.microsoft.com/office/powerpoint/2010/main" val="168245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410510" cy="1015663"/>
          </a:xfrm>
          <a:prstGeom prst="rect">
            <a:avLst/>
          </a:prstGeom>
          <a:noFill/>
        </p:spPr>
        <p:txBody>
          <a:bodyPr wrap="square" rtlCol="0">
            <a:spAutoFit/>
          </a:bodyPr>
          <a:lstStyle/>
          <a:p>
            <a:pPr algn="ctr"/>
            <a:r>
              <a:rPr lang="en-GB" sz="6000" b="1" dirty="0" smtClean="0"/>
              <a:t>Q5.</a:t>
            </a:r>
            <a:endParaRPr lang="en-GB" sz="6000" b="1" dirty="0"/>
          </a:p>
        </p:txBody>
      </p:sp>
      <p:pic>
        <p:nvPicPr>
          <p:cNvPr id="5122" name="Picture 2" descr="https://images.diagnosticquestions.com/uploads/questions/157cb140-631d-4b29-966f-500732297a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2931" y="1"/>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504360" y="1975306"/>
            <a:ext cx="1298642" cy="666346"/>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105680" y="3581484"/>
            <a:ext cx="8191555" cy="1384995"/>
          </a:xfrm>
          <a:prstGeom prst="rect">
            <a:avLst/>
          </a:prstGeom>
        </p:spPr>
        <p:txBody>
          <a:bodyPr wrap="square">
            <a:spAutoFit/>
          </a:bodyPr>
          <a:lstStyle/>
          <a:p>
            <a:r>
              <a:rPr lang="en-US" sz="2800" b="1" dirty="0">
                <a:solidFill>
                  <a:srgbClr val="FFC000"/>
                </a:solidFill>
                <a:latin typeface="robotolight"/>
              </a:rPr>
              <a:t>3:4 = 15:20, 5:7 = 20:28, so if there are 28 adults there are 20 girls and 15 boys, giving a ratio of 35:28 which simplifies to 5:4.</a:t>
            </a:r>
            <a:endParaRPr lang="en-GB" sz="2800" b="1" dirty="0">
              <a:solidFill>
                <a:srgbClr val="FFC000"/>
              </a:solidFill>
            </a:endParaRPr>
          </a:p>
        </p:txBody>
      </p:sp>
    </p:spTree>
    <p:extLst>
      <p:ext uri="{BB962C8B-B14F-4D97-AF65-F5344CB8AC3E}">
        <p14:creationId xmlns:p14="http://schemas.microsoft.com/office/powerpoint/2010/main" val="256372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207</Words>
  <Application>Microsoft Office PowerPoint</Application>
  <PresentationFormat>Widescreen</PresentationFormat>
  <Paragraphs>20</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robotolight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DCSCCM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8</cp:revision>
  <dcterms:created xsi:type="dcterms:W3CDTF">2020-06-11T04:03:37Z</dcterms:created>
  <dcterms:modified xsi:type="dcterms:W3CDTF">2020-06-15T07:46:20Z</dcterms:modified>
</cp:coreProperties>
</file>