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21A54-EA06-8958-E400-8BF560870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FE982-9CF1-539A-3D72-A271F7126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80110-6538-802D-EDF1-E7F01BE0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0416E-C2F9-05B9-6E09-6481BF81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24879-FDD3-4E24-5153-40CB54F5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9F2B-E089-CE3A-2480-BFFF108F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E08C9-41C7-CFF8-C709-27646AA85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D733B-5B4A-EC10-2EFA-70FF81549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599E0-EE62-78ED-6636-0C6228769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27F7F-437B-B122-68BA-0F824117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21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18153-2909-0EFA-DAF8-CA708A40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AAD08-2F52-9610-5EF0-0D764326B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89604-FF8D-1CC6-1D0B-322C8637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2E3BF-2CFD-C638-E752-D6DE8ACB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A4F02-A905-B4D1-8E08-25E75727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67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9B393-9D65-B1D0-5E65-95136E5DE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DAE16-B4FA-E1F2-0F2D-F4DC6C0B7B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C6E3D-49A0-1F5E-E375-F5483EEFE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9C61B-1D48-E301-EB85-3D9F2FDE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2CDBA-C577-3F1C-F5FF-36624DB8C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D9268-B384-4A98-CFFC-1085CF393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9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CE68-ECC2-FDD3-7476-8C915424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7D10F-1BA3-C3B5-B4C8-9A1F56E5D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CFA62-5942-D1DB-4C09-3614D4FC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F3197-BC6B-8BC1-D04A-BDDFB8C184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2EF77E-2F27-9041-0CE6-B6827B242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19BA1B-A1ED-3B22-3F6D-8D2351B9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2D75EF-B7AB-10B1-EDD3-7B944B14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C1B70B-6537-7B83-1F60-2B3BDFBF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12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BC96-4086-9521-2DB6-7D05C9B13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D72E56-9F13-D1B7-8FEB-83F1FFF8E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B462C-EBD4-A834-382E-1E98C969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19230F-0C57-DE90-EA51-FBDDEB5A8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9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051825-F704-936D-36BA-0CC8085EA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7579A-D03A-4F34-20F0-2A7E1DC5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EC71C-9D2B-7641-BDC6-17B13BFA4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91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502BF-FCDB-4B70-0EEF-32CD99584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EE1EA-2F4A-9A32-3A6B-AEFA30D95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11F9F-5431-4E9B-42EB-6E4A602EE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82EA1-BE84-1D98-982B-23D106AE7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42B8D-753C-C8ED-8937-DA44BD68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D87D0-0D71-D92A-2705-8DC29460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30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1CB0B-1A8E-7BE8-28CE-879BB971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8A78B8-B44C-C3E3-D09D-160898F4EB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97548-3D56-93CF-F0DA-0CA6BF81C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F223A-43E0-F9D7-2C90-70C4231D5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3E655-BAE4-E931-C688-DC5B0757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5DB0E-CF85-AB72-1662-04F242BE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0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AD04A-DB11-6910-6DD8-0C11781DD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E10FB-AD7A-7DD9-3612-00BFC21BE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27652-ACA0-2975-ABD6-D98EFA93D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86768-D42C-F691-ADAF-8273673B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E97DA-D4C3-ADE4-2DD3-D823CC2F3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886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AD5DA3-D86D-4B5A-B91A-DC1504087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1393A-2CB1-8959-A85F-0AAD5D69B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1D216-A7F7-E94F-6FAA-E97DE0DD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91121-5A69-1F02-1355-8E79ED138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82661-4224-6559-3222-15B706A24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3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EDAA9F-E39C-7EC2-7A91-372D3938B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A0221-801E-9C7A-5F4C-AAFAE8938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2CED8-CD2C-4EE2-FAA3-921596ED2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143D9-93E2-4D8D-BCA6-5377FE9CF3A4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269CD-CD68-0B90-36DE-91039B657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B665B-77F3-51AB-2748-7DE28E71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D84CC-725E-4C8F-AB99-260F3EA639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07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01B4CD-54F8-54E0-EF94-2FB3C0BA29FD}"/>
              </a:ext>
            </a:extLst>
          </p:cNvPr>
          <p:cNvSpPr txBox="1"/>
          <p:nvPr/>
        </p:nvSpPr>
        <p:spPr>
          <a:xfrm>
            <a:off x="493664" y="1295867"/>
            <a:ext cx="1131499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u="sng" dirty="0"/>
              <a:t>LO: Graphs of Functions with more than </a:t>
            </a:r>
          </a:p>
          <a:p>
            <a:pPr algn="ctr"/>
            <a:r>
              <a:rPr lang="en-GB" sz="8800" b="1" u="sng" dirty="0"/>
              <a:t>one domain</a:t>
            </a:r>
          </a:p>
        </p:txBody>
      </p:sp>
    </p:spTree>
    <p:extLst>
      <p:ext uri="{BB962C8B-B14F-4D97-AF65-F5344CB8AC3E}">
        <p14:creationId xmlns:p14="http://schemas.microsoft.com/office/powerpoint/2010/main" val="448040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539CE8-5865-C8D5-8010-A8656091E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88" t="28647" r="19609" b="7291"/>
          <a:stretch/>
        </p:blipFill>
        <p:spPr>
          <a:xfrm>
            <a:off x="2712717" y="2640619"/>
            <a:ext cx="6607619" cy="39224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0D38E-5694-B4B9-1778-69535BB719D5}"/>
              </a:ext>
            </a:extLst>
          </p:cNvPr>
          <p:cNvSpPr txBox="1"/>
          <p:nvPr/>
        </p:nvSpPr>
        <p:spPr>
          <a:xfrm>
            <a:off x="723666" y="102750"/>
            <a:ext cx="10451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Draw the graph of 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b="1" dirty="0"/>
              <a:t> = f(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/>
              <a:t>) where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235A81-9031-87A6-6FCF-ED9479FBFB47}"/>
                  </a:ext>
                </a:extLst>
              </p:cNvPr>
              <p:cNvSpPr txBox="1"/>
              <p:nvPr/>
            </p:nvSpPr>
            <p:spPr>
              <a:xfrm>
                <a:off x="3715005" y="1026080"/>
                <a:ext cx="476198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f(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= 4    		-4 ≤ 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&lt; -2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f(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		-2 ≤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x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&lt; 2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f(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= 8 – 2x </a:t>
                </a:r>
                <a:r>
                  <a:rPr lang="en-GB" sz="3200" dirty="0">
                    <a:solidFill>
                      <a:prstClr val="black"/>
                    </a:solidFill>
                    <a:latin typeface="Calibri" panose="020F0502020204030204"/>
                  </a:rPr>
                  <a:t>	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≤ </a:t>
                </a:r>
                <a:r>
                  <a:rPr kumimoji="0" lang="en-GB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 </a:t>
                </a: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&lt; 4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235A81-9031-87A6-6FCF-ED9479FBF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005" y="1026080"/>
                <a:ext cx="4761989" cy="1569660"/>
              </a:xfrm>
              <a:prstGeom prst="rect">
                <a:avLst/>
              </a:prstGeom>
              <a:blipFill>
                <a:blip r:embed="rId3"/>
                <a:stretch>
                  <a:fillRect l="-3197" t="-5814" b="-120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04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C0D38E-5694-B4B9-1778-69535BB719D5}"/>
              </a:ext>
            </a:extLst>
          </p:cNvPr>
          <p:cNvSpPr txBox="1"/>
          <p:nvPr/>
        </p:nvSpPr>
        <p:spPr>
          <a:xfrm>
            <a:off x="746106" y="35431"/>
            <a:ext cx="10451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Here is the graph of 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b="1" dirty="0"/>
              <a:t> = f(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/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2E7836-BE19-FA41-A1B4-5ED4B0FFA3EC}"/>
              </a:ext>
            </a:extLst>
          </p:cNvPr>
          <p:cNvSpPr txBox="1"/>
          <p:nvPr/>
        </p:nvSpPr>
        <p:spPr>
          <a:xfrm>
            <a:off x="262259" y="5243511"/>
            <a:ext cx="1157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(</a:t>
            </a:r>
            <a:r>
              <a:rPr lang="en-GB" sz="4000" b="1" dirty="0" err="1"/>
              <a:t>i</a:t>
            </a:r>
            <a:r>
              <a:rPr lang="en-GB" sz="4000" b="1" dirty="0"/>
              <a:t>) </a:t>
            </a:r>
            <a:r>
              <a:rPr lang="en-GB" sz="4000" dirty="0"/>
              <a:t>Define f(</a:t>
            </a: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/>
              <a:t>) stating clearly the domain for each part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95DC6-5B5C-3A02-C35D-A1A9B567972F}"/>
              </a:ext>
            </a:extLst>
          </p:cNvPr>
          <p:cNvSpPr txBox="1"/>
          <p:nvPr/>
        </p:nvSpPr>
        <p:spPr>
          <a:xfrm>
            <a:off x="210835" y="5951397"/>
            <a:ext cx="6123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(ii)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State the range of f(x)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F6351A-5F50-059E-DE27-D1F4932A7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9" t="43926" r="27209" b="12065"/>
          <a:stretch/>
        </p:blipFill>
        <p:spPr>
          <a:xfrm>
            <a:off x="2755354" y="958761"/>
            <a:ext cx="6681291" cy="424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86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C0D38E-5694-B4B9-1778-69535BB719D5}"/>
              </a:ext>
            </a:extLst>
          </p:cNvPr>
          <p:cNvSpPr txBox="1"/>
          <p:nvPr/>
        </p:nvSpPr>
        <p:spPr>
          <a:xfrm>
            <a:off x="723666" y="102750"/>
            <a:ext cx="10451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Here is the graph of 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b="1" dirty="0"/>
              <a:t> = f(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/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2E7836-BE19-FA41-A1B4-5ED4B0FFA3EC}"/>
              </a:ext>
            </a:extLst>
          </p:cNvPr>
          <p:cNvSpPr txBox="1"/>
          <p:nvPr/>
        </p:nvSpPr>
        <p:spPr>
          <a:xfrm>
            <a:off x="548359" y="1026080"/>
            <a:ext cx="1157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(</a:t>
            </a:r>
            <a:r>
              <a:rPr lang="en-GB" sz="4000" b="1" dirty="0" err="1"/>
              <a:t>i</a:t>
            </a:r>
            <a:r>
              <a:rPr lang="en-GB" sz="4000" b="1" dirty="0"/>
              <a:t>) </a:t>
            </a:r>
            <a:r>
              <a:rPr lang="en-GB" sz="4000" dirty="0"/>
              <a:t>Define f(</a:t>
            </a:r>
            <a:r>
              <a:rPr lang="en-GB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dirty="0"/>
              <a:t>) stating clearly the domain for each part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F6351A-5F50-059E-DE27-D1F4932A7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9" t="43926" r="27209" b="12065"/>
          <a:stretch/>
        </p:blipFill>
        <p:spPr>
          <a:xfrm>
            <a:off x="548359" y="2182596"/>
            <a:ext cx="5929575" cy="37663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1DB70F-C7C7-4F9B-6151-4F30ABA8BB38}"/>
              </a:ext>
            </a:extLst>
          </p:cNvPr>
          <p:cNvSpPr txBox="1"/>
          <p:nvPr/>
        </p:nvSpPr>
        <p:spPr>
          <a:xfrm>
            <a:off x="6849300" y="2334130"/>
            <a:ext cx="5095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f(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= 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	   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 ≤ </a:t>
            </a: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&lt;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D9B737-6A27-24C4-B1C5-C5E15EB3B3AC}"/>
                  </a:ext>
                </a:extLst>
              </p:cNvPr>
              <p:cNvSpPr txBox="1"/>
              <p:nvPr/>
            </p:nvSpPr>
            <p:spPr>
              <a:xfrm>
                <a:off x="6881652" y="3537254"/>
                <a:ext cx="503060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f(</a:t>
                </a:r>
                <a:r>
                  <a:rPr kumimoji="0" lang="en-GB" sz="3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=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		    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≤</a:t>
                </a:r>
                <a:r>
                  <a:rPr kumimoji="0" lang="en-GB" sz="3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x 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&lt; 4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D9B737-6A27-24C4-B1C5-C5E15EB3B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52" y="3537254"/>
                <a:ext cx="5030602" cy="646331"/>
              </a:xfrm>
              <a:prstGeom prst="rect">
                <a:avLst/>
              </a:prstGeom>
              <a:blipFill>
                <a:blip r:embed="rId3"/>
                <a:stretch>
                  <a:fillRect l="-3758" t="-16038" r="-1455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42C67D-A8D4-BB1E-3B15-DCBE8D449658}"/>
                  </a:ext>
                </a:extLst>
              </p:cNvPr>
              <p:cNvSpPr txBox="1"/>
              <p:nvPr/>
            </p:nvSpPr>
            <p:spPr>
              <a:xfrm>
                <a:off x="6881652" y="4686703"/>
                <a:ext cx="5095305" cy="874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f(</a:t>
                </a:r>
                <a:r>
                  <a:rPr kumimoji="0" lang="en-GB" sz="3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= –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36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GB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+4</m:t>
                    </m:r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 ≤ </a:t>
                </a:r>
                <a:r>
                  <a:rPr kumimoji="0" lang="en-GB" sz="3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x 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&lt; 4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42C67D-A8D4-BB1E-3B15-DCBE8D449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652" y="4686703"/>
                <a:ext cx="5095305" cy="874663"/>
              </a:xfrm>
              <a:prstGeom prst="rect">
                <a:avLst/>
              </a:prstGeom>
              <a:blipFill>
                <a:blip r:embed="rId4"/>
                <a:stretch>
                  <a:fillRect l="-3708" r="-1196" b="-13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70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C0D38E-5694-B4B9-1778-69535BB719D5}"/>
              </a:ext>
            </a:extLst>
          </p:cNvPr>
          <p:cNvSpPr txBox="1"/>
          <p:nvPr/>
        </p:nvSpPr>
        <p:spPr>
          <a:xfrm>
            <a:off x="723666" y="102750"/>
            <a:ext cx="10451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Here is the graph of 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b="1" dirty="0"/>
              <a:t> = f(</a:t>
            </a:r>
            <a:r>
              <a:rPr lang="en-GB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/>
              <a:t>)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F6351A-5F50-059E-DE27-D1F4932A7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9" t="43926" r="27209" b="12065"/>
          <a:stretch/>
        </p:blipFill>
        <p:spPr>
          <a:xfrm>
            <a:off x="548359" y="2182596"/>
            <a:ext cx="5929575" cy="37663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1DB70F-C7C7-4F9B-6151-4F30ABA8BB38}"/>
              </a:ext>
            </a:extLst>
          </p:cNvPr>
          <p:cNvSpPr txBox="1"/>
          <p:nvPr/>
        </p:nvSpPr>
        <p:spPr>
          <a:xfrm>
            <a:off x="6964769" y="3091455"/>
            <a:ext cx="46788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0 ≤  f(</a:t>
            </a:r>
            <a:r>
              <a:rPr kumimoji="0" lang="en-GB" sz="7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72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GB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 ≤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B1BE5-DDF2-F7C6-D458-9F31514E70FB}"/>
              </a:ext>
            </a:extLst>
          </p:cNvPr>
          <p:cNvSpPr txBox="1"/>
          <p:nvPr/>
        </p:nvSpPr>
        <p:spPr>
          <a:xfrm>
            <a:off x="401568" y="1098906"/>
            <a:ext cx="6123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(ii)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State the range of f(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44350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BF16D2-B01F-556F-D9D0-472E203BCBB8}"/>
              </a:ext>
            </a:extLst>
          </p:cNvPr>
          <p:cNvSpPr txBox="1"/>
          <p:nvPr/>
        </p:nvSpPr>
        <p:spPr>
          <a:xfrm>
            <a:off x="203823" y="241222"/>
            <a:ext cx="50974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car sets off from rest and accelerates uniformly for 5 seconds. After which it has reached a speed of 12ms-1. After traveling for a further minute at that speed the drive notices the lights ahead change to red so decelerates uniformly for 5 seconds, coming to rest at the lights.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44406-714B-1199-8847-EDA530C99CAD}"/>
              </a:ext>
            </a:extLst>
          </p:cNvPr>
          <p:cNvSpPr txBox="1"/>
          <p:nvPr/>
        </p:nvSpPr>
        <p:spPr>
          <a:xfrm>
            <a:off x="140246" y="3351952"/>
            <a:ext cx="48580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en-GB" sz="2800" b="1" dirty="0" err="1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GB" sz="2800" b="1" dirty="0">
                <a:solidFill>
                  <a:prstClr val="black"/>
                </a:solidFill>
                <a:latin typeface="Calibri" panose="020F0502020204030204"/>
              </a:rPr>
              <a:t>)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 out the acceleration for each of the three stages of the journey.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D213DD-A812-B05F-6C0B-0B9875FA2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67" t="25194" r="28059" b="20981"/>
          <a:stretch/>
        </p:blipFill>
        <p:spPr>
          <a:xfrm>
            <a:off x="5301276" y="572201"/>
            <a:ext cx="6686901" cy="58123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DE7720-FF11-60EA-B14F-F194C053DEEE}"/>
              </a:ext>
            </a:extLst>
          </p:cNvPr>
          <p:cNvSpPr txBox="1"/>
          <p:nvPr/>
        </p:nvSpPr>
        <p:spPr>
          <a:xfrm>
            <a:off x="102847" y="5502474"/>
            <a:ext cx="46767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(ii)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 out the total distance travelled.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6B5671-CB61-83C0-8A6D-8830D38CA9A0}"/>
              </a:ext>
            </a:extLst>
          </p:cNvPr>
          <p:cNvSpPr txBox="1"/>
          <p:nvPr/>
        </p:nvSpPr>
        <p:spPr>
          <a:xfrm>
            <a:off x="448786" y="4670478"/>
            <a:ext cx="4330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2.4m</a:t>
            </a:r>
            <a:r>
              <a:rPr lang="en-GB" sz="4400" b="1" baseline="30000" dirty="0"/>
              <a:t>-2</a:t>
            </a:r>
            <a:r>
              <a:rPr lang="en-GB" sz="4400" b="1" dirty="0"/>
              <a:t>, 0,  -2.4m</a:t>
            </a:r>
            <a:r>
              <a:rPr lang="en-GB" sz="4400" b="1" baseline="30000" dirty="0"/>
              <a:t>-2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9427F6-78A8-E9C2-93A0-8997CC1C8118}"/>
              </a:ext>
            </a:extLst>
          </p:cNvPr>
          <p:cNvSpPr txBox="1"/>
          <p:nvPr/>
        </p:nvSpPr>
        <p:spPr>
          <a:xfrm>
            <a:off x="3186376" y="5999851"/>
            <a:ext cx="1520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780m</a:t>
            </a:r>
          </a:p>
        </p:txBody>
      </p:sp>
    </p:spTree>
    <p:extLst>
      <p:ext uri="{BB962C8B-B14F-4D97-AF65-F5344CB8AC3E}">
        <p14:creationId xmlns:p14="http://schemas.microsoft.com/office/powerpoint/2010/main" val="20239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289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2023-06-08T10:03:14Z</dcterms:created>
  <dcterms:modified xsi:type="dcterms:W3CDTF">2023-06-08T10:34:38Z</dcterms:modified>
</cp:coreProperties>
</file>