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3"/>
  </p:handoutMasterIdLst>
  <p:sldIdLst>
    <p:sldId id="272" r:id="rId2"/>
    <p:sldId id="256" r:id="rId3"/>
    <p:sldId id="286" r:id="rId4"/>
    <p:sldId id="258" r:id="rId5"/>
    <p:sldId id="287" r:id="rId6"/>
    <p:sldId id="261" r:id="rId7"/>
    <p:sldId id="288" r:id="rId8"/>
    <p:sldId id="262" r:id="rId9"/>
    <p:sldId id="289" r:id="rId10"/>
    <p:sldId id="264" r:id="rId11"/>
    <p:sldId id="290" r:id="rId12"/>
    <p:sldId id="266" r:id="rId13"/>
    <p:sldId id="291" r:id="rId14"/>
    <p:sldId id="268" r:id="rId15"/>
    <p:sldId id="292" r:id="rId16"/>
    <p:sldId id="270" r:id="rId17"/>
    <p:sldId id="293" r:id="rId18"/>
    <p:sldId id="273" r:id="rId19"/>
    <p:sldId id="284" r:id="rId20"/>
    <p:sldId id="275" r:id="rId21"/>
    <p:sldId id="28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AFA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42069D-40AE-454B-9186-8813678C12C9}" v="1" dt="2022-03-01T04:06:32.2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>
      <p:cViewPr varScale="1">
        <p:scale>
          <a:sx n="86" d="100"/>
          <a:sy n="86" d="100"/>
        </p:scale>
        <p:origin x="-189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wart Gale" userId="3647ddd2-6040-41ae-a96d-232c23482af8" providerId="ADAL" clId="{D742069D-40AE-454B-9186-8813678C12C9}"/>
    <pc:docChg chg="modSld">
      <pc:chgData name="Stewart Gale" userId="3647ddd2-6040-41ae-a96d-232c23482af8" providerId="ADAL" clId="{D742069D-40AE-454B-9186-8813678C12C9}" dt="2022-08-22T17:46:24.578" v="19" actId="20577"/>
      <pc:docMkLst>
        <pc:docMk/>
      </pc:docMkLst>
      <pc:sldChg chg="modSp mod">
        <pc:chgData name="Stewart Gale" userId="3647ddd2-6040-41ae-a96d-232c23482af8" providerId="ADAL" clId="{D742069D-40AE-454B-9186-8813678C12C9}" dt="2022-08-22T17:46:24.578" v="19" actId="20577"/>
        <pc:sldMkLst>
          <pc:docMk/>
          <pc:sldMk cId="3220382278" sldId="272"/>
        </pc:sldMkLst>
        <pc:spChg chg="mod">
          <ac:chgData name="Stewart Gale" userId="3647ddd2-6040-41ae-a96d-232c23482af8" providerId="ADAL" clId="{D742069D-40AE-454B-9186-8813678C12C9}" dt="2022-08-22T17:46:24.578" v="19" actId="20577"/>
          <ac:spMkLst>
            <pc:docMk/>
            <pc:sldMk cId="3220382278" sldId="272"/>
            <ac:spMk id="4" creationId="{00000000-0000-0000-0000-000000000000}"/>
          </ac:spMkLst>
        </pc:spChg>
      </pc:sldChg>
      <pc:sldChg chg="modSp">
        <pc:chgData name="Stewart Gale" userId="3647ddd2-6040-41ae-a96d-232c23482af8" providerId="ADAL" clId="{D742069D-40AE-454B-9186-8813678C12C9}" dt="2022-03-01T04:06:32.226" v="0" actId="20577"/>
        <pc:sldMkLst>
          <pc:docMk/>
          <pc:sldMk cId="1797354806" sldId="292"/>
        </pc:sldMkLst>
        <pc:graphicFrameChg chg="mod">
          <ac:chgData name="Stewart Gale" userId="3647ddd2-6040-41ae-a96d-232c23482af8" providerId="ADAL" clId="{D742069D-40AE-454B-9186-8813678C12C9}" dt="2022-03-01T04:06:32.226" v="0" actId="20577"/>
          <ac:graphicFrameMkLst>
            <pc:docMk/>
            <pc:sldMk cId="1797354806" sldId="292"/>
            <ac:graphicFrameMk id="7" creationId="{00000000-0000-0000-0000-000000000000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E50A3-A954-44FC-A8D5-0C898BAA3B35}" type="datetimeFigureOut">
              <a:rPr lang="en-GB" smtClean="0"/>
              <a:t>22/08/2022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1A0533-35AC-4CC4-B4AC-E742C66315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71833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67241-9216-4993-A6C3-2C1D44028612}" type="datetimeFigureOut">
              <a:rPr lang="en-GB" smtClean="0"/>
              <a:t>22/08/2022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97F04-1B70-470F-96E9-6FCAD09F91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701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67241-9216-4993-A6C3-2C1D44028612}" type="datetimeFigureOut">
              <a:rPr lang="en-GB" smtClean="0"/>
              <a:t>22/08/2022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97F04-1B70-470F-96E9-6FCAD09F91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7663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67241-9216-4993-A6C3-2C1D44028612}" type="datetimeFigureOut">
              <a:rPr lang="en-GB" smtClean="0"/>
              <a:t>22/08/2022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97F04-1B70-470F-96E9-6FCAD09F91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3826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67241-9216-4993-A6C3-2C1D44028612}" type="datetimeFigureOut">
              <a:rPr lang="en-GB" smtClean="0"/>
              <a:t>22/08/2022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97F04-1B70-470F-96E9-6FCAD09F91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5828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67241-9216-4993-A6C3-2C1D44028612}" type="datetimeFigureOut">
              <a:rPr lang="en-GB" smtClean="0"/>
              <a:t>22/08/2022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97F04-1B70-470F-96E9-6FCAD09F91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097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67241-9216-4993-A6C3-2C1D44028612}" type="datetimeFigureOut">
              <a:rPr lang="en-GB" smtClean="0"/>
              <a:t>22/08/2022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97F04-1B70-470F-96E9-6FCAD09F91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5012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67241-9216-4993-A6C3-2C1D44028612}" type="datetimeFigureOut">
              <a:rPr lang="en-GB" smtClean="0"/>
              <a:t>22/08/2022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97F04-1B70-470F-96E9-6FCAD09F91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1614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67241-9216-4993-A6C3-2C1D44028612}" type="datetimeFigureOut">
              <a:rPr lang="en-GB" smtClean="0"/>
              <a:t>22/08/2022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97F04-1B70-470F-96E9-6FCAD09F91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2229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67241-9216-4993-A6C3-2C1D44028612}" type="datetimeFigureOut">
              <a:rPr lang="en-GB" smtClean="0"/>
              <a:t>22/08/2022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97F04-1B70-470F-96E9-6FCAD09F91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4232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67241-9216-4993-A6C3-2C1D44028612}" type="datetimeFigureOut">
              <a:rPr lang="en-GB" smtClean="0"/>
              <a:t>22/08/2022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97F04-1B70-470F-96E9-6FCAD09F91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7467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67241-9216-4993-A6C3-2C1D44028612}" type="datetimeFigureOut">
              <a:rPr lang="en-GB" smtClean="0"/>
              <a:t>22/08/2022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97F04-1B70-470F-96E9-6FCAD09F91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9299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67241-9216-4993-A6C3-2C1D44028612}" type="datetimeFigureOut">
              <a:rPr lang="en-GB" smtClean="0"/>
              <a:t>22/08/2022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B97F04-1B70-470F-96E9-6FCAD09F91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2048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0185" y="0"/>
            <a:ext cx="11921815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b="1" dirty="0"/>
              <a:t>Diagnostic Assessment</a:t>
            </a:r>
            <a:r>
              <a:rPr lang="en-GB" sz="11500" dirty="0"/>
              <a:t>   .Delta 1 </a:t>
            </a:r>
          </a:p>
          <a:p>
            <a:pPr algn="ctr"/>
            <a:r>
              <a:rPr lang="en-GB" sz="11500" dirty="0"/>
              <a:t> Unit 4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05" y="2769502"/>
            <a:ext cx="4212076" cy="3964562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235825" y="2923955"/>
            <a:ext cx="2859579" cy="2723158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1409914" y="3408371"/>
            <a:ext cx="27274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Converting Fractions, Decimals and Percentages</a:t>
            </a:r>
          </a:p>
          <a:p>
            <a:r>
              <a:rPr lang="en-GB" b="1" dirty="0"/>
              <a:t>Adding and Subtracting Fractions</a:t>
            </a:r>
          </a:p>
          <a:p>
            <a:r>
              <a:rPr lang="en-GB" b="1" dirty="0"/>
              <a:t>Multiplying and Dividing Fractions </a:t>
            </a:r>
          </a:p>
        </p:txBody>
      </p:sp>
    </p:spTree>
    <p:extLst>
      <p:ext uri="{BB962C8B-B14F-4D97-AF65-F5344CB8AC3E}">
        <p14:creationId xmlns:p14="http://schemas.microsoft.com/office/powerpoint/2010/main" val="3220382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/>
              <a:t>Question 5 – Dividing Fractions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4256" t="31689" r="39054" b="56329"/>
          <a:stretch/>
        </p:blipFill>
        <p:spPr>
          <a:xfrm>
            <a:off x="2158314" y="1145058"/>
            <a:ext cx="7095060" cy="238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6068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/>
            </p:nvGraphicFramePr>
            <p:xfrm>
              <a:off x="641262" y="2683455"/>
              <a:ext cx="10909475" cy="3874109"/>
            </p:xfrm>
            <a:graphic>
              <a:graphicData uri="http://schemas.openxmlformats.org/drawingml/2006/table">
                <a:tbl>
                  <a:tblPr/>
                  <a:tblGrid>
                    <a:gridCol w="3122441">
                      <a:extLst>
                        <a:ext uri="{9D8B030D-6E8A-4147-A177-3AD203B41FA5}">
                          <a16:colId xmlns:a16="http://schemas.microsoft.com/office/drawing/2014/main" val="2525775135"/>
                        </a:ext>
                      </a:extLst>
                    </a:gridCol>
                    <a:gridCol w="7787034">
                      <a:extLst>
                        <a:ext uri="{9D8B030D-6E8A-4147-A177-3AD203B41FA5}">
                          <a16:colId xmlns:a16="http://schemas.microsoft.com/office/drawing/2014/main" val="562879438"/>
                        </a:ext>
                      </a:extLst>
                    </a:gridCol>
                  </a:tblGrid>
                  <a:tr h="475203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2400" b="1" cap="all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CORRECT ANSWER</a:t>
                          </a: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en-GB" sz="2400" b="1" cap="all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CORRECT</a:t>
                          </a:r>
                          <a:r>
                            <a:rPr lang="en-GB" sz="2400" b="1" cap="all" baseline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 </a:t>
                          </a:r>
                          <a:r>
                            <a:rPr lang="en-GB" sz="2400" b="1" cap="all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EXPLANATION </a:t>
                          </a: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23718772"/>
                      </a:ext>
                    </a:extLst>
                  </a:tr>
                  <a:tr h="320748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ox>
                                  <m:boxPr>
                                    <m:ctrlPr>
                                      <a:rPr lang="en-GB" sz="3200" b="0" i="1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GB" sz="3200" b="0" i="1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GB" sz="3200" b="0" i="1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num>
                                      <m:den>
                                        <m:r>
                                          <a:rPr lang="en-GB" sz="3200" b="0" i="1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35</m:t>
                                        </m:r>
                                      </m:den>
                                    </m:f>
                                  </m:e>
                                </m:box>
                              </m:oMath>
                            </m:oMathPara>
                          </a14:m>
                          <a:endParaRPr lang="en-GB" sz="3200" b="0" dirty="0">
                            <a:solidFill>
                              <a:schemeClr val="tx1"/>
                            </a:solidFill>
                            <a:effectLst/>
                            <a:latin typeface="robotobold"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font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2/5 ÷ 7 = 2/5 × 1/7 = 2/35.</a:t>
                          </a: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19887872"/>
                      </a:ext>
                    </a:extLst>
                  </a:tr>
                  <a:tr h="475203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2400" b="1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COMMON MISTAKES</a:t>
                          </a: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AFA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fontAlgn="ctr"/>
                          <a:r>
                            <a:rPr lang="en-US" sz="2400" b="1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WHAT</a:t>
                          </a:r>
                          <a:r>
                            <a:rPr lang="en-US" sz="2400" b="1" baseline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 MIGHT BE YOUR MISTAKE 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AFA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71523938"/>
                      </a:ext>
                    </a:extLst>
                  </a:tr>
                  <a:tr h="397408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ox>
                                  <m:boxPr>
                                    <m:ctrlPr>
                                      <a:rPr lang="en-GB" sz="3200" b="0" i="1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GB" sz="3200" b="0" i="1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GB" sz="3200" b="0" i="1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14</m:t>
                                        </m:r>
                                      </m:num>
                                      <m:den>
                                        <m:r>
                                          <a:rPr lang="en-GB" sz="3200" b="0" i="1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den>
                                    </m:f>
                                  </m:e>
                                </m:box>
                              </m:oMath>
                            </m:oMathPara>
                          </a14:m>
                          <a:endParaRPr lang="en-GB" sz="3200" b="0" dirty="0">
                            <a:solidFill>
                              <a:schemeClr val="tx1"/>
                            </a:solidFill>
                            <a:effectLst/>
                            <a:latin typeface="robotobold"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font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The student has multiplied by 7, rather than dividing.</a:t>
                          </a: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6405851"/>
                      </a:ext>
                    </a:extLst>
                  </a:tr>
                  <a:tr h="397408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ox>
                                  <m:boxPr>
                                    <m:ctrlPr>
                                      <a:rPr lang="en-GB" sz="3200" b="0" i="1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GB" sz="3200" b="0" i="1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GB" sz="3200" b="0" i="1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35</m:t>
                                        </m:r>
                                      </m:num>
                                      <m:den>
                                        <m:r>
                                          <a:rPr lang="en-GB" sz="3200" b="0" i="1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box>
                              </m:oMath>
                            </m:oMathPara>
                          </a14:m>
                          <a:endParaRPr lang="en-GB" sz="3200" b="0" dirty="0">
                            <a:solidFill>
                              <a:schemeClr val="tx1"/>
                            </a:solidFill>
                            <a:effectLst/>
                            <a:latin typeface="robotobold"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font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The student has done the division the wrong way around i.e. 7 ÷ 2/5.</a:t>
                          </a: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68997206"/>
                      </a:ext>
                    </a:extLst>
                  </a:tr>
                  <a:tr h="586196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ox>
                                  <m:boxPr>
                                    <m:ctrlPr>
                                      <a:rPr lang="en-GB" sz="3200" b="0" i="1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GB" sz="3200" b="0" i="1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GB" sz="3200" b="0" i="1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14</m:t>
                                        </m:r>
                                      </m:num>
                                      <m:den>
                                        <m:r>
                                          <a:rPr lang="en-GB" sz="3200" b="0" i="1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35</m:t>
                                        </m:r>
                                      </m:den>
                                    </m:f>
                                  </m:e>
                                </m:box>
                              </m:oMath>
                            </m:oMathPara>
                          </a14:m>
                          <a:endParaRPr lang="en-GB" sz="3200" b="0" dirty="0">
                            <a:solidFill>
                              <a:schemeClr val="tx1"/>
                            </a:solidFill>
                            <a:effectLst/>
                            <a:latin typeface="robotobold"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font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The student has multiplied both the numerator and denominator by 7, rather than just the denominator.</a:t>
                          </a: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3360683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1578551"/>
                  </p:ext>
                </p:extLst>
              </p:nvPr>
            </p:nvGraphicFramePr>
            <p:xfrm>
              <a:off x="641262" y="2683455"/>
              <a:ext cx="10909475" cy="3874109"/>
            </p:xfrm>
            <a:graphic>
              <a:graphicData uri="http://schemas.openxmlformats.org/drawingml/2006/table">
                <a:tbl>
                  <a:tblPr/>
                  <a:tblGrid>
                    <a:gridCol w="3122441">
                      <a:extLst>
                        <a:ext uri="{9D8B030D-6E8A-4147-A177-3AD203B41FA5}">
                          <a16:colId xmlns:a16="http://schemas.microsoft.com/office/drawing/2014/main" val="2525775135"/>
                        </a:ext>
                      </a:extLst>
                    </a:gridCol>
                    <a:gridCol w="7787034">
                      <a:extLst>
                        <a:ext uri="{9D8B030D-6E8A-4147-A177-3AD203B41FA5}">
                          <a16:colId xmlns:a16="http://schemas.microsoft.com/office/drawing/2014/main" val="562879438"/>
                        </a:ext>
                      </a:extLst>
                    </a:gridCol>
                  </a:tblGrid>
                  <a:tr h="500894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2400" b="1" cap="all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CORRECT ANSWER</a:t>
                          </a:r>
                          <a:endParaRPr lang="en-GB" sz="2400" b="1" cap="all" dirty="0"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en-GB" sz="2400" b="1" cap="all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CORRECT</a:t>
                          </a:r>
                          <a:r>
                            <a:rPr lang="en-GB" sz="2400" b="1" cap="all" baseline="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 </a:t>
                          </a:r>
                          <a:r>
                            <a:rPr lang="en-GB" sz="2400" b="1" cap="all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EXPLANATION </a:t>
                          </a:r>
                          <a:endParaRPr lang="en-GB" sz="2400" b="1" cap="all" dirty="0"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23718772"/>
                      </a:ext>
                    </a:extLst>
                  </a:tr>
                  <a:tr h="70822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95" t="-74138" r="-250000" b="-3896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fontAlgn="ctr"/>
                          <a:r>
                            <a:rPr lang="en-US" sz="2800" b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2/5 ÷ 7 = 2/5 × 1/7 = 2/35.</a:t>
                          </a:r>
                          <a:endParaRPr lang="en-US" sz="2800" b="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19887872"/>
                      </a:ext>
                    </a:extLst>
                  </a:tr>
                  <a:tr h="500894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2400" b="1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COMMON MISTAKES</a:t>
                          </a:r>
                          <a:endParaRPr lang="en-GB" sz="2400" b="1" dirty="0"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AFA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font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WHAT</a:t>
                          </a:r>
                          <a:r>
                            <a:rPr lang="en-US" sz="2400" b="1" baseline="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 MIGHT BE YOUR MISTAKE 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AFA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71523938"/>
                      </a:ext>
                    </a:extLst>
                  </a:tr>
                  <a:tr h="7072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95" t="-245690" r="-250000" b="-2181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fontAlgn="ctr"/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The student has multiplied by 7, rather than dividing.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6405851"/>
                      </a:ext>
                    </a:extLst>
                  </a:tr>
                  <a:tr h="71215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95" t="-342735" r="-250000" b="-1162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fontAlgn="ctr"/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The student has done the division the wrong way around i.e. 7 ÷ 2/5.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68997206"/>
                      </a:ext>
                    </a:extLst>
                  </a:tr>
                  <a:tr h="74473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95" t="-424590" r="-250000" b="-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fontAlgn="ctr"/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The student has multiplied both the numerator and denominator by 7, rather than just the denominator.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3360683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0" name="TextBox 9"/>
          <p:cNvSpPr txBox="1"/>
          <p:nvPr/>
        </p:nvSpPr>
        <p:spPr>
          <a:xfrm>
            <a:off x="0" y="0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/>
              <a:t>Answer 5 – Dividing Fractions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4256" t="31689" r="39054" b="57599"/>
          <a:stretch/>
        </p:blipFill>
        <p:spPr>
          <a:xfrm>
            <a:off x="3270421" y="923330"/>
            <a:ext cx="4950940" cy="149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7458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/>
              <a:t>Question 6 – Multiplying Fractions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352800" y="1151624"/>
                <a:ext cx="5277093" cy="29449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8000" dirty="0"/>
                  <a:t>Work out </a:t>
                </a:r>
              </a:p>
              <a:p>
                <a:pPr algn="ctr"/>
                <a:r>
                  <a:rPr lang="en-GB" sz="9600" dirty="0"/>
                  <a:t>2 x 5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GB" sz="9600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sz="96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9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96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box>
                  </m:oMath>
                </a14:m>
                <a:endParaRPr lang="en-GB" sz="8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1151624"/>
                <a:ext cx="5277093" cy="2944973"/>
              </a:xfrm>
              <a:prstGeom prst="rect">
                <a:avLst/>
              </a:prstGeom>
              <a:blipFill>
                <a:blip r:embed="rId2"/>
                <a:stretch>
                  <a:fillRect t="-8903" r="-2425" b="-182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17869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/>
            </p:nvGraphicFramePr>
            <p:xfrm>
              <a:off x="237607" y="2545516"/>
              <a:ext cx="11575452" cy="4144428"/>
            </p:xfrm>
            <a:graphic>
              <a:graphicData uri="http://schemas.openxmlformats.org/drawingml/2006/table">
                <a:tbl>
                  <a:tblPr/>
                  <a:tblGrid>
                    <a:gridCol w="3008178">
                      <a:extLst>
                        <a:ext uri="{9D8B030D-6E8A-4147-A177-3AD203B41FA5}">
                          <a16:colId xmlns:a16="http://schemas.microsoft.com/office/drawing/2014/main" val="2525775135"/>
                        </a:ext>
                      </a:extLst>
                    </a:gridCol>
                    <a:gridCol w="8567274">
                      <a:extLst>
                        <a:ext uri="{9D8B030D-6E8A-4147-A177-3AD203B41FA5}">
                          <a16:colId xmlns:a16="http://schemas.microsoft.com/office/drawing/2014/main" val="562879438"/>
                        </a:ext>
                      </a:extLst>
                    </a:gridCol>
                  </a:tblGrid>
                  <a:tr h="475203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2400" b="1" cap="all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CORRECT ANSWER</a:t>
                          </a: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en-GB" sz="2400" b="1" cap="all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CORRECT</a:t>
                          </a:r>
                          <a:r>
                            <a:rPr lang="en-GB" sz="2400" b="1" cap="all" baseline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 </a:t>
                          </a:r>
                          <a:r>
                            <a:rPr lang="en-GB" sz="2400" b="1" cap="all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EXPLANATION </a:t>
                          </a: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23718772"/>
                      </a:ext>
                    </a:extLst>
                  </a:tr>
                  <a:tr h="320748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ox>
                                  <m:boxPr>
                                    <m:ctrlPr>
                                      <a:rPr lang="en-GB" sz="3200" b="0" i="1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GB" sz="3200" b="0" i="1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GB" sz="3200" b="0" i="1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42</m:t>
                                        </m:r>
                                      </m:num>
                                      <m:den>
                                        <m:r>
                                          <a:rPr lang="en-GB" sz="3200" b="0" i="1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den>
                                    </m:f>
                                  </m:e>
                                </m:box>
                              </m:oMath>
                            </m:oMathPara>
                          </a14:m>
                          <a:endParaRPr lang="en-GB" sz="3200" b="0" dirty="0">
                            <a:solidFill>
                              <a:schemeClr val="tx1"/>
                            </a:solidFill>
                            <a:effectLst/>
                            <a:latin typeface="robotobold"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font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5 1/4 = 21/4, and then 2 × 21/4 = 42/4.</a:t>
                          </a: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19887872"/>
                      </a:ext>
                    </a:extLst>
                  </a:tr>
                  <a:tr h="475203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2400" b="1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COMMON MISTAKES</a:t>
                          </a: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AFA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fontAlgn="ctr"/>
                          <a:r>
                            <a:rPr lang="en-US" sz="2400" b="1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WHAT</a:t>
                          </a:r>
                          <a:r>
                            <a:rPr lang="en-US" sz="2400" b="1" baseline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 MIGHT BE YOUR MISTAKE 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AFA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71523938"/>
                      </a:ext>
                    </a:extLst>
                  </a:tr>
                  <a:tr h="397408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ox>
                                  <m:boxPr>
                                    <m:ctrlPr>
                                      <a:rPr lang="en-GB" sz="3200" b="0" i="1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r>
                                      <m:rPr>
                                        <m:brk m:alnAt="63"/>
                                      </m:rPr>
                                      <a:rPr lang="en-GB" sz="3200" b="0" i="1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GB" sz="3200" b="0" i="1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f>
                                      <m:fPr>
                                        <m:ctrlPr>
                                          <a:rPr lang="en-GB" sz="3200" b="0" i="1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GB" sz="3200" b="0" i="1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GB" sz="3200" b="0" i="1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den>
                                    </m:f>
                                  </m:e>
                                </m:box>
                              </m:oMath>
                            </m:oMathPara>
                          </a14:m>
                          <a:endParaRPr lang="en-GB" sz="3200" b="0" dirty="0">
                            <a:solidFill>
                              <a:schemeClr val="tx1"/>
                            </a:solidFill>
                            <a:effectLst/>
                            <a:latin typeface="robotobold"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font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The student has multiplied 2 by 5 only, and has left the fraction.</a:t>
                          </a: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6405851"/>
                      </a:ext>
                    </a:extLst>
                  </a:tr>
                  <a:tr h="397408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ox>
                                  <m:boxPr>
                                    <m:ctrlPr>
                                      <a:rPr lang="en-GB" sz="3200" b="0" i="1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r>
                                      <m:rPr>
                                        <m:brk m:alnAt="63"/>
                                      </m:rPr>
                                      <a:rPr lang="en-GB" sz="3200" b="0" i="1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GB" sz="3200" b="0" i="1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f>
                                      <m:fPr>
                                        <m:ctrlPr>
                                          <a:rPr lang="en-GB" sz="3200" b="0" i="1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GB" sz="3200" b="0" i="1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num>
                                      <m:den>
                                        <m:r>
                                          <a:rPr lang="en-GB" sz="3200" b="0" i="1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8</m:t>
                                        </m:r>
                                      </m:den>
                                    </m:f>
                                  </m:e>
                                </m:box>
                              </m:oMath>
                            </m:oMathPara>
                          </a14:m>
                          <a:endParaRPr lang="en-GB" sz="3200" b="0" dirty="0">
                            <a:solidFill>
                              <a:schemeClr val="tx1"/>
                            </a:solidFill>
                            <a:effectLst/>
                            <a:latin typeface="robotobold"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font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The student has multiplied every number by 2. </a:t>
                          </a:r>
                        </a:p>
                        <a:p>
                          <a:pPr font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They should have left the denominator.</a:t>
                          </a: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68997206"/>
                      </a:ext>
                    </a:extLst>
                  </a:tr>
                  <a:tr h="586196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ox>
                                  <m:boxPr>
                                    <m:ctrlPr>
                                      <a:rPr lang="en-GB" sz="3200" b="0" i="1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GB" sz="3200" b="0" i="1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GB" sz="3200" b="0" i="1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41</m:t>
                                        </m:r>
                                      </m:num>
                                      <m:den>
                                        <m:r>
                                          <a:rPr lang="en-GB" sz="3200" b="0" i="1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den>
                                    </m:f>
                                  </m:e>
                                </m:box>
                              </m:oMath>
                            </m:oMathPara>
                          </a14:m>
                          <a:endParaRPr lang="en-GB" sz="3200" b="0" dirty="0">
                            <a:solidFill>
                              <a:schemeClr val="tx1"/>
                            </a:solidFill>
                            <a:effectLst/>
                            <a:latin typeface="robotobold"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font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The student has only multiplied 5 by 2, then changed to an improper fraction.</a:t>
                          </a: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3360683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83452711"/>
                  </p:ext>
                </p:extLst>
              </p:nvPr>
            </p:nvGraphicFramePr>
            <p:xfrm>
              <a:off x="237607" y="2545516"/>
              <a:ext cx="11575452" cy="4144428"/>
            </p:xfrm>
            <a:graphic>
              <a:graphicData uri="http://schemas.openxmlformats.org/drawingml/2006/table">
                <a:tbl>
                  <a:tblPr/>
                  <a:tblGrid>
                    <a:gridCol w="3008178">
                      <a:extLst>
                        <a:ext uri="{9D8B030D-6E8A-4147-A177-3AD203B41FA5}">
                          <a16:colId xmlns:a16="http://schemas.microsoft.com/office/drawing/2014/main" val="2525775135"/>
                        </a:ext>
                      </a:extLst>
                    </a:gridCol>
                    <a:gridCol w="8567274">
                      <a:extLst>
                        <a:ext uri="{9D8B030D-6E8A-4147-A177-3AD203B41FA5}">
                          <a16:colId xmlns:a16="http://schemas.microsoft.com/office/drawing/2014/main" val="562879438"/>
                        </a:ext>
                      </a:extLst>
                    </a:gridCol>
                  </a:tblGrid>
                  <a:tr h="500894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2400" b="1" cap="all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CORRECT ANSWER</a:t>
                          </a:r>
                          <a:endParaRPr lang="en-GB" sz="2400" b="1" cap="all" dirty="0"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en-GB" sz="2400" b="1" cap="all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CORRECT</a:t>
                          </a:r>
                          <a:r>
                            <a:rPr lang="en-GB" sz="2400" b="1" cap="all" baseline="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 </a:t>
                          </a:r>
                          <a:r>
                            <a:rPr lang="en-GB" sz="2400" b="1" cap="all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EXPLANATION </a:t>
                          </a:r>
                          <a:endParaRPr lang="en-GB" sz="2400" b="1" cap="all" dirty="0"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23718772"/>
                      </a:ext>
                    </a:extLst>
                  </a:tr>
                  <a:tr h="70517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2" t="-74138" r="-285020" b="-4327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fontAlgn="ctr"/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5 1/4 = 21/4, and then 2 × 21/4 = 42/4.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19887872"/>
                      </a:ext>
                    </a:extLst>
                  </a:tr>
                  <a:tr h="500894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2400" b="1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COMMON MISTAKES</a:t>
                          </a:r>
                          <a:endParaRPr lang="en-GB" sz="2400" b="1" dirty="0"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AFA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font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WHAT</a:t>
                          </a:r>
                          <a:r>
                            <a:rPr lang="en-US" sz="2400" b="1" baseline="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 MIGHT BE YOUR MISTAKE 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AFA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71523938"/>
                      </a:ext>
                    </a:extLst>
                  </a:tr>
                  <a:tr h="70415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2" t="-244828" r="-285020" b="-2620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fontAlgn="ctr"/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The student has multiplied 2 by 5 only, and has left the fraction.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6405851"/>
                      </a:ext>
                    </a:extLst>
                  </a:tr>
                  <a:tr h="86665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2" t="-279720" r="-285020" b="-1125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fontAlgn="ctr"/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The student has multiplied every number by 2. </a:t>
                          </a:r>
                        </a:p>
                        <a:p>
                          <a:pPr fontAlgn="ctr"/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They should have left the denominator.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68997206"/>
                      </a:ext>
                    </a:extLst>
                  </a:tr>
                  <a:tr h="86665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2" t="-382394" r="-285020" b="-133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fontAlgn="ctr"/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The student has only multiplied 5 by 2, then changed to an improper fraction.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3360683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0" name="TextBox 9"/>
          <p:cNvSpPr txBox="1"/>
          <p:nvPr/>
        </p:nvSpPr>
        <p:spPr>
          <a:xfrm>
            <a:off x="0" y="0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/>
              <a:t>Answer 6 – Multiplying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850292" y="1055135"/>
                <a:ext cx="5980671" cy="11059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4800" dirty="0"/>
                  <a:t>Work out  </a:t>
                </a:r>
                <a:r>
                  <a:rPr lang="en-GB" sz="6000" dirty="0"/>
                  <a:t>2 x 5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GB" sz="6000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sz="6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6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60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box>
                  </m:oMath>
                </a14:m>
                <a:endParaRPr lang="en-GB" sz="5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0292" y="1055135"/>
                <a:ext cx="5980671" cy="1105944"/>
              </a:xfrm>
              <a:prstGeom prst="rect">
                <a:avLst/>
              </a:prstGeom>
              <a:blipFill>
                <a:blip r:embed="rId3"/>
                <a:stretch>
                  <a:fillRect t="-15385" b="-291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266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/>
              <a:t>Question 7 – Adding  and Subtracting Fractions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8784" t="10676" r="15541" b="48604"/>
          <a:stretch/>
        </p:blipFill>
        <p:spPr>
          <a:xfrm>
            <a:off x="1614615" y="1449860"/>
            <a:ext cx="8698068" cy="4044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7700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55960375"/>
                  </p:ext>
                </p:extLst>
              </p:nvPr>
            </p:nvGraphicFramePr>
            <p:xfrm>
              <a:off x="796366" y="2838104"/>
              <a:ext cx="10464759" cy="3870172"/>
            </p:xfrm>
            <a:graphic>
              <a:graphicData uri="http://schemas.openxmlformats.org/drawingml/2006/table">
                <a:tbl>
                  <a:tblPr/>
                  <a:tblGrid>
                    <a:gridCol w="2995157">
                      <a:extLst>
                        <a:ext uri="{9D8B030D-6E8A-4147-A177-3AD203B41FA5}">
                          <a16:colId xmlns:a16="http://schemas.microsoft.com/office/drawing/2014/main" val="2525775135"/>
                        </a:ext>
                      </a:extLst>
                    </a:gridCol>
                    <a:gridCol w="7469602">
                      <a:extLst>
                        <a:ext uri="{9D8B030D-6E8A-4147-A177-3AD203B41FA5}">
                          <a16:colId xmlns:a16="http://schemas.microsoft.com/office/drawing/2014/main" val="562879438"/>
                        </a:ext>
                      </a:extLst>
                    </a:gridCol>
                  </a:tblGrid>
                  <a:tr h="470695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2400" b="1" cap="all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CORRECT ANSWER</a:t>
                          </a: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en-GB" sz="2400" b="1" cap="all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CORRECT</a:t>
                          </a:r>
                          <a:r>
                            <a:rPr lang="en-GB" sz="2400" b="1" cap="all" baseline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 </a:t>
                          </a:r>
                          <a:r>
                            <a:rPr lang="en-GB" sz="2400" b="1" cap="all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EXPLANATION </a:t>
                          </a: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23718772"/>
                      </a:ext>
                    </a:extLst>
                  </a:tr>
                  <a:tr h="664568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ox>
                                  <m:boxPr>
                                    <m:ctrlPr>
                                      <a:rPr lang="en-GB" sz="3200" b="0" i="1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GB" sz="3200" b="0" i="1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GB" sz="3200" b="0" i="1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sz="3200" b="0" i="1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r>
                                          <a:rPr lang="en-GB" sz="3200" b="0" i="1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den>
                                    </m:f>
                                  </m:e>
                                </m:box>
                              </m:oMath>
                            </m:oMathPara>
                          </a14:m>
                          <a:endParaRPr lang="en-GB" sz="3200" b="0" dirty="0">
                            <a:solidFill>
                              <a:schemeClr val="tx1"/>
                            </a:solidFill>
                            <a:effectLst/>
                            <a:latin typeface="robotobold"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font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x = 1/3 – 2/15 – 2/15 = 5/15 – 2/15 –</a:t>
                          </a:r>
                          <a:r>
                            <a:rPr lang="en-US" sz="2400" b="0" baseline="0" dirty="0">
                              <a:solidFill>
                                <a:schemeClr val="tx1"/>
                              </a:solidFill>
                              <a:effectLst/>
                            </a:rPr>
                            <a:t> </a:t>
                          </a:r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2/15 = 1/15</a:t>
                          </a: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19887872"/>
                      </a:ext>
                    </a:extLst>
                  </a:tr>
                  <a:tr h="470695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2400" b="1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COMMON MISTAKES</a:t>
                          </a: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AFA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fontAlgn="ctr"/>
                          <a:r>
                            <a:rPr lang="en-US" sz="2400" b="1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WHAT</a:t>
                          </a:r>
                          <a:r>
                            <a:rPr lang="en-US" sz="2400" b="1" baseline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 MIGHT BE YOUR MISTAKE 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AFA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71523938"/>
                      </a:ext>
                    </a:extLst>
                  </a:tr>
                  <a:tr h="665523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ox>
                                  <m:boxPr>
                                    <m:ctrlPr>
                                      <a:rPr lang="en-GB" sz="3200" b="0" i="1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GB" sz="3200" b="0" i="1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GB" sz="3200" b="0" i="1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num>
                                      <m:den>
                                        <m:r>
                                          <a:rPr lang="en-GB" sz="3200" b="0" i="1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15</m:t>
                                        </m:r>
                                      </m:den>
                                    </m:f>
                                  </m:e>
                                </m:box>
                              </m:oMath>
                            </m:oMathPara>
                          </a14:m>
                          <a:endParaRPr lang="en-GB" sz="3200" b="0" dirty="0">
                            <a:solidFill>
                              <a:schemeClr val="tx1"/>
                            </a:solidFill>
                            <a:effectLst/>
                            <a:latin typeface="robotobold"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font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The student has found the other missing length.</a:t>
                          </a: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6405851"/>
                      </a:ext>
                    </a:extLst>
                  </a:tr>
                  <a:tr h="699834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  <a:effectLst/>
                              <a:latin typeface="robotobold"/>
                            </a:rPr>
                            <a:t>No</a:t>
                          </a:r>
                          <a:r>
                            <a:rPr lang="en-GB" sz="2400" b="0" baseline="0" dirty="0">
                              <a:solidFill>
                                <a:schemeClr val="tx1"/>
                              </a:solidFill>
                              <a:effectLst/>
                              <a:latin typeface="robotobold"/>
                            </a:rPr>
                            <a:t> possible answers</a:t>
                          </a:r>
                          <a:endParaRPr lang="en-GB" sz="2400" b="0" dirty="0">
                            <a:solidFill>
                              <a:schemeClr val="tx1"/>
                            </a:solidFill>
                            <a:effectLst/>
                            <a:latin typeface="robotobold"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font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The student may believe that we require the other side length. </a:t>
                          </a:r>
                        </a:p>
                        <a:p>
                          <a:pPr font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They have not noticed that the triangle is isosceles.</a:t>
                          </a: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68997206"/>
                      </a:ext>
                    </a:extLst>
                  </a:tr>
                  <a:tr h="665523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ox>
                                  <m:boxPr>
                                    <m:ctrlPr>
                                      <a:rPr lang="en-GB" sz="3200" b="0" i="1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GB" sz="3200" b="0" i="1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GB" sz="3200" b="0" i="1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num>
                                      <m:den>
                                        <m:r>
                                          <a:rPr lang="en-GB" sz="3200" b="0" i="1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15</m:t>
                                        </m:r>
                                      </m:den>
                                    </m:f>
                                  </m:e>
                                </m:box>
                              </m:oMath>
                            </m:oMathPara>
                          </a14:m>
                          <a:endParaRPr lang="en-GB" sz="3200" b="0" dirty="0">
                            <a:solidFill>
                              <a:schemeClr val="tx1"/>
                            </a:solidFill>
                            <a:effectLst/>
                            <a:latin typeface="robotobold"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font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The student has only subtracted 2/15 once.</a:t>
                          </a: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3360683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55960375"/>
                  </p:ext>
                </p:extLst>
              </p:nvPr>
            </p:nvGraphicFramePr>
            <p:xfrm>
              <a:off x="796366" y="2838104"/>
              <a:ext cx="10464759" cy="3870172"/>
            </p:xfrm>
            <a:graphic>
              <a:graphicData uri="http://schemas.openxmlformats.org/drawingml/2006/table">
                <a:tbl>
                  <a:tblPr/>
                  <a:tblGrid>
                    <a:gridCol w="2995157">
                      <a:extLst>
                        <a:ext uri="{9D8B030D-6E8A-4147-A177-3AD203B41FA5}">
                          <a16:colId xmlns:a16="http://schemas.microsoft.com/office/drawing/2014/main" val="2525775135"/>
                        </a:ext>
                      </a:extLst>
                    </a:gridCol>
                    <a:gridCol w="7469602">
                      <a:extLst>
                        <a:ext uri="{9D8B030D-6E8A-4147-A177-3AD203B41FA5}">
                          <a16:colId xmlns:a16="http://schemas.microsoft.com/office/drawing/2014/main" val="562879438"/>
                        </a:ext>
                      </a:extLst>
                    </a:gridCol>
                  </a:tblGrid>
                  <a:tr h="500894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2400" b="1" cap="all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CORRECT ANSWER</a:t>
                          </a: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en-GB" sz="2400" b="1" cap="all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CORRECT</a:t>
                          </a:r>
                          <a:r>
                            <a:rPr lang="en-GB" sz="2400" b="1" cap="all" baseline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 </a:t>
                          </a:r>
                          <a:r>
                            <a:rPr lang="en-GB" sz="2400" b="1" cap="all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EXPLANATION </a:t>
                          </a: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23718772"/>
                      </a:ext>
                    </a:extLst>
                  </a:tr>
                  <a:tr h="7072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3" t="-73504" r="-249593" b="-3752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font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x = 1/3 – 2/15 – 2/15 = 5/15 – 2/15 –</a:t>
                          </a:r>
                          <a:r>
                            <a:rPr lang="en-US" sz="2400" b="0" baseline="0" dirty="0">
                              <a:solidFill>
                                <a:schemeClr val="tx1"/>
                              </a:solidFill>
                              <a:effectLst/>
                            </a:rPr>
                            <a:t> </a:t>
                          </a:r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2/15 = 1/15</a:t>
                          </a: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19887872"/>
                      </a:ext>
                    </a:extLst>
                  </a:tr>
                  <a:tr h="500894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2400" b="1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COMMON MISTAKES</a:t>
                          </a: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AFA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fontAlgn="ctr"/>
                          <a:r>
                            <a:rPr lang="en-US" sz="2400" b="1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WHAT</a:t>
                          </a:r>
                          <a:r>
                            <a:rPr lang="en-US" sz="2400" b="1" baseline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 MIGHT BE YOUR MISTAKE 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AFA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71523938"/>
                      </a:ext>
                    </a:extLst>
                  </a:tr>
                  <a:tr h="70822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3" t="-245690" r="-249593" b="-2077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font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The student has found the other missing length.</a:t>
                          </a: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6405851"/>
                      </a:ext>
                    </a:extLst>
                  </a:tr>
                  <a:tr h="744734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2400" b="0" dirty="0">
                              <a:solidFill>
                                <a:schemeClr val="tx1"/>
                              </a:solidFill>
                              <a:effectLst/>
                              <a:latin typeface="robotobold"/>
                            </a:rPr>
                            <a:t>No</a:t>
                          </a:r>
                          <a:r>
                            <a:rPr lang="en-GB" sz="2400" b="0" baseline="0" dirty="0">
                              <a:solidFill>
                                <a:schemeClr val="tx1"/>
                              </a:solidFill>
                              <a:effectLst/>
                              <a:latin typeface="robotobold"/>
                            </a:rPr>
                            <a:t> possible answers</a:t>
                          </a:r>
                          <a:endParaRPr lang="en-GB" sz="2400" b="0" dirty="0">
                            <a:solidFill>
                              <a:schemeClr val="tx1"/>
                            </a:solidFill>
                            <a:effectLst/>
                            <a:latin typeface="robotobold"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font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The student may believe that we require the other side length. </a:t>
                          </a:r>
                        </a:p>
                        <a:p>
                          <a:pPr font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They have not noticed that the triangle is isosceles.</a:t>
                          </a: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68997206"/>
                      </a:ext>
                    </a:extLst>
                  </a:tr>
                  <a:tr h="70822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3" t="-451724" r="-249593" b="-17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font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The student has only subtracted 2/15 once.</a:t>
                          </a: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3360683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0" name="TextBox 9"/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/>
              <a:t>Answer 7 – Adding and Subtracting Fractions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8784" t="10676" r="15541" b="48604"/>
          <a:stretch/>
        </p:blipFill>
        <p:spPr>
          <a:xfrm>
            <a:off x="3880020" y="756856"/>
            <a:ext cx="4143634" cy="1926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3548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/>
              <a:t>Question 8 – Multiplying Fractions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3581" t="27175" r="33513" b="60228"/>
          <a:stretch/>
        </p:blipFill>
        <p:spPr>
          <a:xfrm>
            <a:off x="2199502" y="1062682"/>
            <a:ext cx="7201721" cy="2067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4309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/>
            </p:nvGraphicFramePr>
            <p:xfrm>
              <a:off x="413307" y="2461099"/>
              <a:ext cx="11365386" cy="4151540"/>
            </p:xfrm>
            <a:graphic>
              <a:graphicData uri="http://schemas.openxmlformats.org/drawingml/2006/table">
                <a:tbl>
                  <a:tblPr/>
                  <a:tblGrid>
                    <a:gridCol w="3252929">
                      <a:extLst>
                        <a:ext uri="{9D8B030D-6E8A-4147-A177-3AD203B41FA5}">
                          <a16:colId xmlns:a16="http://schemas.microsoft.com/office/drawing/2014/main" val="2525775135"/>
                        </a:ext>
                      </a:extLst>
                    </a:gridCol>
                    <a:gridCol w="8112457">
                      <a:extLst>
                        <a:ext uri="{9D8B030D-6E8A-4147-A177-3AD203B41FA5}">
                          <a16:colId xmlns:a16="http://schemas.microsoft.com/office/drawing/2014/main" val="562879438"/>
                        </a:ext>
                      </a:extLst>
                    </a:gridCol>
                  </a:tblGrid>
                  <a:tr h="475203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2400" b="1" cap="all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CORRECT ANSWER</a:t>
                          </a: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en-GB" sz="2400" b="1" cap="all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CORRECT</a:t>
                          </a:r>
                          <a:r>
                            <a:rPr lang="en-GB" sz="2400" b="1" cap="all" baseline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 </a:t>
                          </a:r>
                          <a:r>
                            <a:rPr lang="en-GB" sz="2400" b="1" cap="all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EXPLANATION </a:t>
                          </a: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23718772"/>
                      </a:ext>
                    </a:extLst>
                  </a:tr>
                  <a:tr h="320748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ox>
                                  <m:boxPr>
                                    <m:ctrlPr>
                                      <a:rPr lang="en-GB" sz="3200" b="0" i="1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r>
                                      <m:rPr>
                                        <m:brk m:alnAt="63"/>
                                      </m:rPr>
                                      <a:rPr lang="en-GB" sz="3200" b="0" i="1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en-GB" sz="3200" b="0" i="1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GB" sz="3200" b="0" i="1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21</m:t>
                                        </m:r>
                                      </m:num>
                                      <m:den>
                                        <m:r>
                                          <a:rPr lang="en-GB" sz="3200" b="0" i="1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den>
                                    </m:f>
                                  </m:e>
                                </m:box>
                              </m:oMath>
                            </m:oMathPara>
                          </a14:m>
                          <a:endParaRPr lang="en-GB" sz="3200" b="0" dirty="0">
                            <a:solidFill>
                              <a:schemeClr val="tx1"/>
                            </a:solidFill>
                            <a:effectLst/>
                            <a:latin typeface="robotobold"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font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3/5 × -7 = (3 × -7)/5 = -21/5</a:t>
                          </a: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19887872"/>
                      </a:ext>
                    </a:extLst>
                  </a:tr>
                  <a:tr h="475203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2400" b="1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COMMON MISTAKES</a:t>
                          </a: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AFA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fontAlgn="ctr"/>
                          <a:r>
                            <a:rPr lang="en-US" sz="2400" b="1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WHAT</a:t>
                          </a:r>
                          <a:r>
                            <a:rPr lang="en-US" sz="2400" b="1" baseline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 MIGHT BE YOUR MISTAKE 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AFA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71523938"/>
                      </a:ext>
                    </a:extLst>
                  </a:tr>
                  <a:tr h="397408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ox>
                                  <m:boxPr>
                                    <m:ctrlPr>
                                      <a:rPr lang="en-GB" sz="3200" b="0" i="1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GB" sz="3200" b="0" i="1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GB" sz="3200" b="0" i="1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num>
                                      <m:den>
                                        <m:r>
                                          <a:rPr lang="en-GB" sz="3200" b="0" i="1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−35</m:t>
                                        </m:r>
                                      </m:den>
                                    </m:f>
                                  </m:e>
                                </m:box>
                              </m:oMath>
                            </m:oMathPara>
                          </a14:m>
                          <a:endParaRPr lang="en-GB" sz="3200" b="0" dirty="0">
                            <a:solidFill>
                              <a:schemeClr val="tx1"/>
                            </a:solidFill>
                            <a:effectLst/>
                            <a:latin typeface="robotobold"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font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The student has multiplied the denominator by -7, </a:t>
                          </a:r>
                        </a:p>
                        <a:p>
                          <a:pPr font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rather than the numerator.</a:t>
                          </a: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6405851"/>
                      </a:ext>
                    </a:extLst>
                  </a:tr>
                  <a:tr h="397408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ox>
                                  <m:boxPr>
                                    <m:ctrlPr>
                                      <a:rPr lang="en-GB" sz="3200" b="0" i="1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GB" sz="3200" b="0" i="1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GB" sz="3200" b="0" i="1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−21</m:t>
                                        </m:r>
                                      </m:num>
                                      <m:den>
                                        <m:r>
                                          <a:rPr lang="en-GB" sz="3200" b="0" i="1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−35</m:t>
                                        </m:r>
                                      </m:den>
                                    </m:f>
                                  </m:e>
                                </m:box>
                              </m:oMath>
                            </m:oMathPara>
                          </a14:m>
                          <a:endParaRPr lang="en-GB" sz="3200" b="0" dirty="0">
                            <a:solidFill>
                              <a:schemeClr val="tx1"/>
                            </a:solidFill>
                            <a:effectLst/>
                            <a:latin typeface="robotobold"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font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The student has multiplied both the numerator and denominator by -7.</a:t>
                          </a: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68997206"/>
                      </a:ext>
                    </a:extLst>
                  </a:tr>
                  <a:tr h="586196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ox>
                                  <m:boxPr>
                                    <m:ctrlPr>
                                      <a:rPr lang="en-GB" sz="3200" b="0" i="1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GB" sz="3200" b="0" i="1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GB" sz="3200" b="0" i="1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21</m:t>
                                        </m:r>
                                      </m:num>
                                      <m:den>
                                        <m:r>
                                          <a:rPr lang="en-GB" sz="3200" b="0" i="1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den>
                                    </m:f>
                                  </m:e>
                                </m:box>
                              </m:oMath>
                            </m:oMathPara>
                          </a14:m>
                          <a:endParaRPr lang="en-GB" sz="3200" b="0" dirty="0">
                            <a:solidFill>
                              <a:schemeClr val="tx1"/>
                            </a:solidFill>
                            <a:effectLst/>
                            <a:latin typeface="robotobold"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font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The student has ignored the negative sign.</a:t>
                          </a: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3360683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74042840"/>
                  </p:ext>
                </p:extLst>
              </p:nvPr>
            </p:nvGraphicFramePr>
            <p:xfrm>
              <a:off x="413307" y="2461099"/>
              <a:ext cx="11365386" cy="4151540"/>
            </p:xfrm>
            <a:graphic>
              <a:graphicData uri="http://schemas.openxmlformats.org/drawingml/2006/table">
                <a:tbl>
                  <a:tblPr/>
                  <a:tblGrid>
                    <a:gridCol w="3252929">
                      <a:extLst>
                        <a:ext uri="{9D8B030D-6E8A-4147-A177-3AD203B41FA5}">
                          <a16:colId xmlns:a16="http://schemas.microsoft.com/office/drawing/2014/main" val="2525775135"/>
                        </a:ext>
                      </a:extLst>
                    </a:gridCol>
                    <a:gridCol w="8112457">
                      <a:extLst>
                        <a:ext uri="{9D8B030D-6E8A-4147-A177-3AD203B41FA5}">
                          <a16:colId xmlns:a16="http://schemas.microsoft.com/office/drawing/2014/main" val="562879438"/>
                        </a:ext>
                      </a:extLst>
                    </a:gridCol>
                  </a:tblGrid>
                  <a:tr h="500894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2400" b="1" cap="all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CORRECT ANSWER</a:t>
                          </a:r>
                          <a:endParaRPr lang="en-GB" sz="2400" b="1" cap="all" dirty="0"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en-GB" sz="2400" b="1" cap="all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CORRECT</a:t>
                          </a:r>
                          <a:r>
                            <a:rPr lang="en-GB" sz="2400" b="1" cap="all" baseline="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 </a:t>
                          </a:r>
                          <a:r>
                            <a:rPr lang="en-GB" sz="2400" b="1" cap="all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EXPLANATION </a:t>
                          </a:r>
                          <a:endParaRPr lang="en-GB" sz="2400" b="1" cap="all" dirty="0"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23718772"/>
                      </a:ext>
                    </a:extLst>
                  </a:tr>
                  <a:tr h="70822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87" t="-73504" r="-249813" b="-4145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fontAlgn="ctr"/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3/5 × -7 = (3 × -7)/5 = -21/5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19887872"/>
                      </a:ext>
                    </a:extLst>
                  </a:tr>
                  <a:tr h="500894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2400" b="1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COMMON MISTAKES</a:t>
                          </a:r>
                          <a:endParaRPr lang="en-GB" sz="2400" b="1" dirty="0"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AFA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font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WHAT</a:t>
                          </a:r>
                          <a:r>
                            <a:rPr lang="en-US" sz="2400" b="1" baseline="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 MIGHT BE YOUR MISTAKE 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AFA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71523938"/>
                      </a:ext>
                    </a:extLst>
                  </a:tr>
                  <a:tr h="86665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87" t="-200704" r="-249813" b="-1838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fontAlgn="ctr"/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The student has multiplied the denominator by -7, </a:t>
                          </a:r>
                        </a:p>
                        <a:p>
                          <a:pPr fontAlgn="ctr"/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rather than the numerator.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6405851"/>
                      </a:ext>
                    </a:extLst>
                  </a:tr>
                  <a:tr h="86665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87" t="-298601" r="-249813" b="-825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fontAlgn="ctr"/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The student has multiplied both the numerator and denominator by -7.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68997206"/>
                      </a:ext>
                    </a:extLst>
                  </a:tr>
                  <a:tr h="70822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87" t="-491379" r="-249813" b="-17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fontAlgn="ctr"/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The student has ignored the negative sign.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3360683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0" name="TextBox 9"/>
          <p:cNvSpPr txBox="1"/>
          <p:nvPr/>
        </p:nvSpPr>
        <p:spPr>
          <a:xfrm>
            <a:off x="0" y="0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/>
              <a:t>Answer 8 – Two Way Tables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3581" t="28963" r="33513" b="61622"/>
          <a:stretch/>
        </p:blipFill>
        <p:spPr>
          <a:xfrm>
            <a:off x="3097428" y="1013254"/>
            <a:ext cx="5642920" cy="121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6777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/>
              <a:t>Question 9 – Dividing Fractions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744" t="19167" r="3716" b="58671"/>
          <a:stretch/>
        </p:blipFill>
        <p:spPr>
          <a:xfrm>
            <a:off x="469556" y="1145060"/>
            <a:ext cx="11038703" cy="2026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9040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/>
            </p:nvGraphicFramePr>
            <p:xfrm>
              <a:off x="477794" y="2834508"/>
              <a:ext cx="10964563" cy="3859948"/>
            </p:xfrm>
            <a:graphic>
              <a:graphicData uri="http://schemas.openxmlformats.org/drawingml/2006/table">
                <a:tbl>
                  <a:tblPr/>
                  <a:tblGrid>
                    <a:gridCol w="2891482">
                      <a:extLst>
                        <a:ext uri="{9D8B030D-6E8A-4147-A177-3AD203B41FA5}">
                          <a16:colId xmlns:a16="http://schemas.microsoft.com/office/drawing/2014/main" val="2525775135"/>
                        </a:ext>
                      </a:extLst>
                    </a:gridCol>
                    <a:gridCol w="8073081">
                      <a:extLst>
                        <a:ext uri="{9D8B030D-6E8A-4147-A177-3AD203B41FA5}">
                          <a16:colId xmlns:a16="http://schemas.microsoft.com/office/drawing/2014/main" val="562879438"/>
                        </a:ext>
                      </a:extLst>
                    </a:gridCol>
                  </a:tblGrid>
                  <a:tr h="475203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2400" b="1" cap="all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CORRECT ANSWER</a:t>
                          </a: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en-GB" sz="2400" b="1" cap="all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CORRECT</a:t>
                          </a:r>
                          <a:r>
                            <a:rPr lang="en-GB" sz="2400" b="1" cap="all" baseline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 </a:t>
                          </a:r>
                          <a:r>
                            <a:rPr lang="en-GB" sz="2400" b="1" cap="all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EXPLANATION </a:t>
                          </a: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23718772"/>
                      </a:ext>
                    </a:extLst>
                  </a:tr>
                  <a:tr h="320748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ox>
                                  <m:boxPr>
                                    <m:ctrlPr>
                                      <a:rPr lang="en-GB" sz="3200" b="0" i="1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GB" sz="3200" b="0" i="1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GB" sz="3200" b="0" i="1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7</m:t>
                                        </m:r>
                                      </m:num>
                                      <m:den>
                                        <m:r>
                                          <a:rPr lang="en-GB" sz="3200" b="0" i="1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den>
                                    </m:f>
                                  </m:e>
                                </m:box>
                              </m:oMath>
                            </m:oMathPara>
                          </a14:m>
                          <a:endParaRPr lang="en-GB" sz="3200" b="0" dirty="0">
                            <a:solidFill>
                              <a:schemeClr val="tx1"/>
                            </a:solidFill>
                            <a:effectLst/>
                            <a:latin typeface="robotobold"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fontAlgn="ctr"/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1/4 × 7 = 7/4</a:t>
                          </a: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19887872"/>
                      </a:ext>
                    </a:extLst>
                  </a:tr>
                  <a:tr h="475203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2400" b="1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COMMON MISTAKES</a:t>
                          </a: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AFA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fontAlgn="ctr"/>
                          <a:r>
                            <a:rPr lang="en-US" sz="2400" b="1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WHAT</a:t>
                          </a:r>
                          <a:r>
                            <a:rPr lang="en-US" sz="2400" b="1" baseline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 MIGHT BE YOUR MISTAKE 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AFA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71523938"/>
                      </a:ext>
                    </a:extLst>
                  </a:tr>
                  <a:tr h="397408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ox>
                                  <m:boxPr>
                                    <m:ctrlPr>
                                      <a:rPr lang="en-GB" sz="3200" b="0" i="1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GB" sz="3200" b="0" i="1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GB" sz="3200" b="0" i="1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29</m:t>
                                        </m:r>
                                      </m:num>
                                      <m:den>
                                        <m:r>
                                          <a:rPr lang="en-GB" sz="3200" b="0" i="1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den>
                                    </m:f>
                                  </m:e>
                                </m:box>
                              </m:oMath>
                            </m:oMathPara>
                          </a14:m>
                          <a:endParaRPr lang="en-GB" sz="3200" b="0" dirty="0">
                            <a:solidFill>
                              <a:schemeClr val="tx1"/>
                            </a:solidFill>
                            <a:effectLst/>
                            <a:latin typeface="robotobold"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fontAlgn="ctr"/>
                          <a:r>
                            <a:rPr lang="en-US" sz="2000" dirty="0"/>
                            <a:t>The student has added 7, rather than multiplying.</a:t>
                          </a: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6405851"/>
                      </a:ext>
                    </a:extLst>
                  </a:tr>
                  <a:tr h="397408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ox>
                                  <m:boxPr>
                                    <m:ctrlPr>
                                      <a:rPr lang="en-GB" sz="3200" b="0" i="1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GB" sz="3200" b="0" i="1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GB" sz="3200" b="0" i="1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7</m:t>
                                        </m:r>
                                      </m:num>
                                      <m:den>
                                        <m:r>
                                          <a:rPr lang="en-GB" sz="3200" b="0" i="1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28</m:t>
                                        </m:r>
                                      </m:den>
                                    </m:f>
                                  </m:e>
                                </m:box>
                              </m:oMath>
                            </m:oMathPara>
                          </a14:m>
                          <a:endParaRPr lang="en-GB" sz="3200" b="0" dirty="0">
                            <a:solidFill>
                              <a:schemeClr val="tx1"/>
                            </a:solidFill>
                            <a:effectLst/>
                            <a:latin typeface="robotobold"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fontAlgn="ctr"/>
                          <a:r>
                            <a:rPr lang="en-US" sz="2000" dirty="0"/>
                            <a:t>The student has multiplied both the numerator and denominator by 7.</a:t>
                          </a: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68997206"/>
                      </a:ext>
                    </a:extLst>
                  </a:tr>
                  <a:tr h="586196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ox>
                                  <m:boxPr>
                                    <m:ctrlPr>
                                      <a:rPr lang="en-GB" sz="3200" b="0" i="1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GB" sz="3200" b="0" i="1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GB" sz="3200" b="0" i="1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GB" sz="3200" b="0" i="1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28</m:t>
                                        </m:r>
                                      </m:den>
                                    </m:f>
                                  </m:e>
                                </m:box>
                              </m:oMath>
                            </m:oMathPara>
                          </a14:m>
                          <a:endParaRPr lang="en-GB" sz="3200" b="0" dirty="0">
                            <a:solidFill>
                              <a:schemeClr val="tx1"/>
                            </a:solidFill>
                            <a:effectLst/>
                            <a:latin typeface="robotobold"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fontAlgn="ctr"/>
                          <a:r>
                            <a:rPr lang="en-US" sz="2000" dirty="0"/>
                            <a:t>The student has multiplied the denominator by 7.</a:t>
                          </a:r>
                        </a:p>
                        <a:p>
                          <a:pPr fontAlgn="ctr"/>
                          <a:r>
                            <a:rPr lang="en-US" sz="2000" dirty="0"/>
                            <a:t>he student has found the number of people who just ordered drinks.</a:t>
                          </a: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3360683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97173522"/>
                  </p:ext>
                </p:extLst>
              </p:nvPr>
            </p:nvGraphicFramePr>
            <p:xfrm>
              <a:off x="477794" y="2834508"/>
              <a:ext cx="10964563" cy="3859948"/>
            </p:xfrm>
            <a:graphic>
              <a:graphicData uri="http://schemas.openxmlformats.org/drawingml/2006/table">
                <a:tbl>
                  <a:tblPr/>
                  <a:tblGrid>
                    <a:gridCol w="2891482">
                      <a:extLst>
                        <a:ext uri="{9D8B030D-6E8A-4147-A177-3AD203B41FA5}">
                          <a16:colId xmlns:a16="http://schemas.microsoft.com/office/drawing/2014/main" val="2525775135"/>
                        </a:ext>
                      </a:extLst>
                    </a:gridCol>
                    <a:gridCol w="8073081">
                      <a:extLst>
                        <a:ext uri="{9D8B030D-6E8A-4147-A177-3AD203B41FA5}">
                          <a16:colId xmlns:a16="http://schemas.microsoft.com/office/drawing/2014/main" val="562879438"/>
                        </a:ext>
                      </a:extLst>
                    </a:gridCol>
                  </a:tblGrid>
                  <a:tr h="500894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2400" b="1" cap="all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CORRECT ANSWER</a:t>
                          </a:r>
                          <a:endParaRPr lang="en-GB" sz="2400" b="1" cap="all" dirty="0"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en-GB" sz="2400" b="1" cap="all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CORRECT</a:t>
                          </a:r>
                          <a:r>
                            <a:rPr lang="en-GB" sz="2400" b="1" cap="all" baseline="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 </a:t>
                          </a:r>
                          <a:r>
                            <a:rPr lang="en-GB" sz="2400" b="1" cap="all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EXPLANATION </a:t>
                          </a:r>
                          <a:endParaRPr lang="en-GB" sz="2400" b="1" cap="all" dirty="0"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23718772"/>
                      </a:ext>
                    </a:extLst>
                  </a:tr>
                  <a:tr h="70244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1" t="-73276" r="-279368" b="-388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fontAlgn="ctr"/>
                          <a:r>
                            <a:rPr lang="en-US" sz="2800" b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1/4 × 7 = 7/4</a:t>
                          </a:r>
                          <a:endParaRPr lang="en-US" sz="2800" b="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19887872"/>
                      </a:ext>
                    </a:extLst>
                  </a:tr>
                  <a:tr h="500894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2400" b="1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COMMON MISTAKES</a:t>
                          </a:r>
                          <a:endParaRPr lang="en-GB" sz="2400" b="1" dirty="0"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AFA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font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WHAT</a:t>
                          </a:r>
                          <a:r>
                            <a:rPr lang="en-US" sz="2400" b="1" baseline="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 MIGHT BE YOUR MISTAKE 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AFA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71523938"/>
                      </a:ext>
                    </a:extLst>
                  </a:tr>
                  <a:tr h="70517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1" t="-243966" r="-279368" b="-2181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fontAlgn="ctr"/>
                          <a:r>
                            <a:rPr lang="en-US" sz="2000" dirty="0" smtClean="0"/>
                            <a:t>The student has added 7, rather than multiplying.</a:t>
                          </a:r>
                          <a:endParaRPr lang="en-US" sz="2000" dirty="0"/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6405851"/>
                      </a:ext>
                    </a:extLst>
                  </a:tr>
                  <a:tr h="70580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1" t="-343966" r="-279368" b="-1181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fontAlgn="ctr"/>
                          <a:r>
                            <a:rPr lang="en-US" sz="2000" dirty="0" smtClean="0"/>
                            <a:t>The student has multiplied both the numerator and denominator by 7.</a:t>
                          </a:r>
                          <a:endParaRPr lang="en-US" sz="2000" dirty="0"/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68997206"/>
                      </a:ext>
                    </a:extLst>
                  </a:tr>
                  <a:tr h="74473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1" t="-418699" r="-279368" b="-113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fontAlgn="ctr"/>
                          <a:r>
                            <a:rPr lang="en-US" sz="2000" dirty="0" smtClean="0"/>
                            <a:t>The student has multiplied the denominator by 7.</a:t>
                          </a:r>
                        </a:p>
                        <a:p>
                          <a:pPr fontAlgn="ctr"/>
                          <a:r>
                            <a:rPr lang="en-US" sz="2000" dirty="0" smtClean="0"/>
                            <a:t>he </a:t>
                          </a:r>
                          <a:r>
                            <a:rPr lang="en-US" sz="2000" dirty="0"/>
                            <a:t>student has found the number of people who just ordered drinks.</a:t>
                          </a: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3360683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0" name="TextBox 9"/>
          <p:cNvSpPr txBox="1"/>
          <p:nvPr/>
        </p:nvSpPr>
        <p:spPr>
          <a:xfrm>
            <a:off x="0" y="0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/>
              <a:t>Answer 9 – Dividing Fractions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5744" t="19167" r="3716" b="58671"/>
          <a:stretch/>
        </p:blipFill>
        <p:spPr>
          <a:xfrm>
            <a:off x="773444" y="808000"/>
            <a:ext cx="10372351" cy="190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5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Question 1 – Converting Fractions, Decimals and Percentages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5513" y="2610196"/>
            <a:ext cx="4705003" cy="1058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612" t="35552" r="6290" b="15446"/>
          <a:stretch/>
        </p:blipFill>
        <p:spPr>
          <a:xfrm>
            <a:off x="1842655" y="1995053"/>
            <a:ext cx="8613538" cy="351351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7505" y="1017793"/>
            <a:ext cx="115888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Which of the following is correct?</a:t>
            </a:r>
          </a:p>
        </p:txBody>
      </p:sp>
    </p:spTree>
    <p:extLst>
      <p:ext uri="{BB962C8B-B14F-4D97-AF65-F5344CB8AC3E}">
        <p14:creationId xmlns:p14="http://schemas.microsoft.com/office/powerpoint/2010/main" val="34881574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/>
              <a:t>Question 10 – Dividing Fractions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6014" t="17497" r="37230" b="71836"/>
          <a:stretch/>
        </p:blipFill>
        <p:spPr>
          <a:xfrm>
            <a:off x="2117125" y="1103870"/>
            <a:ext cx="7577244" cy="2265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9323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/>
            </p:nvGraphicFramePr>
            <p:xfrm>
              <a:off x="621313" y="2868161"/>
              <a:ext cx="11158795" cy="3776382"/>
            </p:xfrm>
            <a:graphic>
              <a:graphicData uri="http://schemas.openxmlformats.org/drawingml/2006/table">
                <a:tbl>
                  <a:tblPr/>
                  <a:tblGrid>
                    <a:gridCol w="2807210">
                      <a:extLst>
                        <a:ext uri="{9D8B030D-6E8A-4147-A177-3AD203B41FA5}">
                          <a16:colId xmlns:a16="http://schemas.microsoft.com/office/drawing/2014/main" val="2525775135"/>
                        </a:ext>
                      </a:extLst>
                    </a:gridCol>
                    <a:gridCol w="8351585">
                      <a:extLst>
                        <a:ext uri="{9D8B030D-6E8A-4147-A177-3AD203B41FA5}">
                          <a16:colId xmlns:a16="http://schemas.microsoft.com/office/drawing/2014/main" val="562879438"/>
                        </a:ext>
                      </a:extLst>
                    </a:gridCol>
                  </a:tblGrid>
                  <a:tr h="475203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2400" b="1" cap="all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CORRECT ANSWER</a:t>
                          </a: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en-GB" sz="2400" b="1" cap="all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CORRECT</a:t>
                          </a:r>
                          <a:r>
                            <a:rPr lang="en-GB" sz="2400" b="1" cap="all" baseline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 </a:t>
                          </a:r>
                          <a:r>
                            <a:rPr lang="en-GB" sz="2400" b="1" cap="all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EXPLANATION </a:t>
                          </a: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23718772"/>
                      </a:ext>
                    </a:extLst>
                  </a:tr>
                  <a:tr h="320748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3200" b="0" dirty="0">
                              <a:solidFill>
                                <a:schemeClr val="tx1"/>
                              </a:solidFill>
                              <a:effectLst/>
                              <a:latin typeface="robotobold"/>
                            </a:rPr>
                            <a:t>8</a:t>
                          </a: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font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2 ÷ 1/4 = 2 × 4/1 = 8/1 = 8</a:t>
                          </a: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19887872"/>
                      </a:ext>
                    </a:extLst>
                  </a:tr>
                  <a:tr h="475203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2400" b="1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COMMON MISTAKES</a:t>
                          </a: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AFA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fontAlgn="ctr"/>
                          <a:r>
                            <a:rPr lang="en-US" sz="2400" b="1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WHAT</a:t>
                          </a:r>
                          <a:r>
                            <a:rPr lang="en-US" sz="2400" b="1" baseline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 MIGHT BE YOUR MISTAKE 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AFA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71523938"/>
                      </a:ext>
                    </a:extLst>
                  </a:tr>
                  <a:tr h="397408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3200" b="0" dirty="0">
                              <a:solidFill>
                                <a:schemeClr val="tx1"/>
                              </a:solidFill>
                              <a:effectLst/>
                              <a:latin typeface="robotobold"/>
                            </a:rPr>
                            <a:t>2</a:t>
                          </a: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font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The student has multiplied and then reciprocated their answer.</a:t>
                          </a: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6405851"/>
                      </a:ext>
                    </a:extLst>
                  </a:tr>
                  <a:tr h="397408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3200" b="0" i="1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200" b="0" i="1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3200" b="0" i="1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3200" b="0" dirty="0">
                              <a:solidFill>
                                <a:schemeClr val="tx1"/>
                              </a:solidFill>
                              <a:effectLst/>
                              <a:latin typeface="robotobold"/>
                            </a:rPr>
                            <a:t> </a:t>
                          </a: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font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The student has multiplied, rather than dividing.</a:t>
                          </a: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68997206"/>
                      </a:ext>
                    </a:extLst>
                  </a:tr>
                  <a:tr h="586196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ox>
                                  <m:boxPr>
                                    <m:ctrlPr>
                                      <a:rPr lang="en-GB" sz="32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GB" sz="32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GB" sz="32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num>
                                      <m:den>
                                        <m:r>
                                          <a:rPr lang="en-GB" sz="32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den>
                                    </m:f>
                                  </m:e>
                                </m:box>
                              </m:oMath>
                            </m:oMathPara>
                          </a14:m>
                          <a:endParaRPr lang="en-GB" sz="3200" b="0" dirty="0">
                            <a:solidFill>
                              <a:schemeClr val="tx1"/>
                            </a:solidFill>
                            <a:effectLst/>
                            <a:latin typeface="robotobold"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font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The student has multiplied, rather than dividing.</a:t>
                          </a: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3360683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06622248"/>
                  </p:ext>
                </p:extLst>
              </p:nvPr>
            </p:nvGraphicFramePr>
            <p:xfrm>
              <a:off x="621313" y="2868161"/>
              <a:ext cx="11158795" cy="3776382"/>
            </p:xfrm>
            <a:graphic>
              <a:graphicData uri="http://schemas.openxmlformats.org/drawingml/2006/table">
                <a:tbl>
                  <a:tblPr/>
                  <a:tblGrid>
                    <a:gridCol w="2807210">
                      <a:extLst>
                        <a:ext uri="{9D8B030D-6E8A-4147-A177-3AD203B41FA5}">
                          <a16:colId xmlns:a16="http://schemas.microsoft.com/office/drawing/2014/main" val="2525775135"/>
                        </a:ext>
                      </a:extLst>
                    </a:gridCol>
                    <a:gridCol w="8351585">
                      <a:extLst>
                        <a:ext uri="{9D8B030D-6E8A-4147-A177-3AD203B41FA5}">
                          <a16:colId xmlns:a16="http://schemas.microsoft.com/office/drawing/2014/main" val="562879438"/>
                        </a:ext>
                      </a:extLst>
                    </a:gridCol>
                  </a:tblGrid>
                  <a:tr h="500894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2400" b="1" cap="all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CORRECT ANSWER</a:t>
                          </a:r>
                          <a:endParaRPr lang="en-GB" sz="2400" b="1" cap="all" dirty="0"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en-GB" sz="2400" b="1" cap="all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CORRECT</a:t>
                          </a:r>
                          <a:r>
                            <a:rPr lang="en-GB" sz="2400" b="1" cap="all" baseline="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 </a:t>
                          </a:r>
                          <a:r>
                            <a:rPr lang="en-GB" sz="2400" b="1" cap="all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EXPLANATION </a:t>
                          </a:r>
                          <a:endParaRPr lang="en-GB" sz="2400" b="1" cap="all" dirty="0"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23718772"/>
                      </a:ext>
                    </a:extLst>
                  </a:tr>
                  <a:tr h="622814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3200" b="0" dirty="0" smtClean="0">
                              <a:solidFill>
                                <a:schemeClr val="tx1"/>
                              </a:solidFill>
                              <a:effectLst/>
                              <a:latin typeface="robotobold"/>
                            </a:rPr>
                            <a:t>8</a:t>
                          </a:r>
                          <a:endParaRPr lang="en-GB" sz="3200" b="0" dirty="0">
                            <a:solidFill>
                              <a:schemeClr val="tx1"/>
                            </a:solidFill>
                            <a:effectLst/>
                            <a:latin typeface="robotobold"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fontAlgn="ctr"/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2 ÷ 1/4 = 2 × 4/1 = 8/1 = 8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19887872"/>
                      </a:ext>
                    </a:extLst>
                  </a:tr>
                  <a:tr h="500894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2400" b="1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COMMON MISTAKES</a:t>
                          </a:r>
                          <a:endParaRPr lang="en-GB" sz="2400" b="1" dirty="0"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AFA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font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WHAT</a:t>
                          </a:r>
                          <a:r>
                            <a:rPr lang="en-US" sz="2400" b="1" baseline="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 MIGHT BE YOUR MISTAKE 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AFA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71523938"/>
                      </a:ext>
                    </a:extLst>
                  </a:tr>
                  <a:tr h="622814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3200" b="0" dirty="0" smtClean="0">
                              <a:solidFill>
                                <a:schemeClr val="tx1"/>
                              </a:solidFill>
                              <a:effectLst/>
                              <a:latin typeface="robotobold"/>
                            </a:rPr>
                            <a:t>2</a:t>
                          </a:r>
                          <a:endParaRPr lang="en-GB" sz="3200" b="0" dirty="0">
                            <a:solidFill>
                              <a:schemeClr val="tx1"/>
                            </a:solidFill>
                            <a:effectLst/>
                            <a:latin typeface="robotobold"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fontAlgn="ctr"/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The student has multiplied and then reciprocated their answer.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6405851"/>
                      </a:ext>
                    </a:extLst>
                  </a:tr>
                  <a:tr h="82379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7" t="-276296" r="-297831" b="-881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fontAlgn="ctr"/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The student has multiplied, rather than dividing.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68997206"/>
                      </a:ext>
                    </a:extLst>
                  </a:tr>
                  <a:tr h="70517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7" t="-437931" r="-297831" b="-25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fontAlgn="ctr"/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The student has multiplied, rather than dividing.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3360683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0" name="TextBox 9"/>
          <p:cNvSpPr txBox="1"/>
          <p:nvPr/>
        </p:nvSpPr>
        <p:spPr>
          <a:xfrm>
            <a:off x="0" y="0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/>
              <a:t>Answer 10 – Two Way Tables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6014" t="17497" r="37230" b="71836"/>
          <a:stretch/>
        </p:blipFill>
        <p:spPr>
          <a:xfrm>
            <a:off x="2957385" y="1054443"/>
            <a:ext cx="5873578" cy="1756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492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45208" y="2887903"/>
          <a:ext cx="11701584" cy="3736884"/>
        </p:xfrm>
        <a:graphic>
          <a:graphicData uri="http://schemas.openxmlformats.org/drawingml/2006/table">
            <a:tbl>
              <a:tblPr/>
              <a:tblGrid>
                <a:gridCol w="3011834">
                  <a:extLst>
                    <a:ext uri="{9D8B030D-6E8A-4147-A177-3AD203B41FA5}">
                      <a16:colId xmlns:a16="http://schemas.microsoft.com/office/drawing/2014/main" val="2525775135"/>
                    </a:ext>
                  </a:extLst>
                </a:gridCol>
                <a:gridCol w="8689750">
                  <a:extLst>
                    <a:ext uri="{9D8B030D-6E8A-4147-A177-3AD203B41FA5}">
                      <a16:colId xmlns:a16="http://schemas.microsoft.com/office/drawing/2014/main" val="562879438"/>
                    </a:ext>
                  </a:extLst>
                </a:gridCol>
              </a:tblGrid>
              <a:tr h="47520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1" cap="all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CORRECT ANSWER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400" b="1" cap="all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CORRECT</a:t>
                      </a:r>
                      <a:r>
                        <a:rPr lang="en-GB" sz="2400" b="1" cap="all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2400" b="1" cap="all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EXPLANATION 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718772"/>
                  </a:ext>
                </a:extLst>
              </a:tr>
              <a:tr h="32074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3200" b="0" dirty="0">
                          <a:solidFill>
                            <a:schemeClr val="tx1"/>
                          </a:solidFill>
                          <a:effectLst/>
                          <a:latin typeface="robotobold"/>
                        </a:rPr>
                        <a:t>A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We have 0.55 is equal to 55%, which is equal to 55/100. </a:t>
                      </a:r>
                    </a:p>
                    <a:p>
                      <a:pPr fontAlgn="ctr"/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This is equivalent to 11/20.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9887872"/>
                  </a:ext>
                </a:extLst>
              </a:tr>
              <a:tr h="47520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COMMON MISTAKES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A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WHAT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MIGHT BE YOUR MISTAKE 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1523938"/>
                  </a:ext>
                </a:extLst>
              </a:tr>
              <a:tr h="39740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3200" b="0" dirty="0">
                          <a:solidFill>
                            <a:schemeClr val="tx1"/>
                          </a:solidFill>
                          <a:effectLst/>
                          <a:latin typeface="robotobold"/>
                        </a:rPr>
                        <a:t>B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It looks like you've assumed that 0.4 = 4% but actually, 0.4 = 4/10 = 40/100 = 40%. 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6405851"/>
                  </a:ext>
                </a:extLst>
              </a:tr>
              <a:tr h="39740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3200" b="0" dirty="0">
                          <a:solidFill>
                            <a:schemeClr val="tx1"/>
                          </a:solidFill>
                          <a:effectLst/>
                          <a:latin typeface="robotobold"/>
                        </a:rPr>
                        <a:t>C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It looks like you've assumed that 0.6 = 6% but actually, 0.6 = 6/10 = 60/100 = 60%.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8997206"/>
                  </a:ext>
                </a:extLst>
              </a:tr>
              <a:tr h="586196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3200" b="0" dirty="0">
                          <a:solidFill>
                            <a:schemeClr val="tx1"/>
                          </a:solidFill>
                          <a:effectLst/>
                          <a:latin typeface="robotobold"/>
                        </a:rPr>
                        <a:t>D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Not quite! It looks like you've assumed that 0.68 = 6.8%. </a:t>
                      </a:r>
                    </a:p>
                    <a:p>
                      <a:pPr fontAlgn="ctr"/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But actually 0.68 = 68/100 = 68%. Pay close attention to place value! </a:t>
                      </a:r>
                    </a:p>
                  </a:txBody>
                  <a:tcPr marL="75075" marR="75075" marT="67567" marB="675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3606831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Answers 1 – Converting Fractions, Decimals and Percentages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612" t="35552" r="6290" b="15446"/>
          <a:stretch/>
        </p:blipFill>
        <p:spPr>
          <a:xfrm>
            <a:off x="5489171" y="584775"/>
            <a:ext cx="5406043" cy="22051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5681" y="1037312"/>
            <a:ext cx="43861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Which of the following is correct?</a:t>
            </a:r>
          </a:p>
        </p:txBody>
      </p:sp>
    </p:spTree>
    <p:extLst>
      <p:ext uri="{BB962C8B-B14F-4D97-AF65-F5344CB8AC3E}">
        <p14:creationId xmlns:p14="http://schemas.microsoft.com/office/powerpoint/2010/main" val="3871981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12192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400" b="1" dirty="0"/>
              <a:t>Question 2 – Converting Fractions, Decimals and Percentages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5446" t="21905" r="24822" b="62619"/>
          <a:stretch/>
        </p:blipFill>
        <p:spPr>
          <a:xfrm>
            <a:off x="685800" y="805541"/>
            <a:ext cx="10307675" cy="2405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80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/>
            </p:nvGraphicFramePr>
            <p:xfrm>
              <a:off x="320631" y="2628391"/>
              <a:ext cx="11550738" cy="3963579"/>
            </p:xfrm>
            <a:graphic>
              <a:graphicData uri="http://schemas.openxmlformats.org/drawingml/2006/table">
                <a:tbl>
                  <a:tblPr/>
                  <a:tblGrid>
                    <a:gridCol w="3305979">
                      <a:extLst>
                        <a:ext uri="{9D8B030D-6E8A-4147-A177-3AD203B41FA5}">
                          <a16:colId xmlns:a16="http://schemas.microsoft.com/office/drawing/2014/main" val="2525775135"/>
                        </a:ext>
                      </a:extLst>
                    </a:gridCol>
                    <a:gridCol w="8244759">
                      <a:extLst>
                        <a:ext uri="{9D8B030D-6E8A-4147-A177-3AD203B41FA5}">
                          <a16:colId xmlns:a16="http://schemas.microsoft.com/office/drawing/2014/main" val="562879438"/>
                        </a:ext>
                      </a:extLst>
                    </a:gridCol>
                  </a:tblGrid>
                  <a:tr h="475203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2400" b="1" cap="all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CORRECT ANSWER</a:t>
                          </a: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en-GB" sz="2400" b="1" cap="all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CORRECT</a:t>
                          </a:r>
                          <a:r>
                            <a:rPr lang="en-GB" sz="2400" b="1" cap="all" baseline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 </a:t>
                          </a:r>
                          <a:r>
                            <a:rPr lang="en-GB" sz="2400" b="1" cap="all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EXPLANATION </a:t>
                          </a: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23718772"/>
                      </a:ext>
                    </a:extLst>
                  </a:tr>
                  <a:tr h="320748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ox>
                                  <m:boxPr>
                                    <m:ctrlPr>
                                      <a:rPr lang="en-GB" sz="2800" b="0" i="1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GB" sz="2800" b="0" i="1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GB" sz="2800" b="0" i="1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19</m:t>
                                        </m:r>
                                      </m:num>
                                      <m:den>
                                        <m:r>
                                          <a:rPr lang="en-GB" sz="2800" b="0" i="1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500</m:t>
                                        </m:r>
                                      </m:den>
                                    </m:f>
                                  </m:e>
                                </m:box>
                              </m:oMath>
                            </m:oMathPara>
                          </a14:m>
                          <a:endParaRPr lang="en-GB" sz="3200" b="0" dirty="0">
                            <a:solidFill>
                              <a:schemeClr val="tx1"/>
                            </a:solidFill>
                            <a:effectLst/>
                            <a:latin typeface="robotobold"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font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0.038 is equal to 38/1000, which is equivalent to 19/500.</a:t>
                          </a: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19887872"/>
                      </a:ext>
                    </a:extLst>
                  </a:tr>
                  <a:tr h="475203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2400" b="1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COMMON MISTAKES</a:t>
                          </a: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AFA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fontAlgn="ctr"/>
                          <a:r>
                            <a:rPr lang="en-US" sz="2400" b="1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WHAT</a:t>
                          </a:r>
                          <a:r>
                            <a:rPr lang="en-US" sz="2400" b="1" baseline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 MIGHT BE YOUR MISTAKE 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AFA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71523938"/>
                      </a:ext>
                    </a:extLst>
                  </a:tr>
                  <a:tr h="775454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GB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38</m:t>
                                    </m:r>
                                  </m:num>
                                  <m:den>
                                    <m:r>
                                      <a:rPr kumimoji="0" lang="en-GB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800" b="0" dirty="0">
                            <a:solidFill>
                              <a:schemeClr val="tx1"/>
                            </a:solidFill>
                            <a:effectLst/>
                            <a:latin typeface="robotobold"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fontAlgn="ctr"/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0.38 = 38/100. But the decimal number was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acutally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 0.038 = 38/1000. Then the fraction has to be simplified. Both the top and bottom can be divided by 2 to get 19/500. You nearly got it! </a:t>
                          </a: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6405851"/>
                      </a:ext>
                    </a:extLst>
                  </a:tr>
                  <a:tr h="397408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GB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38</m:t>
                                    </m:r>
                                  </m:num>
                                  <m:den>
                                    <m:r>
                                      <a:rPr kumimoji="0" lang="en-GB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800" b="0" dirty="0">
                            <a:solidFill>
                              <a:schemeClr val="tx1"/>
                            </a:solidFill>
                            <a:effectLst/>
                            <a:latin typeface="robotobold"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fontAlgn="ctr"/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You have learnt how to convert decimals into fractions! :) 0.038 = 38/1000. You just forgot to simplify. Both the top and the bottom can be divided by 2, to get 19/500. </a:t>
                          </a: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68997206"/>
                      </a:ext>
                    </a:extLst>
                  </a:tr>
                  <a:tr h="586196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GB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19</m:t>
                                    </m:r>
                                  </m:num>
                                  <m:den>
                                    <m:r>
                                      <a:rPr kumimoji="0" lang="en-GB" sz="18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50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800" b="0" dirty="0">
                            <a:solidFill>
                              <a:schemeClr val="tx1"/>
                            </a:solidFill>
                            <a:effectLst/>
                            <a:latin typeface="robotobold"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fontAlgn="ctr"/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0.38 = 38/100 = 19/50. But the decimal number was actually 0.038 = 38/1000 = 19/500. You nearly got it!.</a:t>
                          </a: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3360683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34347232"/>
                  </p:ext>
                </p:extLst>
              </p:nvPr>
            </p:nvGraphicFramePr>
            <p:xfrm>
              <a:off x="320631" y="2628391"/>
              <a:ext cx="11550738" cy="3963579"/>
            </p:xfrm>
            <a:graphic>
              <a:graphicData uri="http://schemas.openxmlformats.org/drawingml/2006/table">
                <a:tbl>
                  <a:tblPr/>
                  <a:tblGrid>
                    <a:gridCol w="3305979">
                      <a:extLst>
                        <a:ext uri="{9D8B030D-6E8A-4147-A177-3AD203B41FA5}">
                          <a16:colId xmlns:a16="http://schemas.microsoft.com/office/drawing/2014/main" val="2525775135"/>
                        </a:ext>
                      </a:extLst>
                    </a:gridCol>
                    <a:gridCol w="8244759">
                      <a:extLst>
                        <a:ext uri="{9D8B030D-6E8A-4147-A177-3AD203B41FA5}">
                          <a16:colId xmlns:a16="http://schemas.microsoft.com/office/drawing/2014/main" val="562879438"/>
                        </a:ext>
                      </a:extLst>
                    </a:gridCol>
                  </a:tblGrid>
                  <a:tr h="500894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2400" b="1" cap="all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CORRECT ANSWER</a:t>
                          </a:r>
                          <a:endParaRPr lang="en-GB" sz="2400" b="1" cap="all" dirty="0"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en-GB" sz="2400" b="1" cap="all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CORRECT</a:t>
                          </a:r>
                          <a:r>
                            <a:rPr lang="en-GB" sz="2400" b="1" cap="all" baseline="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 </a:t>
                          </a:r>
                          <a:r>
                            <a:rPr lang="en-GB" sz="2400" b="1" cap="all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EXPLANATION </a:t>
                          </a:r>
                          <a:endParaRPr lang="en-GB" sz="2400" b="1" cap="all" dirty="0"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23718772"/>
                      </a:ext>
                    </a:extLst>
                  </a:tr>
                  <a:tr h="63614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84" t="-81905" r="-249540" b="-45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fontAlgn="ctr"/>
                          <a:r>
                            <a:rPr lang="en-US" sz="2000" b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0.038 is equal to 38/1000, which is equivalent to 19/500.</a:t>
                          </a:r>
                          <a:endParaRPr lang="en-US" sz="2000" b="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19887872"/>
                      </a:ext>
                    </a:extLst>
                  </a:tr>
                  <a:tr h="500894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2400" b="1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COMMON MISTAKES</a:t>
                          </a:r>
                          <a:endParaRPr lang="en-GB" sz="2400" b="1" dirty="0"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AFA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font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WHAT</a:t>
                          </a:r>
                          <a:r>
                            <a:rPr lang="en-US" sz="2400" b="1" baseline="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 MIGHT BE YOUR MISTAKE 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AFA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71523938"/>
                      </a:ext>
                    </a:extLst>
                  </a:tr>
                  <a:tr h="95809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84" t="-173885" r="-249540" b="-1515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fontAlgn="ctr"/>
                          <a:r>
                            <a:rPr lang="en-US" sz="1800" b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0.38 = 38/100. But the decimal number was </a:t>
                          </a:r>
                          <a:r>
                            <a:rPr lang="en-US" sz="1800" b="0" dirty="0" err="1" smtClean="0">
                              <a:solidFill>
                                <a:schemeClr val="tx1"/>
                              </a:solidFill>
                              <a:effectLst/>
                            </a:rPr>
                            <a:t>acutally</a:t>
                          </a:r>
                          <a:r>
                            <a:rPr lang="en-US" sz="1800" b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 0.038 = 38/1000. Then the fraction has to be simplified. Both the top and bottom can be divided by 2 to get 19/500. You nearly got it! 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6405851"/>
                      </a:ext>
                    </a:extLst>
                  </a:tr>
                  <a:tr h="68377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84" t="-380531" r="-249540" b="-1106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fontAlgn="ctr"/>
                          <a:r>
                            <a:rPr lang="en-US" sz="1800" b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You have learnt how to convert decimals into fractions! :) 0.038 = 38/1000. You just forgot to simplify. Both the top and the bottom can be divided by 2, to get 19/500. 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68997206"/>
                      </a:ext>
                    </a:extLst>
                  </a:tr>
                  <a:tr h="68377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84" t="-484821" r="-249540" b="-116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fontAlgn="ctr"/>
                          <a:r>
                            <a:rPr lang="en-US" sz="1800" b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0.38 = 38/100 = 19/50. But the decimal number was actually 0.038 = 38/1000 = 19/500. You nearly got it!.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3360683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TextBox 3"/>
          <p:cNvSpPr txBox="1"/>
          <p:nvPr/>
        </p:nvSpPr>
        <p:spPr>
          <a:xfrm>
            <a:off x="0" y="0"/>
            <a:ext cx="12192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400" b="1" dirty="0"/>
              <a:t>Answers 2 – Converting Fractions, Decimals and Percentages </a:t>
            </a:r>
          </a:p>
        </p:txBody>
      </p:sp>
      <p:pic>
        <p:nvPicPr>
          <p:cNvPr id="1026" name="Picture 2" descr="https://images.diagnosticquestions.com/uploads/questions/3f9f62b1-8c1c-4ffd-a0be-54e2d98f104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60" t="23785" r="23776" b="64266"/>
          <a:stretch/>
        </p:blipFill>
        <p:spPr bwMode="auto">
          <a:xfrm>
            <a:off x="1649185" y="772886"/>
            <a:ext cx="8458202" cy="1458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725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/>
              <a:t>Question 3 – Adding Fractions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2421" y="1028057"/>
                <a:ext cx="11747157" cy="28650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6600" dirty="0"/>
                  <a:t>Work out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72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72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7200" b="0" i="1" dirty="0" smtClean="0">
                            <a:latin typeface="Cambria Math" panose="02040503050406030204" pitchFamily="18" charset="0"/>
                          </a:rPr>
                          <m:t>13</m:t>
                        </m:r>
                      </m:den>
                    </m:f>
                  </m:oMath>
                </a14:m>
                <a:r>
                  <a:rPr lang="en-GB" sz="80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72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7200" b="0" i="1" dirty="0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7200" i="1" dirty="0">
                            <a:latin typeface="Cambria Math" panose="02040503050406030204" pitchFamily="18" charset="0"/>
                          </a:rPr>
                          <m:t>13</m:t>
                        </m:r>
                      </m:den>
                    </m:f>
                  </m:oMath>
                </a14:m>
                <a:endParaRPr lang="en-GB" sz="7200" dirty="0"/>
              </a:p>
              <a:p>
                <a:pPr algn="ctr"/>
                <a:endParaRPr lang="en-GB" sz="2400" dirty="0"/>
              </a:p>
              <a:p>
                <a:pPr algn="ctr"/>
                <a:r>
                  <a:rPr lang="en-GB" sz="5400" dirty="0"/>
                  <a:t>Write your answer in its simplest form.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421" y="1028057"/>
                <a:ext cx="11747157" cy="2865080"/>
              </a:xfrm>
              <a:prstGeom prst="rect">
                <a:avLst/>
              </a:prstGeom>
              <a:blipFill>
                <a:blip r:embed="rId2"/>
                <a:stretch>
                  <a:fillRect t="-4255" b="-121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9667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/>
            </p:nvGraphicFramePr>
            <p:xfrm>
              <a:off x="311974" y="2762806"/>
              <a:ext cx="11472985" cy="3907128"/>
            </p:xfrm>
            <a:graphic>
              <a:graphicData uri="http://schemas.openxmlformats.org/drawingml/2006/table">
                <a:tbl>
                  <a:tblPr/>
                  <a:tblGrid>
                    <a:gridCol w="3283725">
                      <a:extLst>
                        <a:ext uri="{9D8B030D-6E8A-4147-A177-3AD203B41FA5}">
                          <a16:colId xmlns:a16="http://schemas.microsoft.com/office/drawing/2014/main" val="2525775135"/>
                        </a:ext>
                      </a:extLst>
                    </a:gridCol>
                    <a:gridCol w="8189260">
                      <a:extLst>
                        <a:ext uri="{9D8B030D-6E8A-4147-A177-3AD203B41FA5}">
                          <a16:colId xmlns:a16="http://schemas.microsoft.com/office/drawing/2014/main" val="562879438"/>
                        </a:ext>
                      </a:extLst>
                    </a:gridCol>
                  </a:tblGrid>
                  <a:tr h="475203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2400" b="1" cap="all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CORRECT ANSWER</a:t>
                          </a: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en-GB" sz="2400" b="1" cap="all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CORRECT</a:t>
                          </a:r>
                          <a:r>
                            <a:rPr lang="en-GB" sz="2400" b="1" cap="all" baseline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 </a:t>
                          </a:r>
                          <a:r>
                            <a:rPr lang="en-GB" sz="2400" b="1" cap="all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EXPLANATION </a:t>
                          </a: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23718772"/>
                      </a:ext>
                    </a:extLst>
                  </a:tr>
                  <a:tr h="320748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3200" b="0" dirty="0">
                              <a:solidFill>
                                <a:schemeClr val="tx1"/>
                              </a:solidFill>
                              <a:effectLst/>
                              <a:latin typeface="robotobold"/>
                            </a:rPr>
                            <a:t>1</a:t>
                          </a: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font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We have 4/13 + 9/13 = 13/13, which simplifies to 1.</a:t>
                          </a: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19887872"/>
                      </a:ext>
                    </a:extLst>
                  </a:tr>
                  <a:tr h="475203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2400" b="1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COMMON MISTAKES</a:t>
                          </a: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AFA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fontAlgn="ctr"/>
                          <a:r>
                            <a:rPr lang="en-US" sz="2400" b="1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WHAT</a:t>
                          </a:r>
                          <a:r>
                            <a:rPr lang="en-US" sz="2400" b="1" baseline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 MIGHT BE YOUR MISTAKE 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AFA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71523938"/>
                      </a:ext>
                    </a:extLst>
                  </a:tr>
                  <a:tr h="397408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ox>
                                  <m:boxPr>
                                    <m:ctrlPr>
                                      <a:rPr lang="en-GB" sz="3200" b="0" i="1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GB" sz="3200" b="0" i="1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GB" sz="3200" b="0" i="1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13</m:t>
                                        </m:r>
                                      </m:num>
                                      <m:den>
                                        <m:r>
                                          <a:rPr lang="en-GB" sz="3200" b="0" i="1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26</m:t>
                                        </m:r>
                                      </m:den>
                                    </m:f>
                                  </m:e>
                                </m:box>
                              </m:oMath>
                            </m:oMathPara>
                          </a14:m>
                          <a:endParaRPr lang="en-GB" sz="3200" b="0" dirty="0">
                            <a:solidFill>
                              <a:schemeClr val="tx1"/>
                            </a:solidFill>
                            <a:effectLst/>
                            <a:latin typeface="robotobold"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font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The student has added the numerator and denominator.</a:t>
                          </a: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6405851"/>
                      </a:ext>
                    </a:extLst>
                  </a:tr>
                  <a:tr h="397408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ox>
                                  <m:boxPr>
                                    <m:ctrlPr>
                                      <a:rPr lang="en-GB" sz="3200" b="0" i="1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GB" sz="3200" b="0" i="1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GB" sz="3200" b="0" i="1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GB" sz="3200" b="0" i="1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box>
                              </m:oMath>
                            </m:oMathPara>
                          </a14:m>
                          <a:endParaRPr lang="en-GB" sz="3200" b="0" dirty="0">
                            <a:solidFill>
                              <a:schemeClr val="tx1"/>
                            </a:solidFill>
                            <a:effectLst/>
                            <a:latin typeface="robotobold"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font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The student has added the numerator and denominator, </a:t>
                          </a:r>
                        </a:p>
                        <a:p>
                          <a:pPr font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and has then simplified.</a:t>
                          </a: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68997206"/>
                      </a:ext>
                    </a:extLst>
                  </a:tr>
                  <a:tr h="586196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ox>
                                  <m:boxPr>
                                    <m:ctrlPr>
                                      <a:rPr lang="en-GB" sz="3200" b="0" i="1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GB" sz="3200" b="0" i="1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GB" sz="3200" b="0" i="1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13</m:t>
                                        </m:r>
                                      </m:num>
                                      <m:den>
                                        <m:r>
                                          <a:rPr lang="en-GB" sz="3200" b="0" i="1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13</m:t>
                                        </m:r>
                                      </m:den>
                                    </m:f>
                                  </m:e>
                                </m:box>
                              </m:oMath>
                            </m:oMathPara>
                          </a14:m>
                          <a:endParaRPr lang="en-GB" sz="3200" b="0" dirty="0">
                            <a:solidFill>
                              <a:schemeClr val="tx1"/>
                            </a:solidFill>
                            <a:effectLst/>
                            <a:latin typeface="robotobold"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font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The student has not simplified their fraction.</a:t>
                          </a: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3360683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83460082"/>
                  </p:ext>
                </p:extLst>
              </p:nvPr>
            </p:nvGraphicFramePr>
            <p:xfrm>
              <a:off x="311974" y="2762806"/>
              <a:ext cx="11472985" cy="3907128"/>
            </p:xfrm>
            <a:graphic>
              <a:graphicData uri="http://schemas.openxmlformats.org/drawingml/2006/table">
                <a:tbl>
                  <a:tblPr/>
                  <a:tblGrid>
                    <a:gridCol w="3283725">
                      <a:extLst>
                        <a:ext uri="{9D8B030D-6E8A-4147-A177-3AD203B41FA5}">
                          <a16:colId xmlns:a16="http://schemas.microsoft.com/office/drawing/2014/main" val="2525775135"/>
                        </a:ext>
                      </a:extLst>
                    </a:gridCol>
                    <a:gridCol w="8189260">
                      <a:extLst>
                        <a:ext uri="{9D8B030D-6E8A-4147-A177-3AD203B41FA5}">
                          <a16:colId xmlns:a16="http://schemas.microsoft.com/office/drawing/2014/main" val="562879438"/>
                        </a:ext>
                      </a:extLst>
                    </a:gridCol>
                  </a:tblGrid>
                  <a:tr h="500894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2400" b="1" cap="all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CORRECT ANSWER</a:t>
                          </a:r>
                          <a:endParaRPr lang="en-GB" sz="2400" b="1" cap="all" dirty="0"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en-GB" sz="2400" b="1" cap="all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CORRECT</a:t>
                          </a:r>
                          <a:r>
                            <a:rPr lang="en-GB" sz="2400" b="1" cap="all" baseline="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 </a:t>
                          </a:r>
                          <a:r>
                            <a:rPr lang="en-GB" sz="2400" b="1" cap="all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EXPLANATION </a:t>
                          </a:r>
                          <a:endParaRPr lang="en-GB" sz="2400" b="1" cap="all" dirty="0"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23718772"/>
                      </a:ext>
                    </a:extLst>
                  </a:tr>
                  <a:tr h="622814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3200" b="0" dirty="0" smtClean="0">
                              <a:solidFill>
                                <a:schemeClr val="tx1"/>
                              </a:solidFill>
                              <a:effectLst/>
                              <a:latin typeface="robotobold"/>
                            </a:rPr>
                            <a:t>1</a:t>
                          </a:r>
                          <a:endParaRPr lang="en-GB" sz="3200" b="0" dirty="0">
                            <a:solidFill>
                              <a:schemeClr val="tx1"/>
                            </a:solidFill>
                            <a:effectLst/>
                            <a:latin typeface="robotobold"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fontAlgn="ctr"/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We have 4/13 + 9/13 = 13/13, which simplifies to 1.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19887872"/>
                      </a:ext>
                    </a:extLst>
                  </a:tr>
                  <a:tr h="500894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2400" b="1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COMMON MISTAKES</a:t>
                          </a:r>
                          <a:endParaRPr lang="en-GB" sz="2400" b="1" dirty="0"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AFA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font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WHAT</a:t>
                          </a:r>
                          <a:r>
                            <a:rPr lang="en-US" sz="2400" b="1" baseline="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 MIGHT BE YOUR MISTAKE 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AFA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71523938"/>
                      </a:ext>
                    </a:extLst>
                  </a:tr>
                  <a:tr h="70822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86" t="-233621" r="-249722" b="-2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fontAlgn="ctr"/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The student has added the numerator and denominator.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6405851"/>
                      </a:ext>
                    </a:extLst>
                  </a:tr>
                  <a:tr h="86665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86" t="-270629" r="-249722" b="-825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fontAlgn="ctr"/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The student has added the numerator and denominator, </a:t>
                          </a:r>
                        </a:p>
                        <a:p>
                          <a:pPr fontAlgn="ctr"/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and has then simplified.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68997206"/>
                      </a:ext>
                    </a:extLst>
                  </a:tr>
                  <a:tr h="7076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86" t="-456897" r="-249722" b="-17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fontAlgn="ctr"/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The student has not simplified their fraction.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3360683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0" name="TextBox 9"/>
          <p:cNvSpPr txBox="1"/>
          <p:nvPr/>
        </p:nvSpPr>
        <p:spPr>
          <a:xfrm>
            <a:off x="0" y="0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/>
              <a:t>Answer 3 – Adding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615513" y="923330"/>
                <a:ext cx="6960973" cy="16173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dirty="0"/>
                  <a:t>Work out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4000" b="0" i="1" dirty="0" smtClean="0">
                            <a:latin typeface="Cambria Math" panose="02040503050406030204" pitchFamily="18" charset="0"/>
                          </a:rPr>
                          <m:t>13</m:t>
                        </m:r>
                      </m:den>
                    </m:f>
                  </m:oMath>
                </a14:m>
                <a:r>
                  <a:rPr lang="en-GB" sz="40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6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dirty="0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3600" i="1" dirty="0">
                            <a:latin typeface="Cambria Math" panose="02040503050406030204" pitchFamily="18" charset="0"/>
                          </a:rPr>
                          <m:t>13</m:t>
                        </m:r>
                      </m:den>
                    </m:f>
                  </m:oMath>
                </a14:m>
                <a:endParaRPr lang="en-GB" sz="3600" dirty="0"/>
              </a:p>
              <a:p>
                <a:pPr algn="ctr"/>
                <a:endParaRPr lang="en-GB" sz="1050" dirty="0"/>
              </a:p>
              <a:p>
                <a:pPr algn="ctr"/>
                <a:r>
                  <a:rPr lang="en-GB" sz="3200" dirty="0"/>
                  <a:t>Write your answer in its simplest form.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5513" y="923330"/>
                <a:ext cx="6960973" cy="1617366"/>
              </a:xfrm>
              <a:prstGeom prst="rect">
                <a:avLst/>
              </a:prstGeom>
              <a:blipFill>
                <a:blip r:embed="rId3"/>
                <a:stretch>
                  <a:fillRect b="-112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1347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/>
              <a:t>Question 4 – Subtracting Fractions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9117" t="19222" r="21961" b="57307"/>
          <a:stretch/>
        </p:blipFill>
        <p:spPr>
          <a:xfrm>
            <a:off x="1029280" y="1189317"/>
            <a:ext cx="9522274" cy="284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121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/>
            </p:nvGraphicFramePr>
            <p:xfrm>
              <a:off x="354227" y="2741120"/>
              <a:ext cx="11623589" cy="4000155"/>
            </p:xfrm>
            <a:graphic>
              <a:graphicData uri="http://schemas.openxmlformats.org/drawingml/2006/table">
                <a:tbl>
                  <a:tblPr/>
                  <a:tblGrid>
                    <a:gridCol w="3014124">
                      <a:extLst>
                        <a:ext uri="{9D8B030D-6E8A-4147-A177-3AD203B41FA5}">
                          <a16:colId xmlns:a16="http://schemas.microsoft.com/office/drawing/2014/main" val="2525775135"/>
                        </a:ext>
                      </a:extLst>
                    </a:gridCol>
                    <a:gridCol w="8609465">
                      <a:extLst>
                        <a:ext uri="{9D8B030D-6E8A-4147-A177-3AD203B41FA5}">
                          <a16:colId xmlns:a16="http://schemas.microsoft.com/office/drawing/2014/main" val="562879438"/>
                        </a:ext>
                      </a:extLst>
                    </a:gridCol>
                  </a:tblGrid>
                  <a:tr h="475203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2400" b="1" cap="all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CORRECT ANSWER</a:t>
                          </a: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en-GB" sz="2400" b="1" cap="all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CORRECT</a:t>
                          </a:r>
                          <a:r>
                            <a:rPr lang="en-GB" sz="2400" b="1" cap="all" baseline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 </a:t>
                          </a:r>
                          <a:r>
                            <a:rPr lang="en-GB" sz="2400" b="1" cap="all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EXPLANATION </a:t>
                          </a: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23718772"/>
                      </a:ext>
                    </a:extLst>
                  </a:tr>
                  <a:tr h="320748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ox>
                                  <m:boxPr>
                                    <m:ctrlPr>
                                      <a:rPr lang="en-GB" sz="3200" b="0" i="1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GB" sz="3200" b="0" i="1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GB" sz="3200" b="0" i="1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num>
                                      <m:den>
                                        <m:r>
                                          <a:rPr lang="en-GB" sz="3200" b="0" i="1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28</m:t>
                                        </m:r>
                                      </m:den>
                                    </m:f>
                                  </m:e>
                                </m:box>
                              </m:oMath>
                            </m:oMathPara>
                          </a14:m>
                          <a:endParaRPr lang="en-GB" sz="3200" b="0" dirty="0">
                            <a:solidFill>
                              <a:schemeClr val="tx1"/>
                            </a:solidFill>
                            <a:effectLst/>
                            <a:latin typeface="robotobold"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font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3/7 – 1/4 = 12/28 – 7/28 = 5/28.</a:t>
                          </a: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19887872"/>
                      </a:ext>
                    </a:extLst>
                  </a:tr>
                  <a:tr h="475203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2400" b="1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COMMON MISTAKES</a:t>
                          </a: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AFA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fontAlgn="ctr"/>
                          <a:r>
                            <a:rPr lang="en-US" sz="2400" b="1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WHAT</a:t>
                          </a:r>
                          <a:r>
                            <a:rPr lang="en-US" sz="2400" b="1" baseline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 MIGHT BE YOUR MISTAKE 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AFA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71523938"/>
                      </a:ext>
                    </a:extLst>
                  </a:tr>
                  <a:tr h="397408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ox>
                                  <m:boxPr>
                                    <m:ctrlPr>
                                      <a:rPr lang="en-GB" sz="3200" b="0" i="1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GB" sz="3200" b="0" i="1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GB" sz="3200" b="0" i="1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19</m:t>
                                        </m:r>
                                      </m:num>
                                      <m:den>
                                        <m:r>
                                          <a:rPr lang="en-GB" sz="3200" b="0" i="1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28</m:t>
                                        </m:r>
                                      </m:den>
                                    </m:f>
                                  </m:e>
                                </m:box>
                              </m:oMath>
                            </m:oMathPara>
                          </a14:m>
                          <a:endParaRPr lang="en-GB" sz="3200" b="0" dirty="0">
                            <a:solidFill>
                              <a:schemeClr val="tx1"/>
                            </a:solidFill>
                            <a:effectLst/>
                            <a:latin typeface="robotobold"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font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The student has added the fractions.</a:t>
                          </a: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6405851"/>
                      </a:ext>
                    </a:extLst>
                  </a:tr>
                  <a:tr h="397408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ox>
                                  <m:boxPr>
                                    <m:ctrlPr>
                                      <a:rPr lang="en-GB" sz="3200" b="0" i="1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GB" sz="3200" b="0" i="1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GB" sz="3200" b="0" i="1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num>
                                      <m:den>
                                        <m:r>
                                          <a:rPr lang="en-GB" sz="3200" b="0" i="1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box>
                              </m:oMath>
                            </m:oMathPara>
                          </a14:m>
                          <a:endParaRPr lang="en-GB" sz="3200" b="0" dirty="0">
                            <a:solidFill>
                              <a:schemeClr val="tx1"/>
                            </a:solidFill>
                            <a:effectLst/>
                            <a:latin typeface="robotobold"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font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The student has subtracted both the numerators and denominators.</a:t>
                          </a: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68997206"/>
                      </a:ext>
                    </a:extLst>
                  </a:tr>
                  <a:tr h="586196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ox>
                                  <m:boxPr>
                                    <m:ctrlPr>
                                      <a:rPr lang="en-GB" sz="3200" b="0" i="1" dirty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GB" sz="3200" b="0" i="1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GB" sz="3200" b="0" i="1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num>
                                      <m:den>
                                        <m:r>
                                          <a:rPr lang="en-GB" sz="3200" b="0" i="1" dirty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28</m:t>
                                        </m:r>
                                      </m:den>
                                    </m:f>
                                  </m:e>
                                </m:box>
                              </m:oMath>
                            </m:oMathPara>
                          </a14:m>
                          <a:endParaRPr lang="en-GB" sz="3200" b="0" dirty="0">
                            <a:solidFill>
                              <a:schemeClr val="tx1"/>
                            </a:solidFill>
                            <a:effectLst/>
                            <a:latin typeface="robotobold"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font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The student has changed the denominators, but not the numerators.</a:t>
                          </a: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3360683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36421607"/>
                  </p:ext>
                </p:extLst>
              </p:nvPr>
            </p:nvGraphicFramePr>
            <p:xfrm>
              <a:off x="354227" y="2741120"/>
              <a:ext cx="11623589" cy="4000155"/>
            </p:xfrm>
            <a:graphic>
              <a:graphicData uri="http://schemas.openxmlformats.org/drawingml/2006/table">
                <a:tbl>
                  <a:tblPr/>
                  <a:tblGrid>
                    <a:gridCol w="3014124">
                      <a:extLst>
                        <a:ext uri="{9D8B030D-6E8A-4147-A177-3AD203B41FA5}">
                          <a16:colId xmlns:a16="http://schemas.microsoft.com/office/drawing/2014/main" val="2525775135"/>
                        </a:ext>
                      </a:extLst>
                    </a:gridCol>
                    <a:gridCol w="8609465">
                      <a:extLst>
                        <a:ext uri="{9D8B030D-6E8A-4147-A177-3AD203B41FA5}">
                          <a16:colId xmlns:a16="http://schemas.microsoft.com/office/drawing/2014/main" val="562879438"/>
                        </a:ext>
                      </a:extLst>
                    </a:gridCol>
                  </a:tblGrid>
                  <a:tr h="500894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2400" b="1" cap="all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CORRECT ANSWER</a:t>
                          </a:r>
                          <a:endParaRPr lang="en-GB" sz="2400" b="1" cap="all" dirty="0"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en-GB" sz="2400" b="1" cap="all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CORRECT</a:t>
                          </a:r>
                          <a:r>
                            <a:rPr lang="en-GB" sz="2400" b="1" cap="all" baseline="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 </a:t>
                          </a:r>
                          <a:r>
                            <a:rPr lang="en-GB" sz="2400" b="1" cap="all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EXPLANATION </a:t>
                          </a:r>
                          <a:endParaRPr lang="en-GB" sz="2400" b="1" cap="all" dirty="0"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23718772"/>
                      </a:ext>
                    </a:extLst>
                  </a:tr>
                  <a:tr h="71552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2" t="-72881" r="-285657" b="-4033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fontAlgn="ctr"/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3/7 – 1/4 = 12/28 – 7/28 = 5/28.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19887872"/>
                      </a:ext>
                    </a:extLst>
                  </a:tr>
                  <a:tr h="500894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GB" sz="2400" b="1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COMMON MISTAKES</a:t>
                          </a:r>
                          <a:endParaRPr lang="en-GB" sz="2400" b="1" dirty="0"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AFA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fontAlgn="ctr"/>
                          <a:r>
                            <a:rPr lang="en-US" sz="2400" b="1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WHAT</a:t>
                          </a:r>
                          <a:r>
                            <a:rPr lang="en-US" sz="2400" b="1" baseline="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 MIGHT BE YOUR MISTAKE 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AFA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71523938"/>
                      </a:ext>
                    </a:extLst>
                  </a:tr>
                  <a:tr h="70853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2" t="-246552" r="-285657" b="-2396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fontAlgn="ctr"/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The student has added the fractions.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6405851"/>
                      </a:ext>
                    </a:extLst>
                  </a:tr>
                  <a:tr h="7076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2" t="-343590" r="-285657" b="-1376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fontAlgn="ctr"/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The student has subtracted both the numerators and denominators.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68997206"/>
                      </a:ext>
                    </a:extLst>
                  </a:tr>
                  <a:tr h="86665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2" t="-365493" r="-285657" b="-133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fontAlgn="ctr"/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The student has changed the denominators, but not the numerators.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</a:txBody>
                      <a:tcPr marL="75075" marR="75075" marT="67567" marB="67567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3360683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0" name="TextBox 9"/>
          <p:cNvSpPr txBox="1"/>
          <p:nvPr/>
        </p:nvSpPr>
        <p:spPr>
          <a:xfrm>
            <a:off x="0" y="0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/>
              <a:t>Answer 4 – Subtracting Fractions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9117" t="19222" r="21961" b="60412"/>
          <a:stretch/>
        </p:blipFill>
        <p:spPr>
          <a:xfrm>
            <a:off x="2932222" y="923330"/>
            <a:ext cx="5939930" cy="1539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8093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</TotalTime>
  <Words>944</Words>
  <Application>Microsoft Office PowerPoint</Application>
  <PresentationFormat>Widescreen</PresentationFormat>
  <Paragraphs>163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robotobold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DCSCCM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Stewart Gale</dc:creator>
  <cp:lastModifiedBy>Stewart Gale</cp:lastModifiedBy>
  <cp:revision>43</cp:revision>
  <dcterms:created xsi:type="dcterms:W3CDTF">2020-06-17T17:33:36Z</dcterms:created>
  <dcterms:modified xsi:type="dcterms:W3CDTF">2022-08-22T17:46:29Z</dcterms:modified>
</cp:coreProperties>
</file>