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1" r:id="rId17"/>
    <p:sldId id="277" r:id="rId18"/>
    <p:sldId id="278" r:id="rId19"/>
    <p:sldId id="274" r:id="rId20"/>
    <p:sldId id="275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A0C4D55-DBF3-4486-99DA-C16468988583}" type="datetimeFigureOut">
              <a:rPr lang="en-GB" smtClean="0"/>
              <a:t>12/07/2015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1BE134E-421F-4F7B-ABCA-8B060A8F5362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7.wmf"/><Relationship Id="rId5" Type="http://schemas.openxmlformats.org/officeDocument/2006/relationships/image" Target="../media/image5.png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wmf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Murder Mystery </a:t>
            </a:r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899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640325"/>
            <a:ext cx="58326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In clues 1,3 &amp; 4: </a:t>
            </a:r>
            <a:r>
              <a:rPr lang="en-GB" sz="3600" dirty="0"/>
              <a:t>A=1, B=2 </a:t>
            </a:r>
            <a:r>
              <a:rPr lang="en-GB" sz="3600" dirty="0" err="1" smtClean="0"/>
              <a:t>etc</a:t>
            </a:r>
            <a:endParaRPr lang="en-GB" sz="3600" dirty="0" smtClean="0"/>
          </a:p>
          <a:p>
            <a:endParaRPr lang="en-GB" sz="3600" dirty="0"/>
          </a:p>
          <a:p>
            <a:r>
              <a:rPr lang="en-GB" sz="3600" dirty="0" smtClean="0"/>
              <a:t>For help with certain clues, click on the selected arrow.</a:t>
            </a:r>
          </a:p>
          <a:p>
            <a:endParaRPr lang="en-GB" sz="3600" dirty="0"/>
          </a:p>
          <a:p>
            <a:r>
              <a:rPr lang="en-GB" sz="3600" dirty="0" smtClean="0"/>
              <a:t>			Clue 2</a:t>
            </a:r>
          </a:p>
          <a:p>
            <a:r>
              <a:rPr lang="en-GB" sz="3600" dirty="0"/>
              <a:t>	</a:t>
            </a:r>
            <a:r>
              <a:rPr lang="en-GB" sz="3600" dirty="0" smtClean="0"/>
              <a:t>		Clue 3</a:t>
            </a:r>
          </a:p>
          <a:p>
            <a:r>
              <a:rPr lang="en-GB" sz="3600" dirty="0"/>
              <a:t>	</a:t>
            </a:r>
            <a:r>
              <a:rPr lang="en-GB" sz="3600" dirty="0" smtClean="0"/>
              <a:t>		Clue 5</a:t>
            </a:r>
          </a:p>
          <a:p>
            <a:endParaRPr lang="en-GB" sz="3600" dirty="0"/>
          </a:p>
          <a:p>
            <a:r>
              <a:rPr lang="en-GB" sz="3600" dirty="0" smtClean="0"/>
              <a:t>			Answers</a:t>
            </a:r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</p:txBody>
      </p:sp>
      <p:sp>
        <p:nvSpPr>
          <p:cNvPr id="3" name="Action Button: Forward or Next 2">
            <a:hlinkClick r:id="" action="ppaction://hlinkshowjump?jump=nextslide" highlightClick="1"/>
          </p:cNvPr>
          <p:cNvSpPr/>
          <p:nvPr/>
        </p:nvSpPr>
        <p:spPr>
          <a:xfrm>
            <a:off x="5724128" y="3456480"/>
            <a:ext cx="661083" cy="51780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ction Button: Forward or Next 3">
            <a:hlinkClick r:id="rId2" action="ppaction://hlinksldjump" highlightClick="1"/>
          </p:cNvPr>
          <p:cNvSpPr/>
          <p:nvPr/>
        </p:nvSpPr>
        <p:spPr>
          <a:xfrm>
            <a:off x="5724128" y="4077072"/>
            <a:ext cx="654579" cy="5085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ction Button: Forward or Next 4">
            <a:hlinkClick r:id="rId3" action="ppaction://hlinksldjump" highlightClick="1"/>
          </p:cNvPr>
          <p:cNvSpPr/>
          <p:nvPr/>
        </p:nvSpPr>
        <p:spPr>
          <a:xfrm>
            <a:off x="5738666" y="4653136"/>
            <a:ext cx="654579" cy="5085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ction Button: Forward or Next 5">
            <a:hlinkClick r:id="rId4" action="ppaction://hlinksldjump" highlightClick="1"/>
          </p:cNvPr>
          <p:cNvSpPr/>
          <p:nvPr/>
        </p:nvSpPr>
        <p:spPr>
          <a:xfrm>
            <a:off x="6117240" y="5661248"/>
            <a:ext cx="654579" cy="50850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11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Clue 2 </a:t>
            </a:r>
          </a:p>
          <a:p>
            <a:r>
              <a:rPr lang="en-GB" sz="3600" dirty="0" smtClean="0"/>
              <a:t>Here is the first line done. Mark off the lines of symmetry for each letter then working from left to right look for the numbers.</a:t>
            </a:r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r>
              <a:rPr lang="en-GB" sz="3600" dirty="0" smtClean="0"/>
              <a:t>			back to clues page</a:t>
            </a:r>
            <a:endParaRPr lang="en-GB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005946"/>
              </p:ext>
            </p:extLst>
          </p:nvPr>
        </p:nvGraphicFramePr>
        <p:xfrm>
          <a:off x="1648505" y="3933056"/>
          <a:ext cx="585343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361950"/>
                <a:gridCol w="361950"/>
                <a:gridCol w="361950"/>
                <a:gridCol w="361950"/>
                <a:gridCol w="361950"/>
                <a:gridCol w="365760"/>
                <a:gridCol w="361950"/>
                <a:gridCol w="361950"/>
                <a:gridCol w="361950"/>
                <a:gridCol w="373380"/>
                <a:gridCol w="361950"/>
                <a:gridCol w="361950"/>
                <a:gridCol w="408940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GB" sz="2400" kern="1200" dirty="0">
                          <a:solidFill>
                            <a:schemeClr val="dk1"/>
                          </a:solidFill>
                          <a:effectLst/>
                          <a:latin typeface="Copperplate Gothic Light" pitchFamily="34" charset="0"/>
                          <a:ea typeface="+mn-ea"/>
                          <a:cs typeface="+mn-cs"/>
                        </a:rPr>
                        <a:t>z</a:t>
                      </a: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t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s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r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h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q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f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j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m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n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u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w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x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r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44650" y="3357276"/>
            <a:ext cx="14350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121110</a:t>
            </a:r>
            <a:endParaRPr kumimoji="0" lang="en-GB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ction Button: Back or Previous 4">
            <a:hlinkClick r:id="" action="ppaction://hlinkshowjump?jump=previousslide" highlightClick="1"/>
          </p:cNvPr>
          <p:cNvSpPr/>
          <p:nvPr/>
        </p:nvSpPr>
        <p:spPr>
          <a:xfrm>
            <a:off x="7308304" y="5460911"/>
            <a:ext cx="648072" cy="6480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Clue 3</a:t>
            </a:r>
          </a:p>
          <a:p>
            <a:r>
              <a:rPr lang="en-GB" sz="3600" dirty="0" smtClean="0"/>
              <a:t>Most of these sequences are straight forward apart from:</a:t>
            </a:r>
          </a:p>
          <a:p>
            <a:r>
              <a:rPr lang="en-GB" sz="3600" dirty="0"/>
              <a:t>7) square numbers</a:t>
            </a:r>
          </a:p>
          <a:p>
            <a:r>
              <a:rPr lang="en-GB" sz="3600" dirty="0"/>
              <a:t>8) prime numbers</a:t>
            </a:r>
          </a:p>
          <a:p>
            <a:r>
              <a:rPr lang="en-GB" sz="3600" dirty="0" smtClean="0"/>
              <a:t>10) </a:t>
            </a:r>
            <a:r>
              <a:rPr lang="en-GB" sz="3600" dirty="0"/>
              <a:t>Fibonacci</a:t>
            </a:r>
          </a:p>
          <a:p>
            <a:r>
              <a:rPr lang="en-GB" sz="3600" dirty="0"/>
              <a:t>13) prime numbers</a:t>
            </a:r>
          </a:p>
          <a:p>
            <a:r>
              <a:rPr lang="en-GB" sz="3600" dirty="0"/>
              <a:t>14) doubling</a:t>
            </a:r>
          </a:p>
          <a:p>
            <a:r>
              <a:rPr lang="en-GB" sz="3600" dirty="0"/>
              <a:t>17) </a:t>
            </a:r>
            <a:r>
              <a:rPr lang="en-GB" sz="3600" dirty="0" smtClean="0"/>
              <a:t>doubling</a:t>
            </a:r>
          </a:p>
          <a:p>
            <a:r>
              <a:rPr lang="en-GB" sz="3600" dirty="0" smtClean="0"/>
              <a:t>				back to clues page</a:t>
            </a:r>
            <a:endParaRPr lang="en-GB" sz="3600" dirty="0"/>
          </a:p>
        </p:txBody>
      </p:sp>
      <p:sp>
        <p:nvSpPr>
          <p:cNvPr id="3" name="Action Button: Back or Previous 2">
            <a:hlinkClick r:id="rId2" action="ppaction://hlinksldjump" highlightClick="1"/>
          </p:cNvPr>
          <p:cNvSpPr/>
          <p:nvPr/>
        </p:nvSpPr>
        <p:spPr>
          <a:xfrm>
            <a:off x="7956376" y="5301208"/>
            <a:ext cx="792088" cy="7920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43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Clue 5</a:t>
            </a:r>
          </a:p>
          <a:p>
            <a:r>
              <a:rPr lang="en-GB" sz="3600" dirty="0" smtClean="0"/>
              <a:t>Try the 3 x 12 grids.</a:t>
            </a:r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r>
              <a:rPr lang="en-GB" sz="3600" dirty="0" smtClean="0"/>
              <a:t>			back to clues page</a:t>
            </a:r>
            <a:endParaRPr lang="en-GB" sz="3600" dirty="0"/>
          </a:p>
        </p:txBody>
      </p:sp>
      <p:sp>
        <p:nvSpPr>
          <p:cNvPr id="3" name="Action Button: Back or Previous 2">
            <a:hlinkClick r:id="rId2" action="ppaction://hlinksldjump" highlightClick="1"/>
          </p:cNvPr>
          <p:cNvSpPr/>
          <p:nvPr/>
        </p:nvSpPr>
        <p:spPr>
          <a:xfrm>
            <a:off x="7092280" y="4247286"/>
            <a:ext cx="792088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0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Stop!  Answers coming up.</a:t>
            </a:r>
            <a:endParaRPr lang="en-GB" sz="4000" dirty="0"/>
          </a:p>
        </p:txBody>
      </p:sp>
      <p:pic>
        <p:nvPicPr>
          <p:cNvPr id="2050" name="Picture 2" descr="C:\Users\Peter\AppData\Local\Microsoft\Windows\Temporary Internet Files\Content.IE5\86AOYXP6\MC900434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143" y="2286143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2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0518" y="-171400"/>
            <a:ext cx="8064896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+ 10 = 30 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20=t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3m = 24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8=h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+ 14 = 19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5=e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– 4 = 12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16=p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+ 10 = 25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15=o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4m = 36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9=</a:t>
            </a:r>
            <a:r>
              <a:rPr lang="en-GB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i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– 11 = 8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19=s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+ 6 = 21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15=o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     m </a:t>
            </a:r>
            <a:r>
              <a:rPr lang="en-GB" dirty="0">
                <a:latin typeface="Calibri"/>
                <a:ea typeface="Calibri"/>
                <a:cs typeface="Calibri"/>
              </a:rPr>
              <a:t>÷</a:t>
            </a:r>
            <a:r>
              <a:rPr lang="en-GB" dirty="0">
                <a:latin typeface="Calibri"/>
                <a:ea typeface="Calibri"/>
                <a:cs typeface="Times New Roman"/>
              </a:rPr>
              <a:t> 2 =7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14=n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8m = 40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5=e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</a:t>
            </a:r>
            <a:r>
              <a:rPr lang="en-GB" dirty="0">
                <a:latin typeface="Calibri"/>
                <a:ea typeface="Calibri"/>
                <a:cs typeface="Calibri"/>
              </a:rPr>
              <a:t>÷</a:t>
            </a:r>
            <a:r>
              <a:rPr lang="en-GB" dirty="0">
                <a:latin typeface="Calibri"/>
                <a:ea typeface="Calibri"/>
                <a:cs typeface="Times New Roman"/>
              </a:rPr>
              <a:t> 3 = 6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18=r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2m + 4 = </a:t>
            </a:r>
            <a:r>
              <a:rPr lang="en-GB" dirty="0" smtClean="0">
                <a:latin typeface="Calibri"/>
                <a:ea typeface="Calibri"/>
                <a:cs typeface="Times New Roman"/>
              </a:rPr>
              <a:t>20 </a:t>
            </a:r>
            <a:r>
              <a:rPr lang="en-GB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8=h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10m = 10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1=a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+ 6 = 25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19=s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2m + 2 = 30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14=n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</a:t>
            </a:r>
            <a:r>
              <a:rPr lang="en-GB" dirty="0">
                <a:latin typeface="Calibri"/>
                <a:ea typeface="Calibri"/>
                <a:cs typeface="Calibri"/>
              </a:rPr>
              <a:t>÷</a:t>
            </a:r>
            <a:r>
              <a:rPr lang="en-GB" dirty="0">
                <a:latin typeface="Calibri"/>
                <a:ea typeface="Calibri"/>
                <a:cs typeface="Times New Roman"/>
              </a:rPr>
              <a:t> 5 = 3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15=o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3m – 3 = 15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6=f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</a:t>
            </a:r>
            <a:r>
              <a:rPr lang="en-GB" dirty="0">
                <a:latin typeface="Calibri"/>
                <a:ea typeface="Calibri"/>
                <a:cs typeface="Calibri"/>
              </a:rPr>
              <a:t>÷</a:t>
            </a:r>
            <a:r>
              <a:rPr lang="en-GB" dirty="0">
                <a:latin typeface="Calibri"/>
                <a:ea typeface="Calibri"/>
                <a:cs typeface="Times New Roman"/>
              </a:rPr>
              <a:t> 2 = 9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18=r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20m = 100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5=e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9m – 2 = 25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3=c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3m + 7 = 40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11=k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3m = 36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12=l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– 5 = 0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5=e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en-GB" dirty="0">
                <a:latin typeface="Calibri"/>
                <a:ea typeface="Calibri"/>
                <a:cs typeface="Times New Roman"/>
              </a:rPr>
              <a:t>m + 9 = 28 </a:t>
            </a:r>
            <a:r>
              <a:rPr lang="en-GB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19=s</a:t>
            </a:r>
            <a:endParaRPr lang="en-GB" sz="12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Calibri"/>
                <a:ea typeface="Calibri"/>
                <a:cs typeface="Times New Roman"/>
              </a:rPr>
              <a:t> </a:t>
            </a:r>
            <a:endParaRPr lang="en-GB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8496" y="2132856"/>
            <a:ext cx="58346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3600" b="1" dirty="0">
                <a:solidFill>
                  <a:prstClr val="white"/>
                </a:solidFill>
              </a:rPr>
              <a:t>Clue 1</a:t>
            </a:r>
            <a:endParaRPr lang="en-GB" sz="3600" dirty="0">
              <a:solidFill>
                <a:prstClr val="white"/>
              </a:solidFill>
            </a:endParaRPr>
          </a:p>
          <a:p>
            <a:pPr lvl="0"/>
            <a:r>
              <a:rPr lang="en-GB" sz="3600" dirty="0">
                <a:solidFill>
                  <a:prstClr val="white"/>
                </a:solidFill>
              </a:rPr>
              <a:t>The poisoner has no freckles</a:t>
            </a:r>
          </a:p>
        </p:txBody>
      </p:sp>
    </p:spTree>
    <p:extLst>
      <p:ext uri="{BB962C8B-B14F-4D97-AF65-F5344CB8AC3E}">
        <p14:creationId xmlns:p14="http://schemas.microsoft.com/office/powerpoint/2010/main" val="5872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959601"/>
              </p:ext>
            </p:extLst>
          </p:nvPr>
        </p:nvGraphicFramePr>
        <p:xfrm>
          <a:off x="1331640" y="1124744"/>
          <a:ext cx="585343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361950"/>
                <a:gridCol w="361950"/>
                <a:gridCol w="361950"/>
                <a:gridCol w="361950"/>
                <a:gridCol w="361950"/>
                <a:gridCol w="365760"/>
                <a:gridCol w="361950"/>
                <a:gridCol w="361950"/>
                <a:gridCol w="361950"/>
                <a:gridCol w="373380"/>
                <a:gridCol w="361950"/>
                <a:gridCol w="361950"/>
                <a:gridCol w="408940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opperplate Gothic Light" pitchFamily="34" charset="0"/>
                        </a:rPr>
                        <a:t>z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t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s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r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h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q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f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j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m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n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u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w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x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r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430752"/>
              </p:ext>
            </p:extLst>
          </p:nvPr>
        </p:nvGraphicFramePr>
        <p:xfrm>
          <a:off x="1331640" y="2132856"/>
          <a:ext cx="602615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361950"/>
                <a:gridCol w="388620"/>
                <a:gridCol w="365760"/>
                <a:gridCol w="361950"/>
                <a:gridCol w="361950"/>
                <a:gridCol w="460375"/>
                <a:gridCol w="371475"/>
                <a:gridCol w="415290"/>
                <a:gridCol w="361950"/>
                <a:gridCol w="361950"/>
                <a:gridCol w="395605"/>
                <a:gridCol w="361950"/>
                <a:gridCol w="371475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opperplate Gothic Light" pitchFamily="34" charset="0"/>
                        </a:rPr>
                        <a:t>I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J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D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S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Y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W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R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Q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C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A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R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T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I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175863"/>
              </p:ext>
            </p:extLst>
          </p:nvPr>
        </p:nvGraphicFramePr>
        <p:xfrm>
          <a:off x="1403648" y="3140968"/>
          <a:ext cx="601599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365760"/>
                <a:gridCol w="395605"/>
                <a:gridCol w="393700"/>
                <a:gridCol w="361950"/>
                <a:gridCol w="415290"/>
                <a:gridCol w="361950"/>
                <a:gridCol w="371475"/>
                <a:gridCol w="361950"/>
                <a:gridCol w="415290"/>
                <a:gridCol w="361950"/>
                <a:gridCol w="388620"/>
                <a:gridCol w="374650"/>
                <a:gridCol w="361950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opperplate Gothic Light" pitchFamily="34" charset="0"/>
                        </a:rPr>
                        <a:t>E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S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C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G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A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O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I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L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O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L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D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B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I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l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39879"/>
              </p:ext>
            </p:extLst>
          </p:nvPr>
        </p:nvGraphicFramePr>
        <p:xfrm>
          <a:off x="1403648" y="4221088"/>
          <a:ext cx="608838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415290"/>
                <a:gridCol w="361950"/>
                <a:gridCol w="415290"/>
                <a:gridCol w="361950"/>
                <a:gridCol w="371475"/>
                <a:gridCol w="388620"/>
                <a:gridCol w="361950"/>
                <a:gridCol w="361950"/>
                <a:gridCol w="388620"/>
                <a:gridCol w="361950"/>
                <a:gridCol w="460375"/>
                <a:gridCol w="388620"/>
                <a:gridCol w="361950"/>
                <a:gridCol w="364490"/>
                <a:gridCol w="361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opperplate Gothic Light" pitchFamily="34" charset="0"/>
                        </a:rPr>
                        <a:t>E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O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A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O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F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R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D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D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L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W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D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I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K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opperplate Gothic Light" pitchFamily="34" charset="0"/>
                        </a:rPr>
                        <a:t>j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786389"/>
              </p:ext>
            </p:extLst>
          </p:nvPr>
        </p:nvGraphicFramePr>
        <p:xfrm>
          <a:off x="1403648" y="5229200"/>
          <a:ext cx="579120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36386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  <a:effectLst/>
                          <a:latin typeface="Copperplate Gothic Light" pitchFamily="34" charset="0"/>
                        </a:rPr>
                        <a:t>Q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T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S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H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F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I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R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M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P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opperplate Gothic Light" pitchFamily="34" charset="0"/>
                        </a:rPr>
                        <a:t>J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E</a:t>
                      </a:r>
                      <a:endParaRPr lang="en-GB" sz="110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highlight>
                            <a:srgbClr val="FFFF00"/>
                          </a:highlight>
                          <a:latin typeface="Copperplate Gothic Light" pitchFamily="34" charset="0"/>
                        </a:rPr>
                        <a:t>t</a:t>
                      </a:r>
                      <a:endParaRPr lang="en-GB" sz="1100" dirty="0">
                        <a:effectLst/>
                        <a:latin typeface="Copperplate Gothic Ligh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7544" y="260648"/>
            <a:ext cx="842493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Clue 2</a:t>
            </a:r>
          </a:p>
          <a:p>
            <a:endParaRPr lang="en-GB" sz="3600" dirty="0" smtClean="0"/>
          </a:p>
          <a:p>
            <a:endParaRPr lang="en-GB" sz="3600" dirty="0" smtClean="0"/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 smtClean="0"/>
          </a:p>
          <a:p>
            <a:endParaRPr lang="en-GB" sz="3600" dirty="0"/>
          </a:p>
          <a:p>
            <a:endParaRPr lang="en-GB" sz="3600" dirty="0" smtClean="0"/>
          </a:p>
          <a:p>
            <a:endParaRPr lang="en-GB" sz="3600" dirty="0"/>
          </a:p>
          <a:p>
            <a:r>
              <a:rPr lang="en-GB" sz="2000" dirty="0" smtClean="0"/>
              <a:t>Birds and mammals are warm blooded – all others are cold blooded.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717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383194"/>
              </p:ext>
            </p:extLst>
          </p:nvPr>
        </p:nvGraphicFramePr>
        <p:xfrm>
          <a:off x="2483768" y="404664"/>
          <a:ext cx="2130248" cy="5913967"/>
        </p:xfrm>
        <a:graphic>
          <a:graphicData uri="http://schemas.openxmlformats.org/drawingml/2006/table">
            <a:tbl>
              <a:tblPr/>
              <a:tblGrid>
                <a:gridCol w="266281"/>
                <a:gridCol w="309783"/>
                <a:gridCol w="288032"/>
                <a:gridCol w="201028"/>
                <a:gridCol w="266281"/>
                <a:gridCol w="324779"/>
                <a:gridCol w="207783"/>
                <a:gridCol w="266281"/>
              </a:tblGrid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13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u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r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i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340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23)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kern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en-GB" sz="1200" kern="14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19757" marR="19757" marT="19757" marB="197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Control 1"/>
          <p:cNvSpPr>
            <a:spLocks noChangeArrowheads="1" noChangeShapeType="1"/>
          </p:cNvSpPr>
          <p:nvPr/>
        </p:nvSpPr>
        <p:spPr bwMode="auto">
          <a:xfrm>
            <a:off x="4786313" y="2863850"/>
            <a:ext cx="3943350" cy="86614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932039" y="1700808"/>
            <a:ext cx="37976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3600" b="1" dirty="0">
                <a:solidFill>
                  <a:prstClr val="white"/>
                </a:solidFill>
              </a:rPr>
              <a:t>Clue 3</a:t>
            </a:r>
            <a:endParaRPr lang="en-GB" sz="3600" dirty="0">
              <a:solidFill>
                <a:prstClr val="white"/>
              </a:solidFill>
            </a:endParaRPr>
          </a:p>
          <a:p>
            <a:pPr lvl="0"/>
            <a:r>
              <a:rPr lang="en-GB" sz="3600" dirty="0">
                <a:solidFill>
                  <a:prstClr val="white"/>
                </a:solidFill>
              </a:rPr>
              <a:t>The murderer is left </a:t>
            </a:r>
            <a:r>
              <a:rPr lang="en-GB" sz="3600" dirty="0" smtClean="0">
                <a:solidFill>
                  <a:prstClr val="white"/>
                </a:solidFill>
              </a:rPr>
              <a:t>handed</a:t>
            </a:r>
            <a:endParaRPr lang="en-GB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4829" y="0"/>
            <a:ext cx="4572000" cy="68713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½ of 40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=20 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	t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⅔ of </a:t>
            </a:r>
            <a:r>
              <a:rPr lang="en-GB" sz="1600" dirty="0" smtClean="0">
                <a:latin typeface="Calibri"/>
                <a:ea typeface="Calibri"/>
                <a:cs typeface="Calibri"/>
              </a:rPr>
              <a:t>12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h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⅕ of 25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e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⅛ of 88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=11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k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¾ of 12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=9	</a:t>
            </a:r>
            <a:r>
              <a:rPr lang="en-GB" sz="1600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i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⅔ of 18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=12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l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¼ of 48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=12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l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⅛ of 40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e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⅔ of 27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=18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r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⅜ of 48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=18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r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⅗ of 15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=9	</a:t>
            </a:r>
            <a:r>
              <a:rPr lang="en-GB" sz="1600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i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⅙ of 24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=4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d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⅓ of 15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e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½ of 38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=19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s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⅛ of 8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	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⅕ of 65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=13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m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¾ of 20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o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⅝ of 32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=20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t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	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⅓ of 45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o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⅗ of 30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=18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r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⅛ of 16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=2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b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⅜ of 24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=9	</a:t>
            </a:r>
            <a:r>
              <a:rPr lang="en-GB" sz="1600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i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¼ of 44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=11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k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AutoNum type="arabicParenR"/>
            </a:pPr>
            <a:r>
              <a:rPr lang="en-GB" sz="1600" dirty="0">
                <a:latin typeface="Calibri"/>
                <a:ea typeface="Calibri"/>
                <a:cs typeface="Calibri"/>
              </a:rPr>
              <a:t>⅙ of 30</a:t>
            </a: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=5	</a:t>
            </a:r>
            <a:r>
              <a:rPr lang="en-GB" sz="1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e</a:t>
            </a:r>
            <a:endParaRPr lang="en-GB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6016" y="2746142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3600" dirty="0">
                <a:solidFill>
                  <a:prstClr val="white"/>
                </a:solidFill>
              </a:rPr>
              <a:t>Clue 4</a:t>
            </a:r>
          </a:p>
          <a:p>
            <a:pPr lvl="0"/>
            <a:r>
              <a:rPr lang="en-GB" sz="3600" dirty="0">
                <a:solidFill>
                  <a:prstClr val="white"/>
                </a:solidFill>
              </a:rPr>
              <a:t>The killer rides a </a:t>
            </a:r>
            <a:r>
              <a:rPr lang="en-GB" sz="3600" dirty="0" smtClean="0">
                <a:solidFill>
                  <a:prstClr val="white"/>
                </a:solidFill>
              </a:rPr>
              <a:t>motorbike</a:t>
            </a:r>
            <a:endParaRPr lang="en-GB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7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728" y="33265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Clue 5</a:t>
            </a:r>
          </a:p>
          <a:p>
            <a:r>
              <a:rPr lang="en-GB" sz="3600" dirty="0"/>
              <a:t>The murderer educated at an all boys school</a:t>
            </a:r>
          </a:p>
          <a:p>
            <a:r>
              <a:rPr lang="en-GB" sz="3600" dirty="0"/>
              <a:t> </a:t>
            </a:r>
          </a:p>
          <a:p>
            <a:r>
              <a:rPr lang="en-GB" sz="3600" dirty="0"/>
              <a:t>TDL/HUL/ECB/MAO/UTY/RES/DDS/EAC/RTH/EAO/RNO/EAL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961860"/>
              </p:ext>
            </p:extLst>
          </p:nvPr>
        </p:nvGraphicFramePr>
        <p:xfrm>
          <a:off x="2385516" y="4221088"/>
          <a:ext cx="4343400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  <a:gridCol w="36195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T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H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E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M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U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R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D</a:t>
                      </a: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E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R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E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R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E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D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effectLst/>
                        </a:rPr>
                        <a:t>L</a:t>
                      </a:r>
                      <a:endParaRPr lang="en-GB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en-GB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en-GB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6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At 9am, when the maid knocked on the door of Lady </a:t>
            </a:r>
            <a:r>
              <a:rPr lang="en-GB" sz="3600" dirty="0" err="1"/>
              <a:t>Bilkington’s</a:t>
            </a:r>
            <a:r>
              <a:rPr lang="en-GB" sz="3600" dirty="0"/>
              <a:t> </a:t>
            </a:r>
            <a:r>
              <a:rPr lang="en-GB" sz="3600" dirty="0" smtClean="0"/>
              <a:t>room in the </a:t>
            </a:r>
            <a:r>
              <a:rPr lang="en-GB" sz="3600" dirty="0" err="1" smtClean="0"/>
              <a:t>Rits</a:t>
            </a:r>
            <a:r>
              <a:rPr lang="en-GB" sz="3600" dirty="0" smtClean="0"/>
              <a:t> Hotel, </a:t>
            </a:r>
            <a:r>
              <a:rPr lang="en-GB" sz="3600" dirty="0"/>
              <a:t>there was no reply. </a:t>
            </a:r>
          </a:p>
        </p:txBody>
      </p:sp>
      <p:pic>
        <p:nvPicPr>
          <p:cNvPr id="1026" name="Picture 2" descr="C:\Users\Peter\AppData\Local\Microsoft\Windows\Temporary Internet Files\Content.IE5\AWGGBWVE\MC90024048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71110"/>
            <a:ext cx="3456384" cy="553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28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620688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Clue 6</a:t>
            </a:r>
          </a:p>
          <a:p>
            <a:r>
              <a:rPr lang="en-GB" sz="3600" dirty="0"/>
              <a:t>Diamonds in toilet </a:t>
            </a:r>
            <a:r>
              <a:rPr lang="en-GB" sz="3600" dirty="0" smtClean="0"/>
              <a:t>cistern</a:t>
            </a:r>
          </a:p>
          <a:p>
            <a:endParaRPr lang="en-GB" sz="3600" dirty="0"/>
          </a:p>
          <a:p>
            <a:endParaRPr lang="en-GB" sz="3600" dirty="0" smtClean="0"/>
          </a:p>
          <a:p>
            <a:r>
              <a:rPr lang="en-GB" sz="3600" dirty="0" smtClean="0"/>
              <a:t>click</a:t>
            </a:r>
            <a:endParaRPr lang="en-GB" sz="3600" dirty="0"/>
          </a:p>
        </p:txBody>
      </p:sp>
      <p:pic>
        <p:nvPicPr>
          <p:cNvPr id="5122" name="Picture 2" descr="C:\Users\Peter\AppData\Local\Microsoft\Windows\Temporary Internet Files\Content.IE5\KHOTN9YH\MC90032017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32856"/>
            <a:ext cx="3237631" cy="374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2217322" y="2774738"/>
            <a:ext cx="86409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MS900075033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3847" y="6876551"/>
            <a:ext cx="609600" cy="609600"/>
          </a:xfrm>
          <a:prstGeom prst="rect">
            <a:avLst/>
          </a:prstGeom>
        </p:spPr>
      </p:pic>
      <p:pic>
        <p:nvPicPr>
          <p:cNvPr id="5124" name="Picture 4" descr="C:\Users\Peter\AppData\Local\Microsoft\Windows\Temporary Internet Files\Content.IE5\CRXL2XQQ\MC90005355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561" y="2740789"/>
            <a:ext cx="1434694" cy="168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7243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052736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Summary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1 – The poisoner has no freckles.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2 – The murderer is cold blooded like their pet.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3 – The murderer is left handed.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4 – The killer rides a motorbike.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5 – The murderer educated at an all boys school.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 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This should give the murderer as Simon Robinson.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 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Calibri"/>
              </a:rPr>
              <a:t>Clue 6 – Diamonds in toilet cistern.</a:t>
            </a:r>
            <a:endParaRPr lang="en-GB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691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3960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She had asked for breakfast in bed and a few minutes later, the manager opened the door. Lady </a:t>
            </a:r>
            <a:r>
              <a:rPr lang="en-GB" sz="3600" dirty="0" err="1"/>
              <a:t>Bilkington</a:t>
            </a:r>
            <a:r>
              <a:rPr lang="en-GB" sz="3600" dirty="0"/>
              <a:t> was lying dead in her bed. </a:t>
            </a:r>
          </a:p>
        </p:txBody>
      </p:sp>
      <p:pic>
        <p:nvPicPr>
          <p:cNvPr id="2051" name="Picture 3" descr="C:\Users\Peter\AppData\Local\Microsoft\Windows\Temporary Internet Files\Content.IE5\P281JS5P\MC900447073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2463"/>
            <a:ext cx="4423598" cy="441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S900070512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8287" y="7101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/>
              <a:t>Beside her was a half drunk cup of cocoa which smelt rather odd. Later tests revealed </a:t>
            </a:r>
            <a:r>
              <a:rPr lang="en-GB" sz="3600" dirty="0" smtClean="0"/>
              <a:t>that this </a:t>
            </a:r>
            <a:r>
              <a:rPr lang="en-GB" sz="3600" dirty="0" smtClean="0"/>
              <a:t>had been</a:t>
            </a:r>
            <a:r>
              <a:rPr lang="en-GB" sz="3600" dirty="0" smtClean="0"/>
              <a:t> laced with poison. </a:t>
            </a:r>
            <a:endParaRPr lang="en-GB" sz="3600" dirty="0"/>
          </a:p>
        </p:txBody>
      </p:sp>
      <p:pic>
        <p:nvPicPr>
          <p:cNvPr id="3074" name="Picture 2" descr="C:\Users\Peter\AppData\Local\Microsoft\Windows\Temporary Internet Files\Content.IE5\NA8QVJRA\MC90029618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077137" cy="288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eter\AppData\Local\Microsoft\Windows\Temporary Internet Files\Content.IE5\NA8QVJRA\MP90040062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410" y="3748976"/>
            <a:ext cx="1806427" cy="225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7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76672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Her jewellery case containing the </a:t>
            </a:r>
            <a:r>
              <a:rPr lang="en-GB" sz="3600" dirty="0" err="1"/>
              <a:t>Bilkington</a:t>
            </a:r>
            <a:r>
              <a:rPr lang="en-GB" sz="3600" dirty="0"/>
              <a:t> diamonds was </a:t>
            </a:r>
            <a:r>
              <a:rPr lang="en-GB" sz="3600" dirty="0" smtClean="0"/>
              <a:t>empty. </a:t>
            </a:r>
            <a:endParaRPr lang="en-GB" sz="3600" dirty="0"/>
          </a:p>
        </p:txBody>
      </p:sp>
      <p:pic>
        <p:nvPicPr>
          <p:cNvPr id="4099" name="Picture 3" descr="C:\Users\Peter\AppData\Local\Microsoft\Windows\Temporary Internet Files\Content.IE5\P281JS5P\MC90003020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834" y="1268760"/>
            <a:ext cx="3845718" cy="370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S900074879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6858000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3528" y="47667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/>
              <a:t>The waitress who had served the </a:t>
            </a:r>
            <a:r>
              <a:rPr lang="en-GB" sz="3600" dirty="0" smtClean="0"/>
              <a:t>evening cocoa </a:t>
            </a:r>
            <a:r>
              <a:rPr lang="en-GB" sz="3600" dirty="0"/>
              <a:t>was nowhere to be seen. Her body was found in her room – she had been shot. </a:t>
            </a:r>
          </a:p>
        </p:txBody>
      </p:sp>
      <p:pic>
        <p:nvPicPr>
          <p:cNvPr id="5126" name="Picture 6" descr="C:\Users\Peter\AppData\Local\Microsoft\Windows\Temporary Internet Files\Content.IE5\P281JS5P\MP900448446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eter\AppData\Local\Microsoft\Windows\Temporary Internet Files\Content.IE5\P281JS5P\MC900195108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005" y="1160862"/>
            <a:ext cx="3773323" cy="453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00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6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6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22662"/>
            <a:ext cx="36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The police were now looking for the mastermind behind this and the </a:t>
            </a:r>
            <a:r>
              <a:rPr lang="en-GB" sz="3600" dirty="0" smtClean="0"/>
              <a:t>diamonds theft.</a:t>
            </a:r>
            <a:endParaRPr lang="en-GB" sz="3600" dirty="0"/>
          </a:p>
        </p:txBody>
      </p:sp>
      <p:pic>
        <p:nvPicPr>
          <p:cNvPr id="1027" name="Picture 3" descr="C:\Users\Peter\AppData\Local\Microsoft\Windows\Temporary Internet Files\Content.IE5\86AOYXP6\MC90025039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44320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55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/>
              <a:t>The waitress, not entirely trusting the </a:t>
            </a:r>
            <a:r>
              <a:rPr lang="en-GB" sz="3600" dirty="0" smtClean="0"/>
              <a:t>mastermind, </a:t>
            </a:r>
            <a:r>
              <a:rPr lang="en-GB" sz="3600" dirty="0"/>
              <a:t>had left hidden in </a:t>
            </a:r>
            <a:r>
              <a:rPr lang="en-GB" sz="3600"/>
              <a:t>her </a:t>
            </a:r>
            <a:r>
              <a:rPr lang="en-GB" sz="3600" smtClean="0"/>
              <a:t>room </a:t>
            </a:r>
            <a:r>
              <a:rPr lang="en-GB" sz="3600" dirty="0"/>
              <a:t>6 clues in code. The first five give helpful facts about the murderer and the 6</a:t>
            </a:r>
            <a:r>
              <a:rPr lang="en-GB" sz="3600" baseline="30000" dirty="0"/>
              <a:t>th</a:t>
            </a:r>
            <a:r>
              <a:rPr lang="en-GB" sz="3600" dirty="0"/>
              <a:t> clue reveals where the diamonds are.</a:t>
            </a:r>
          </a:p>
        </p:txBody>
      </p:sp>
      <p:pic>
        <p:nvPicPr>
          <p:cNvPr id="2050" name="Picture 2" descr="C:\Users\Peter\AppData\Local\Microsoft\Windows\Temporary Internet Files\Content.IE5\86AOYXP6\MC90038402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297227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48478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/>
              <a:t>There are 32 suspects. Each clue eliminates half of the suspects.</a:t>
            </a:r>
          </a:p>
          <a:p>
            <a:r>
              <a:rPr lang="en-GB" sz="3600" dirty="0"/>
              <a:t>Can you find the murderer and the place where the diamonds are hidden?</a:t>
            </a:r>
          </a:p>
        </p:txBody>
      </p:sp>
      <p:pic>
        <p:nvPicPr>
          <p:cNvPr id="3074" name="Picture 2" descr="C:\Users\Peter\AppData\Local\Microsoft\Windows\Temporary Internet Files\Content.IE5\KHOTN9YH\MC90028718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929" y="1772816"/>
            <a:ext cx="379807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5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253</TotalTime>
  <Words>951</Words>
  <Application>Microsoft Office PowerPoint</Application>
  <PresentationFormat>On-screen Show (4:3)</PresentationFormat>
  <Paragraphs>544</Paragraphs>
  <Slides>21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Paper</vt:lpstr>
      <vt:lpstr>Murder Mystery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Murder Mystery Returns</dc:title>
  <dc:creator>Peter</dc:creator>
  <cp:lastModifiedBy>Peter</cp:lastModifiedBy>
  <cp:revision>29</cp:revision>
  <dcterms:created xsi:type="dcterms:W3CDTF">2011-03-12T21:55:32Z</dcterms:created>
  <dcterms:modified xsi:type="dcterms:W3CDTF">2015-07-12T14:18:35Z</dcterms:modified>
</cp:coreProperties>
</file>