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3" r:id="rId2"/>
    <p:sldId id="262" r:id="rId3"/>
    <p:sldId id="270" r:id="rId4"/>
    <p:sldId id="271" r:id="rId5"/>
    <p:sldId id="272" r:id="rId6"/>
    <p:sldId id="275" r:id="rId7"/>
    <p:sldId id="264" r:id="rId8"/>
    <p:sldId id="265" r:id="rId9"/>
    <p:sldId id="266" r:id="rId10"/>
    <p:sldId id="267" r:id="rId11"/>
    <p:sldId id="268" r:id="rId12"/>
    <p:sldId id="276" r:id="rId13"/>
    <p:sldId id="260" r:id="rId14"/>
    <p:sldId id="257" r:id="rId15"/>
    <p:sldId id="258" r:id="rId16"/>
    <p:sldId id="259" r:id="rId17"/>
    <p:sldId id="280" r:id="rId18"/>
    <p:sldId id="281" r:id="rId19"/>
    <p:sldId id="282" r:id="rId20"/>
    <p:sldId id="286" r:id="rId21"/>
    <p:sldId id="283" r:id="rId22"/>
    <p:sldId id="284" r:id="rId23"/>
    <p:sldId id="28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1AA19A-F4ED-4A06-B7C0-E638C4AF96F2}" v="2" dt="2025-08-29T12:40:40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74CABB8-A162-4912-8052-D5655DF58262}"/>
    <pc:docChg chg="modSld">
      <pc:chgData name="Stewart Gale" userId="3647ddd2-6040-41ae-a96d-232c23482af8" providerId="ADAL" clId="{574CABB8-A162-4912-8052-D5655DF58262}" dt="2021-06-02T04:54:49.752" v="9" actId="20577"/>
      <pc:docMkLst>
        <pc:docMk/>
      </pc:docMkLst>
      <pc:sldChg chg="modSp">
        <pc:chgData name="Stewart Gale" userId="3647ddd2-6040-41ae-a96d-232c23482af8" providerId="ADAL" clId="{574CABB8-A162-4912-8052-D5655DF58262}" dt="2021-06-02T04:54:49.752" v="9" actId="20577"/>
        <pc:sldMkLst>
          <pc:docMk/>
          <pc:sldMk cId="2714064774" sldId="260"/>
        </pc:sldMkLst>
      </pc:sldChg>
    </pc:docChg>
  </pc:docChgLst>
  <pc:docChgLst>
    <pc:chgData name="Stewart Gale" userId="3647ddd2-6040-41ae-a96d-232c23482af8" providerId="ADAL" clId="{581AA19A-F4ED-4A06-B7C0-E638C4AF96F2}"/>
    <pc:docChg chg="custSel addSld delSld modSld sldOrd">
      <pc:chgData name="Stewart Gale" userId="3647ddd2-6040-41ae-a96d-232c23482af8" providerId="ADAL" clId="{581AA19A-F4ED-4A06-B7C0-E638C4AF96F2}" dt="2025-08-29T12:41:12.701" v="91" actId="1076"/>
      <pc:docMkLst>
        <pc:docMk/>
      </pc:docMkLst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662940736" sldId="257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586613106" sldId="258"/>
        </pc:sldMkLst>
      </pc:sldChg>
      <pc:sldChg chg="del">
        <pc:chgData name="Stewart Gale" userId="3647ddd2-6040-41ae-a96d-232c23482af8" providerId="ADAL" clId="{581AA19A-F4ED-4A06-B7C0-E638C4AF96F2}" dt="2025-08-29T12:30:33.145" v="3" actId="47"/>
        <pc:sldMkLst>
          <pc:docMk/>
          <pc:sldMk cId="1676632441" sldId="258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321797911" sldId="259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843512188" sldId="260"/>
        </pc:sldMkLst>
      </pc:sldChg>
      <pc:sldChg chg="del">
        <pc:chgData name="Stewart Gale" userId="3647ddd2-6040-41ae-a96d-232c23482af8" providerId="ADAL" clId="{581AA19A-F4ED-4A06-B7C0-E638C4AF96F2}" dt="2025-08-29T12:30:33.689" v="5" actId="47"/>
        <pc:sldMkLst>
          <pc:docMk/>
          <pc:sldMk cId="2714064774" sldId="260"/>
        </pc:sldMkLst>
      </pc:sldChg>
      <pc:sldChg chg="del ord">
        <pc:chgData name="Stewart Gale" userId="3647ddd2-6040-41ae-a96d-232c23482af8" providerId="ADAL" clId="{581AA19A-F4ED-4A06-B7C0-E638C4AF96F2}" dt="2025-08-29T12:39:24.461" v="48" actId="47"/>
        <pc:sldMkLst>
          <pc:docMk/>
          <pc:sldMk cId="3788102215" sldId="263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935251028" sldId="264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449439278" sldId="265"/>
        </pc:sldMkLst>
      </pc:sldChg>
      <pc:sldChg chg="del">
        <pc:chgData name="Stewart Gale" userId="3647ddd2-6040-41ae-a96d-232c23482af8" providerId="ADAL" clId="{581AA19A-F4ED-4A06-B7C0-E638C4AF96F2}" dt="2025-08-29T12:30:32.219" v="0" actId="47"/>
        <pc:sldMkLst>
          <pc:docMk/>
          <pc:sldMk cId="3649405413" sldId="265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41199374" sldId="266"/>
        </pc:sldMkLst>
      </pc:sldChg>
      <pc:sldChg chg="del">
        <pc:chgData name="Stewart Gale" userId="3647ddd2-6040-41ae-a96d-232c23482af8" providerId="ADAL" clId="{581AA19A-F4ED-4A06-B7C0-E638C4AF96F2}" dt="2025-08-29T12:30:32.950" v="2" actId="47"/>
        <pc:sldMkLst>
          <pc:docMk/>
          <pc:sldMk cId="3514456389" sldId="266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755920940" sldId="267"/>
        </pc:sldMkLst>
      </pc:sldChg>
      <pc:sldChg chg="del">
        <pc:chgData name="Stewart Gale" userId="3647ddd2-6040-41ae-a96d-232c23482af8" providerId="ADAL" clId="{581AA19A-F4ED-4A06-B7C0-E638C4AF96F2}" dt="2025-08-29T12:30:33.351" v="4" actId="47"/>
        <pc:sldMkLst>
          <pc:docMk/>
          <pc:sldMk cId="2815927444" sldId="268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3407330680" sldId="268"/>
        </pc:sldMkLst>
      </pc:sldChg>
      <pc:sldChg chg="add del">
        <pc:chgData name="Stewart Gale" userId="3647ddd2-6040-41ae-a96d-232c23482af8" providerId="ADAL" clId="{581AA19A-F4ED-4A06-B7C0-E638C4AF96F2}" dt="2025-08-29T12:39:38.702" v="49" actId="47"/>
        <pc:sldMkLst>
          <pc:docMk/>
          <pc:sldMk cId="1160140091" sldId="269"/>
        </pc:sldMkLst>
      </pc:sldChg>
      <pc:sldChg chg="modSp mod">
        <pc:chgData name="Stewart Gale" userId="3647ddd2-6040-41ae-a96d-232c23482af8" providerId="ADAL" clId="{581AA19A-F4ED-4A06-B7C0-E638C4AF96F2}" dt="2025-08-29T12:41:12.701" v="91" actId="1076"/>
        <pc:sldMkLst>
          <pc:docMk/>
          <pc:sldMk cId="2727934452" sldId="273"/>
        </pc:sldMkLst>
        <pc:spChg chg="mod">
          <ac:chgData name="Stewart Gale" userId="3647ddd2-6040-41ae-a96d-232c23482af8" providerId="ADAL" clId="{581AA19A-F4ED-4A06-B7C0-E638C4AF96F2}" dt="2025-08-29T12:41:12.701" v="91" actId="1076"/>
          <ac:spMkLst>
            <pc:docMk/>
            <pc:sldMk cId="2727934452" sldId="273"/>
            <ac:spMk id="4" creationId="{00000000-0000-0000-0000-000000000000}"/>
          </ac:spMkLst>
        </pc:spChg>
      </pc:sldChg>
      <pc:sldChg chg="add del">
        <pc:chgData name="Stewart Gale" userId="3647ddd2-6040-41ae-a96d-232c23482af8" providerId="ADAL" clId="{581AA19A-F4ED-4A06-B7C0-E638C4AF96F2}" dt="2025-08-29T12:39:45.619" v="50" actId="47"/>
        <pc:sldMkLst>
          <pc:docMk/>
          <pc:sldMk cId="2139381774" sldId="274"/>
        </pc:sldMkLst>
      </pc:sldChg>
      <pc:sldChg chg="del">
        <pc:chgData name="Stewart Gale" userId="3647ddd2-6040-41ae-a96d-232c23482af8" providerId="ADAL" clId="{581AA19A-F4ED-4A06-B7C0-E638C4AF96F2}" dt="2025-08-29T12:30:32.650" v="1" actId="47"/>
        <pc:sldMkLst>
          <pc:docMk/>
          <pc:sldMk cId="2215829348" sldId="275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3076669018" sldId="275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912200319" sldId="276"/>
        </pc:sldMkLst>
      </pc:sldChg>
      <pc:sldChg chg="add del">
        <pc:chgData name="Stewart Gale" userId="3647ddd2-6040-41ae-a96d-232c23482af8" providerId="ADAL" clId="{581AA19A-F4ED-4A06-B7C0-E638C4AF96F2}" dt="2025-08-29T12:40:04.349" v="51" actId="47"/>
        <pc:sldMkLst>
          <pc:docMk/>
          <pc:sldMk cId="197827152" sldId="277"/>
        </pc:sldMkLst>
      </pc:sldChg>
      <pc:sldChg chg="add del">
        <pc:chgData name="Stewart Gale" userId="3647ddd2-6040-41ae-a96d-232c23482af8" providerId="ADAL" clId="{581AA19A-F4ED-4A06-B7C0-E638C4AF96F2}" dt="2025-08-29T12:40:10.197" v="52" actId="47"/>
        <pc:sldMkLst>
          <pc:docMk/>
          <pc:sldMk cId="3323197870" sldId="278"/>
        </pc:sldMkLst>
      </pc:sldChg>
      <pc:sldChg chg="add del">
        <pc:chgData name="Stewart Gale" userId="3647ddd2-6040-41ae-a96d-232c23482af8" providerId="ADAL" clId="{581AA19A-F4ED-4A06-B7C0-E638C4AF96F2}" dt="2025-08-29T12:40:12.174" v="53" actId="47"/>
        <pc:sldMkLst>
          <pc:docMk/>
          <pc:sldMk cId="337531685" sldId="279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3147540862" sldId="280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368659911" sldId="281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912416240" sldId="282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1712331192" sldId="283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991976454" sldId="284"/>
        </pc:sldMkLst>
      </pc:sldChg>
      <pc:sldChg chg="add">
        <pc:chgData name="Stewart Gale" userId="3647ddd2-6040-41ae-a96d-232c23482af8" providerId="ADAL" clId="{581AA19A-F4ED-4A06-B7C0-E638C4AF96F2}" dt="2025-08-29T12:38:59.519" v="45"/>
        <pc:sldMkLst>
          <pc:docMk/>
          <pc:sldMk cId="3944911157" sldId="285"/>
        </pc:sldMkLst>
      </pc:sldChg>
      <pc:sldChg chg="addSp delSp modSp new mod">
        <pc:chgData name="Stewart Gale" userId="3647ddd2-6040-41ae-a96d-232c23482af8" providerId="ADAL" clId="{581AA19A-F4ED-4A06-B7C0-E638C4AF96F2}" dt="2025-08-29T12:41:06.613" v="90" actId="1076"/>
        <pc:sldMkLst>
          <pc:docMk/>
          <pc:sldMk cId="1138224645" sldId="286"/>
        </pc:sldMkLst>
        <pc:spChg chg="del">
          <ac:chgData name="Stewart Gale" userId="3647ddd2-6040-41ae-a96d-232c23482af8" providerId="ADAL" clId="{581AA19A-F4ED-4A06-B7C0-E638C4AF96F2}" dt="2025-08-29T12:40:34.349" v="55" actId="478"/>
          <ac:spMkLst>
            <pc:docMk/>
            <pc:sldMk cId="1138224645" sldId="286"/>
            <ac:spMk id="2" creationId="{6D6F90BE-415F-75DD-AB29-271E4343166D}"/>
          </ac:spMkLst>
        </pc:spChg>
        <pc:spChg chg="del">
          <ac:chgData name="Stewart Gale" userId="3647ddd2-6040-41ae-a96d-232c23482af8" providerId="ADAL" clId="{581AA19A-F4ED-4A06-B7C0-E638C4AF96F2}" dt="2025-08-29T12:40:34.349" v="55" actId="478"/>
          <ac:spMkLst>
            <pc:docMk/>
            <pc:sldMk cId="1138224645" sldId="286"/>
            <ac:spMk id="3" creationId="{D23387A6-AB69-EA12-0359-401F2C426099}"/>
          </ac:spMkLst>
        </pc:spChg>
        <pc:spChg chg="add mod">
          <ac:chgData name="Stewart Gale" userId="3647ddd2-6040-41ae-a96d-232c23482af8" providerId="ADAL" clId="{581AA19A-F4ED-4A06-B7C0-E638C4AF96F2}" dt="2025-08-29T12:41:06.613" v="90" actId="1076"/>
          <ac:spMkLst>
            <pc:docMk/>
            <pc:sldMk cId="1138224645" sldId="286"/>
            <ac:spMk id="4" creationId="{51FE01A0-3D7E-ACFE-516A-8DC72ED541CA}"/>
          </ac:spMkLst>
        </pc:spChg>
      </pc:sldChg>
    </pc:docChg>
  </pc:docChgLst>
  <pc:docChgLst>
    <pc:chgData name="Stewart Gale" userId="3647ddd2-6040-41ae-a96d-232c23482af8" providerId="ADAL" clId="{21B29334-0DDB-433A-A1E9-71C520FB5F59}"/>
    <pc:docChg chg="modSld">
      <pc:chgData name="Stewart Gale" userId="3647ddd2-6040-41ae-a96d-232c23482af8" providerId="ADAL" clId="{21B29334-0DDB-433A-A1E9-71C520FB5F59}" dt="2021-11-23T16:25:13.369" v="17" actId="1076"/>
      <pc:docMkLst>
        <pc:docMk/>
      </pc:docMkLst>
      <pc:sldChg chg="modSp mod">
        <pc:chgData name="Stewart Gale" userId="3647ddd2-6040-41ae-a96d-232c23482af8" providerId="ADAL" clId="{21B29334-0DDB-433A-A1E9-71C520FB5F59}" dt="2021-11-23T16:25:13.369" v="17" actId="1076"/>
        <pc:sldMkLst>
          <pc:docMk/>
          <pc:sldMk cId="3514456389" sldId="266"/>
        </pc:sldMkLst>
      </pc:sldChg>
      <pc:sldChg chg="modSp mod">
        <pc:chgData name="Stewart Gale" userId="3647ddd2-6040-41ae-a96d-232c23482af8" providerId="ADAL" clId="{21B29334-0DDB-433A-A1E9-71C520FB5F59}" dt="2021-11-23T16:21:15.309" v="6" actId="1076"/>
        <pc:sldMkLst>
          <pc:docMk/>
          <pc:sldMk cId="2727934452" sldId="273"/>
        </pc:sldMkLst>
      </pc:sldChg>
      <pc:sldChg chg="modSp mod">
        <pc:chgData name="Stewart Gale" userId="3647ddd2-6040-41ae-a96d-232c23482af8" providerId="ADAL" clId="{21B29334-0DDB-433A-A1E9-71C520FB5F59}" dt="2021-11-23T16:24:59.977" v="14" actId="14100"/>
        <pc:sldMkLst>
          <pc:docMk/>
          <pc:sldMk cId="2215829348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E99C3-C09C-4262-B3AC-419A61CDF47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46C76-D507-4B0E-82E9-C6A61B739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297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13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01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14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7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69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0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2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3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57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12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65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72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dubaicollege-my.sharepoint.com/personal/stewart_gale_dubaicollege_org/Documents/Stewart%20Resources/Teacher%20Tool%20Box/2.%20Number/Surds/3.%20Surds%20(Rationalise)/1.%20Introdcution%20(Rationalise).pptx?web=1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dubaicollege-my.sharepoint.com/personal/stewart_gale_dubaicollege_org/Documents/Stewart%20Resources/Teacher%20Tool%20Box/2.%20Number/Surds/3.%20Surds%20(Rationalise)/1.%20Introdcution%20(Rationalise).pptx?web=1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hyperlink" Target="https://dubaicollege-my.sharepoint.com/personal/stewart_gale_dubaicollege_org/Documents/Stewart%20Resources/Teacher%20Tool%20Box/2.%20Number/Surds/3.%20Surds%20(Rationalise)/1.%20Introdcution%20(Rationalise).pptx?web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hyperlink" Target="https://dubaicollege-my.sharepoint.com/personal/stewart_gale_dubaicollege_org/Documents/Stewart%20Resources/Teacher%20Tool%20Box/2.%20Number/Surds/3.%20Surds%20(Rationalise)/1.%20Introdcution%20(Rationalise).pptx?web=1" TargetMode="External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ubaicollege-my.sharepoint.com/personal/stewart_gale_dubaicollege_org/Documents/Stewart%20Resources/Teacher%20Tool%20Box/2.%20Number/Surds/3.%20Surds%20(Rationalise)/1.%20Introdcution%20(Rationalise).pptx?web=1" TargetMode="External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2348" y="1464189"/>
            <a:ext cx="1122810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Solving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imultaneous </a:t>
            </a:r>
          </a:p>
          <a:p>
            <a:pPr algn="ctr"/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quations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raphically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(Linear and Quadratic Graphs)</a:t>
            </a:r>
            <a:r>
              <a:rPr lang="en-US" sz="6600" dirty="0"/>
              <a:t>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72793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2141683" y="4923783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2185226" y="2051957"/>
            <a:ext cx="3394365" cy="2307977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16200000" flipV="1">
            <a:off x="2053787" y="3670539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07729" y="2386040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0 Solution (0 Root)</a:t>
            </a:r>
          </a:p>
        </p:txBody>
      </p:sp>
    </p:spTree>
    <p:extLst>
      <p:ext uri="{BB962C8B-B14F-4D97-AF65-F5344CB8AC3E}">
        <p14:creationId xmlns:p14="http://schemas.microsoft.com/office/powerpoint/2010/main" val="175592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0258" y="2852325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 Solutions (2 Roots)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261" y="2019355"/>
            <a:ext cx="4230991" cy="3755461"/>
          </a:xfrm>
          <a:prstGeom prst="rect">
            <a:avLst/>
          </a:prstGeom>
        </p:spPr>
      </p:pic>
      <p:sp>
        <p:nvSpPr>
          <p:cNvPr id="11" name="Freeform 10"/>
          <p:cNvSpPr>
            <a:spLocks/>
          </p:cNvSpPr>
          <p:nvPr/>
        </p:nvSpPr>
        <p:spPr bwMode="auto">
          <a:xfrm>
            <a:off x="1412340" y="4444811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510311" y="4379868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5095387" y="4379868"/>
            <a:ext cx="166991" cy="12988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 rot="16200000" flipV="1">
            <a:off x="2714586" y="3561682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3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1AA095-F1A5-8C5F-8E29-9AF5368145F4}"/>
              </a:ext>
            </a:extLst>
          </p:cNvPr>
          <p:cNvSpPr/>
          <p:nvPr/>
        </p:nvSpPr>
        <p:spPr>
          <a:xfrm>
            <a:off x="321615" y="1712053"/>
            <a:ext cx="1136964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you read the solutions from </a:t>
            </a:r>
          </a:p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graph, they will be 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approximate solutions.</a:t>
            </a:r>
            <a:r>
              <a:rPr lang="en-GB" sz="6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220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219429" y="1637174"/>
            <a:ext cx="5567051" cy="4335502"/>
            <a:chOff x="0" y="22225"/>
            <a:chExt cx="3218" cy="3201"/>
          </a:xfrm>
        </p:grpSpPr>
        <p:pic>
          <p:nvPicPr>
            <p:cNvPr id="16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" y="22225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1606" y="22225"/>
              <a:ext cx="0" cy="316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0" y="24180"/>
              <a:ext cx="321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1098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–1</a:t>
              </a: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743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–2</a:t>
              </a:r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388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–3</a:t>
              </a:r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35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–4</a:t>
              </a: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1417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1854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2209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auto">
            <a:xfrm>
              <a:off x="2566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2921" y="24180"/>
              <a:ext cx="239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1328" y="24396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–2</a:t>
              </a:r>
            </a:p>
          </p:txBody>
        </p:sp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1328" y="24751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–4</a:t>
              </a:r>
            </a:p>
          </p:txBody>
        </p: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1328" y="25105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–6</a:t>
              </a: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1417" y="23689"/>
              <a:ext cx="238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auto">
            <a:xfrm>
              <a:off x="1417" y="23335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3" name="Text Box 20"/>
            <p:cNvSpPr txBox="1">
              <a:spLocks noChangeArrowheads="1"/>
            </p:cNvSpPr>
            <p:nvPr/>
          </p:nvSpPr>
          <p:spPr bwMode="auto">
            <a:xfrm>
              <a:off x="1417" y="22981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4" name="Text Box 21"/>
            <p:cNvSpPr txBox="1">
              <a:spLocks noChangeArrowheads="1"/>
            </p:cNvSpPr>
            <p:nvPr/>
          </p:nvSpPr>
          <p:spPr bwMode="auto">
            <a:xfrm>
              <a:off x="1417" y="22627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1328" y="22274"/>
              <a:ext cx="34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1848892" y="234026"/>
                <a:ext cx="8563501" cy="1225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en-GB" sz="7200" b="1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8892" y="234026"/>
                <a:ext cx="8563501" cy="1225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4184712" y="3743893"/>
            <a:ext cx="119258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(–1,0)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6175554" y="3721026"/>
            <a:ext cx="137386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(2.5, 0)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flipV="1">
            <a:off x="2916999" y="4238439"/>
            <a:ext cx="6068786" cy="45719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4645898" y="1616273"/>
            <a:ext cx="3639607" cy="4195165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299780" y="4218469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434453" y="4219963"/>
            <a:ext cx="166991" cy="12988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9268319" y="5501255"/>
                <a:ext cx="2607711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i="1" kern="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68319" y="5501255"/>
                <a:ext cx="2607711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9227624" y="4508932"/>
                <a:ext cx="2532347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GB" sz="5400" b="1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7624" y="4508932"/>
                <a:ext cx="2532347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6869EB-39D5-3E4C-454E-059EEC3539A2}"/>
                  </a:ext>
                </a:extLst>
              </p:cNvPr>
              <p:cNvSpPr txBox="1"/>
              <p:nvPr/>
            </p:nvSpPr>
            <p:spPr>
              <a:xfrm>
                <a:off x="8888186" y="277445"/>
                <a:ext cx="98859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6869EB-39D5-3E4C-454E-059EEC353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186" y="277445"/>
                <a:ext cx="988599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DE539A9-E232-BD19-33C6-48C95AD410AE}"/>
                  </a:ext>
                </a:extLst>
              </p:cNvPr>
              <p:cNvSpPr txBox="1"/>
              <p:nvPr/>
            </p:nvSpPr>
            <p:spPr>
              <a:xfrm>
                <a:off x="2211277" y="257486"/>
                <a:ext cx="6096000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72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72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DE539A9-E232-BD19-33C6-48C95AD41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277" y="257486"/>
                <a:ext cx="6096000" cy="12252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351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40" grpId="0"/>
      <p:bldP spid="41" grpId="0"/>
      <p:bldP spid="3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687986" y="1528785"/>
            <a:ext cx="6319937" cy="4741387"/>
            <a:chOff x="0" y="22225"/>
            <a:chExt cx="3218" cy="3201"/>
          </a:xfrm>
        </p:grpSpPr>
        <p:pic>
          <p:nvPicPr>
            <p:cNvPr id="16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" y="22225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1606" y="22225"/>
              <a:ext cx="0" cy="316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0" y="24180"/>
              <a:ext cx="321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1098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–1</a:t>
              </a: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743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–2</a:t>
              </a:r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388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–3</a:t>
              </a:r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35" y="24180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–4</a:t>
              </a: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1417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1854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2209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auto">
            <a:xfrm>
              <a:off x="2566" y="24180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2921" y="24180"/>
              <a:ext cx="239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1328" y="24396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–2</a:t>
              </a:r>
            </a:p>
          </p:txBody>
        </p:sp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1328" y="24751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–4</a:t>
              </a:r>
            </a:p>
          </p:txBody>
        </p: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1328" y="25105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–6</a:t>
              </a: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1417" y="23689"/>
              <a:ext cx="238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auto">
            <a:xfrm>
              <a:off x="1417" y="23335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3" name="Text Box 20"/>
            <p:cNvSpPr txBox="1">
              <a:spLocks noChangeArrowheads="1"/>
            </p:cNvSpPr>
            <p:nvPr/>
          </p:nvSpPr>
          <p:spPr bwMode="auto">
            <a:xfrm>
              <a:off x="1417" y="22981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4" name="Text Box 21"/>
            <p:cNvSpPr txBox="1">
              <a:spLocks noChangeArrowheads="1"/>
            </p:cNvSpPr>
            <p:nvPr/>
          </p:nvSpPr>
          <p:spPr bwMode="auto">
            <a:xfrm>
              <a:off x="1417" y="22627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1328" y="22274"/>
              <a:ext cx="34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</p:grp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3369129" y="2768112"/>
            <a:ext cx="159040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(-1.5,4)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6679294" y="2755304"/>
            <a:ext cx="144622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(</a:t>
            </a:r>
            <a:r>
              <a:rPr lang="en-US" sz="3600" b="1" kern="0" dirty="0">
                <a:solidFill>
                  <a:sysClr val="windowText" lastClr="000000"/>
                </a:solidFill>
                <a:latin typeface="Calibri" panose="020F0502020204030204"/>
              </a:rPr>
              <a:t>3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, 4)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3137136" y="3356933"/>
            <a:ext cx="6233142" cy="163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4301547" y="1479905"/>
            <a:ext cx="4123088" cy="4587912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727632" y="3306323"/>
            <a:ext cx="189576" cy="14204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840926" y="3306325"/>
            <a:ext cx="189575" cy="14204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288B87-35C6-04BA-C9D6-091D2D1A4721}"/>
                  </a:ext>
                </a:extLst>
              </p:cNvPr>
              <p:cNvSpPr txBox="1"/>
              <p:nvPr/>
            </p:nvSpPr>
            <p:spPr>
              <a:xfrm>
                <a:off x="2441297" y="202571"/>
                <a:ext cx="7021286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𝟐</m:t>
                          </m:r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GB" sz="5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288B87-35C6-04BA-C9D6-091D2D1A4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297" y="202571"/>
                <a:ext cx="7021286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FA50137-84DA-21D1-B909-C2991F3216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11864" y="5517584"/>
                <a:ext cx="1941788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kern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400" b="1" i="1" kern="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FA50137-84DA-21D1-B909-C2991F3216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11864" y="5517584"/>
                <a:ext cx="194178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5D20BAD-F88A-6638-9422-B9139FB235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37543" y="4487258"/>
                <a:ext cx="3084118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kumimoji="0" lang="en-GB" sz="5400" b="1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5D20BAD-F88A-6638-9422-B9139FB23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37543" y="4487258"/>
                <a:ext cx="3084118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C6F7D01-E756-6BCD-D654-C331CB5D2077}"/>
                  </a:ext>
                </a:extLst>
              </p:cNvPr>
              <p:cNvSpPr txBox="1"/>
              <p:nvPr/>
            </p:nvSpPr>
            <p:spPr>
              <a:xfrm>
                <a:off x="2014493" y="206105"/>
                <a:ext cx="6096000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66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C6F7D01-E756-6BCD-D654-C331CB5D2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493" y="206105"/>
                <a:ext cx="6096000" cy="11310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142E233-BF85-B20B-AA4A-A1AF05B33D6C}"/>
                  </a:ext>
                </a:extLst>
              </p:cNvPr>
              <p:cNvSpPr txBox="1"/>
              <p:nvPr/>
            </p:nvSpPr>
            <p:spPr>
              <a:xfrm>
                <a:off x="8339593" y="225591"/>
                <a:ext cx="988599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en-GB" sz="1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142E233-BF85-B20B-AA4A-A1AF05B33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593" y="225591"/>
                <a:ext cx="988599" cy="11079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294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36" grpId="0"/>
      <p:bldP spid="37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837791" y="1432083"/>
            <a:ext cx="6077731" cy="4990290"/>
            <a:chOff x="182351" y="333413"/>
            <a:chExt cx="3218" cy="3201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3" y="333413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83957" y="333413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82351" y="335368"/>
              <a:ext cx="32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83449" y="335368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–1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3094" y="335368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82739" y="335368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–3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82386" y="335368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83768" y="335368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84205" y="335368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84560" y="335368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84917" y="335368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3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85272" y="335368"/>
              <a:ext cx="239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3679" y="335584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83679" y="335939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83679" y="336293"/>
              <a:ext cx="342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–6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83768" y="334877"/>
              <a:ext cx="238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83768" y="334523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83768" y="334169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3768" y="333815"/>
              <a:ext cx="23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8</a:t>
              </a: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83679" y="333462"/>
              <a:ext cx="34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10</a:t>
              </a:r>
            </a:p>
          </p:txBody>
        </p:sp>
      </p:grpSp>
      <p:sp>
        <p:nvSpPr>
          <p:cNvPr id="9" name="Freeform 8"/>
          <p:cNvSpPr>
            <a:spLocks/>
          </p:cNvSpPr>
          <p:nvPr/>
        </p:nvSpPr>
        <p:spPr bwMode="auto">
          <a:xfrm>
            <a:off x="2585486" y="1456122"/>
            <a:ext cx="5238702" cy="4175788"/>
          </a:xfrm>
          <a:custGeom>
            <a:avLst/>
            <a:gdLst>
              <a:gd name="T0" fmla="*/ 0 w 2103"/>
              <a:gd name="T1" fmla="*/ 0 h 3097"/>
              <a:gd name="T2" fmla="*/ 233380522 w 2103"/>
              <a:gd name="T3" fmla="*/ 588034682 h 3097"/>
              <a:gd name="T4" fmla="*/ 1377591179 w 2103"/>
              <a:gd name="T5" fmla="*/ 2147483647 h 3097"/>
              <a:gd name="T6" fmla="*/ 2147483647 w 2103"/>
              <a:gd name="T7" fmla="*/ 2147483647 h 3097"/>
              <a:gd name="T8" fmla="*/ 2147483647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1948737073 h 3097"/>
              <a:gd name="T14" fmla="*/ 2147483647 w 2103"/>
              <a:gd name="T15" fmla="*/ 23272967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3826747" y="2250248"/>
            <a:ext cx="4768946" cy="392488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74AE6A3-D046-D4A8-6491-CBC42298EA8B}"/>
                  </a:ext>
                </a:extLst>
              </p:cNvPr>
              <p:cNvSpPr txBox="1"/>
              <p:nvPr/>
            </p:nvSpPr>
            <p:spPr>
              <a:xfrm>
                <a:off x="2892444" y="263028"/>
                <a:ext cx="6030514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</m:oMath>
                  </m:oMathPara>
                </a14:m>
                <a:endParaRPr kumimoji="0" lang="en-GB" sz="4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74AE6A3-D046-D4A8-6491-CBC42298E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444" y="263028"/>
                <a:ext cx="6030514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>
            <a:extLst>
              <a:ext uri="{FF2B5EF4-FFF2-40B4-BE49-F238E27FC236}">
                <a16:creationId xmlns:a16="http://schemas.microsoft.com/office/drawing/2014/main" id="{B21256C9-3B0A-5005-89C0-3E3368A2B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959" y="5352301"/>
            <a:ext cx="189576" cy="14204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780FD59-97E6-1B2C-9DAB-3E6D21711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069" y="3472993"/>
            <a:ext cx="189575" cy="14204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4CFA083-5CE9-B76D-2D97-5A3BC1B614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88106" y="5626168"/>
                <a:ext cx="2274683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 kern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kern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 kern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kern="0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600" b="1" i="1" kern="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4CFA083-5CE9-B76D-2D97-5A3BC1B614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88106" y="5626168"/>
                <a:ext cx="227468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AD09C82-998F-DBF5-5190-BF0FD88E7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62806" y="4706655"/>
                <a:ext cx="253234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eaLnBrk="0" hangingPunct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kumimoji="0" lang="en-GB" sz="4400" b="1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AD09C82-998F-DBF5-5190-BF0FD88E7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62806" y="4706655"/>
                <a:ext cx="2532347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EBA09D3-AB1C-069E-7D1F-4E533EAF7AD0}"/>
                  </a:ext>
                </a:extLst>
              </p:cNvPr>
              <p:cNvSpPr txBox="1"/>
              <p:nvPr/>
            </p:nvSpPr>
            <p:spPr>
              <a:xfrm>
                <a:off x="2862474" y="263028"/>
                <a:ext cx="4049042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EBA09D3-AB1C-069E-7D1F-4E533EAF7A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474" y="263028"/>
                <a:ext cx="4049042" cy="1036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603C2E1-BC70-E0AB-E083-AD91EF5336B8}"/>
                  </a:ext>
                </a:extLst>
              </p:cNvPr>
              <p:cNvSpPr txBox="1"/>
              <p:nvPr/>
            </p:nvSpPr>
            <p:spPr>
              <a:xfrm>
                <a:off x="7516633" y="276438"/>
                <a:ext cx="112444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</m:oMath>
                  </m:oMathPara>
                </a14:m>
                <a:endParaRPr lang="en-GB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603C2E1-BC70-E0AB-E083-AD91EF533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633" y="276438"/>
                <a:ext cx="1124447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661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6" grpId="0" animBg="1"/>
      <p:bldP spid="37" grpId="0" animBg="1"/>
      <p:bldP spid="38" grpId="0"/>
      <p:bldP spid="39" grpId="0"/>
      <p:bldP spid="40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19996" y="1352808"/>
            <a:ext cx="6077731" cy="4990288"/>
            <a:chOff x="182351" y="333413"/>
            <a:chExt cx="3218" cy="3201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3" y="333413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83957" y="333413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82351" y="335368"/>
              <a:ext cx="32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8344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–1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3094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8273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–3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82386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83768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84205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84560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84917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3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85272" y="335368"/>
              <a:ext cx="23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3679" y="335584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83679" y="335939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83679" y="336293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–6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83768" y="334877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83768" y="334523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83768" y="334169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3768" y="333815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8</a:t>
              </a: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83679" y="333462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10</a:t>
              </a: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3912" y="945648"/>
            <a:ext cx="2363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sz="3200" dirty="0">
                <a:solidFill>
                  <a:srgbClr val="FF0000"/>
                </a:solidFill>
              </a:rPr>
              <a:t> = </a:t>
            </a:r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baseline="30000" dirty="0">
                <a:solidFill>
                  <a:srgbClr val="FF0000"/>
                </a:solidFill>
              </a:rPr>
              <a:t>2</a:t>
            </a:r>
            <a:r>
              <a:rPr lang="en-GB" sz="3200" dirty="0">
                <a:solidFill>
                  <a:srgbClr val="FF0000"/>
                </a:solidFill>
              </a:rPr>
              <a:t> +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dirty="0">
                <a:solidFill>
                  <a:srgbClr val="FF0000"/>
                </a:solidFill>
              </a:rPr>
              <a:t>  </a:t>
            </a:r>
            <a:r>
              <a:rPr lang="en-US" sz="3200" dirty="0">
                <a:solidFill>
                  <a:srgbClr val="FF0000"/>
                </a:solidFill>
              </a:rPr>
              <a:t>– 4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67691" y="1376846"/>
            <a:ext cx="5238702" cy="4175787"/>
          </a:xfrm>
          <a:custGeom>
            <a:avLst/>
            <a:gdLst>
              <a:gd name="T0" fmla="*/ 0 w 2103"/>
              <a:gd name="T1" fmla="*/ 0 h 3097"/>
              <a:gd name="T2" fmla="*/ 233380522 w 2103"/>
              <a:gd name="T3" fmla="*/ 588034682 h 3097"/>
              <a:gd name="T4" fmla="*/ 1377591179 w 2103"/>
              <a:gd name="T5" fmla="*/ 2147483647 h 3097"/>
              <a:gd name="T6" fmla="*/ 2147483647 w 2103"/>
              <a:gd name="T7" fmla="*/ 2147483647 h 3097"/>
              <a:gd name="T8" fmla="*/ 2147483647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1948737073 h 3097"/>
              <a:gd name="T14" fmla="*/ 2147483647 w 2103"/>
              <a:gd name="T15" fmla="*/ 23272967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4043" y="124576"/>
            <a:ext cx="11872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Use the graphs to find the approximate solutions to:</a:t>
            </a:r>
            <a:r>
              <a:rPr lang="en-GB" sz="4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/>
              <p:nvPr/>
            </p:nvSpPr>
            <p:spPr>
              <a:xfrm>
                <a:off x="6867805" y="1567735"/>
                <a:ext cx="4997209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805" y="1567735"/>
                <a:ext cx="499720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/>
              <p:nvPr/>
            </p:nvSpPr>
            <p:spPr>
              <a:xfrm>
                <a:off x="8454070" y="2732966"/>
                <a:ext cx="233311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070" y="2732966"/>
                <a:ext cx="233311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/>
              <p:nvPr/>
            </p:nvSpPr>
            <p:spPr>
              <a:xfrm>
                <a:off x="8484424" y="4006594"/>
                <a:ext cx="290747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424" y="4006594"/>
                <a:ext cx="2907476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9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19996" y="1352808"/>
            <a:ext cx="6077731" cy="4990288"/>
            <a:chOff x="182351" y="333413"/>
            <a:chExt cx="3218" cy="3201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3" y="333413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83957" y="333413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82351" y="335368"/>
              <a:ext cx="32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8344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–1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3094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8273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–3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82386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83768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84205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84560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84917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3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85272" y="335368"/>
              <a:ext cx="23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3679" y="335584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83679" y="335939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83679" y="336293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–6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83768" y="334877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83768" y="334523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83768" y="334169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3768" y="333815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8</a:t>
              </a: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83679" y="333462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10</a:t>
              </a: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3912" y="945648"/>
            <a:ext cx="2363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sz="3200" dirty="0">
                <a:solidFill>
                  <a:srgbClr val="FF0000"/>
                </a:solidFill>
              </a:rPr>
              <a:t> = </a:t>
            </a:r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baseline="30000" dirty="0">
                <a:solidFill>
                  <a:srgbClr val="FF0000"/>
                </a:solidFill>
              </a:rPr>
              <a:t>2</a:t>
            </a:r>
            <a:r>
              <a:rPr lang="en-GB" sz="3200" dirty="0">
                <a:solidFill>
                  <a:srgbClr val="FF0000"/>
                </a:solidFill>
              </a:rPr>
              <a:t> +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dirty="0">
                <a:solidFill>
                  <a:srgbClr val="FF0000"/>
                </a:solidFill>
              </a:rPr>
              <a:t>  </a:t>
            </a:r>
            <a:r>
              <a:rPr lang="en-US" sz="3200" dirty="0">
                <a:solidFill>
                  <a:srgbClr val="FF0000"/>
                </a:solidFill>
              </a:rPr>
              <a:t>– 4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594541" y="3791975"/>
            <a:ext cx="9661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200" i="1" dirty="0">
                <a:solidFill>
                  <a:srgbClr val="FF33CC"/>
                </a:solidFill>
                <a:latin typeface="Times New Roman" pitchFamily="18" charset="0"/>
              </a:rPr>
              <a:t>y</a:t>
            </a:r>
            <a:r>
              <a:rPr lang="en-GB" sz="3200" dirty="0">
                <a:solidFill>
                  <a:srgbClr val="FF33CC"/>
                </a:solidFill>
              </a:rPr>
              <a:t> = </a:t>
            </a:r>
            <a:r>
              <a:rPr lang="en-US" sz="3200" dirty="0">
                <a:solidFill>
                  <a:srgbClr val="FF33CC"/>
                </a:solidFill>
              </a:rPr>
              <a:t>2</a:t>
            </a:r>
            <a:endParaRPr lang="en-GB" sz="3200" i="1" dirty="0">
              <a:solidFill>
                <a:srgbClr val="FF33CC"/>
              </a:solidFill>
              <a:latin typeface="Times New Roman" pitchFamily="18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44137" y="3849668"/>
            <a:ext cx="5994262" cy="1719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5715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67691" y="1376846"/>
            <a:ext cx="5238702" cy="4175787"/>
          </a:xfrm>
          <a:custGeom>
            <a:avLst/>
            <a:gdLst>
              <a:gd name="T0" fmla="*/ 0 w 2103"/>
              <a:gd name="T1" fmla="*/ 0 h 3097"/>
              <a:gd name="T2" fmla="*/ 233380522 w 2103"/>
              <a:gd name="T3" fmla="*/ 588034682 h 3097"/>
              <a:gd name="T4" fmla="*/ 1377591179 w 2103"/>
              <a:gd name="T5" fmla="*/ 2147483647 h 3097"/>
              <a:gd name="T6" fmla="*/ 2147483647 w 2103"/>
              <a:gd name="T7" fmla="*/ 2147483647 h 3097"/>
              <a:gd name="T8" fmla="*/ 2147483647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1948737073 h 3097"/>
              <a:gd name="T14" fmla="*/ 2147483647 w 2103"/>
              <a:gd name="T15" fmla="*/ 23272967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4043" y="124576"/>
            <a:ext cx="11872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Use the graphs to find the approximate solutions to:</a:t>
            </a:r>
            <a:r>
              <a:rPr lang="en-GB" sz="4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/>
              <p:nvPr/>
            </p:nvSpPr>
            <p:spPr>
              <a:xfrm>
                <a:off x="6867805" y="1567735"/>
                <a:ext cx="4997209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−4=2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805" y="1567735"/>
                <a:ext cx="499720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/>
              <p:nvPr/>
            </p:nvSpPr>
            <p:spPr>
              <a:xfrm>
                <a:off x="7630885" y="2732966"/>
                <a:ext cx="397501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885" y="2732966"/>
                <a:ext cx="3975015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/>
              <p:nvPr/>
            </p:nvSpPr>
            <p:spPr>
              <a:xfrm>
                <a:off x="7683710" y="4006594"/>
                <a:ext cx="370819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710" y="4006594"/>
                <a:ext cx="3708190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54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19996" y="1352808"/>
            <a:ext cx="6077731" cy="4990288"/>
            <a:chOff x="182351" y="333413"/>
            <a:chExt cx="3218" cy="3201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3" y="333413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83957" y="333413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82351" y="335368"/>
              <a:ext cx="32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8344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–1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3094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8273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–3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82386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83768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84205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84560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84917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3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85272" y="335368"/>
              <a:ext cx="23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3679" y="335584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83679" y="335939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83679" y="336293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–6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83768" y="334877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83768" y="334523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83768" y="334169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3768" y="333815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8</a:t>
              </a: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83679" y="333462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10</a:t>
              </a: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3912" y="945648"/>
            <a:ext cx="2363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sz="3200" dirty="0">
                <a:solidFill>
                  <a:srgbClr val="FF0000"/>
                </a:solidFill>
              </a:rPr>
              <a:t> = </a:t>
            </a:r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baseline="30000" dirty="0">
                <a:solidFill>
                  <a:srgbClr val="FF0000"/>
                </a:solidFill>
              </a:rPr>
              <a:t>2</a:t>
            </a:r>
            <a:r>
              <a:rPr lang="en-GB" sz="3200" dirty="0">
                <a:solidFill>
                  <a:srgbClr val="FF0000"/>
                </a:solidFill>
              </a:rPr>
              <a:t> +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dirty="0">
                <a:solidFill>
                  <a:srgbClr val="FF0000"/>
                </a:solidFill>
              </a:rPr>
              <a:t>  </a:t>
            </a:r>
            <a:r>
              <a:rPr lang="en-US" sz="3200" dirty="0">
                <a:solidFill>
                  <a:srgbClr val="FF0000"/>
                </a:solidFill>
              </a:rPr>
              <a:t>– 4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67691" y="1376846"/>
            <a:ext cx="5238702" cy="4175787"/>
          </a:xfrm>
          <a:custGeom>
            <a:avLst/>
            <a:gdLst>
              <a:gd name="T0" fmla="*/ 0 w 2103"/>
              <a:gd name="T1" fmla="*/ 0 h 3097"/>
              <a:gd name="T2" fmla="*/ 233380522 w 2103"/>
              <a:gd name="T3" fmla="*/ 588034682 h 3097"/>
              <a:gd name="T4" fmla="*/ 1377591179 w 2103"/>
              <a:gd name="T5" fmla="*/ 2147483647 h 3097"/>
              <a:gd name="T6" fmla="*/ 2147483647 w 2103"/>
              <a:gd name="T7" fmla="*/ 2147483647 h 3097"/>
              <a:gd name="T8" fmla="*/ 2147483647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1948737073 h 3097"/>
              <a:gd name="T14" fmla="*/ 2147483647 w 2103"/>
              <a:gd name="T15" fmla="*/ 23272967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841374" y="3232208"/>
            <a:ext cx="5634059" cy="224324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51170" y="2672401"/>
            <a:ext cx="14226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600" i="1" dirty="0">
                <a:solidFill>
                  <a:srgbClr val="00B050"/>
                </a:solidFill>
                <a:latin typeface="Times New Roman" pitchFamily="18" charset="0"/>
              </a:rPr>
              <a:t>y</a:t>
            </a:r>
            <a:r>
              <a:rPr lang="en-GB" sz="3600" dirty="0">
                <a:solidFill>
                  <a:srgbClr val="00B050"/>
                </a:solidFill>
              </a:rPr>
              <a:t> = </a:t>
            </a:r>
            <a:r>
              <a:rPr lang="en-US" sz="3600" dirty="0">
                <a:solidFill>
                  <a:srgbClr val="00B050"/>
                </a:solidFill>
              </a:rPr>
              <a:t>½</a:t>
            </a:r>
            <a:r>
              <a:rPr lang="en-US" sz="36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GB" sz="3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4043" y="124576"/>
            <a:ext cx="11872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Use the graphs to find the approximate solutions to:</a:t>
            </a:r>
            <a:r>
              <a:rPr lang="en-GB" sz="4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/>
              <p:nvPr/>
            </p:nvSpPr>
            <p:spPr>
              <a:xfrm>
                <a:off x="6862362" y="1567607"/>
                <a:ext cx="4997209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−4=</m:t>
                      </m:r>
                      <m:f>
                        <m:f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362" y="1567607"/>
                <a:ext cx="4997209" cy="1382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/>
              <p:nvPr/>
            </p:nvSpPr>
            <p:spPr>
              <a:xfrm>
                <a:off x="7630885" y="3277111"/>
                <a:ext cx="397501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B5A2D8-C706-2AF4-FB29-2D63032F0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885" y="3277111"/>
                <a:ext cx="3975015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/>
              <p:nvPr/>
            </p:nvSpPr>
            <p:spPr>
              <a:xfrm>
                <a:off x="7683710" y="4550739"/>
                <a:ext cx="370819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C0681F-CF0F-F790-6FFB-822E3C219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710" y="4550739"/>
                <a:ext cx="3708190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65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19996" y="1352808"/>
            <a:ext cx="6077731" cy="4990288"/>
            <a:chOff x="182351" y="333413"/>
            <a:chExt cx="3218" cy="3201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3" y="333413"/>
              <a:ext cx="3193" cy="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83957" y="333413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82351" y="335368"/>
              <a:ext cx="32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8344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–1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3094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82739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–3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82386" y="335368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83768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84205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84560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84917" y="335368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3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85272" y="335368"/>
              <a:ext cx="23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3679" y="335584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–2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83679" y="335939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–4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83679" y="336293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–6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83768" y="334877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2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83768" y="334523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4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83768" y="334169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83768" y="333815"/>
              <a:ext cx="238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8</a:t>
              </a: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83679" y="333462"/>
              <a:ext cx="34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>
                  <a:solidFill>
                    <a:srgbClr val="010066"/>
                  </a:solidFill>
                </a:rPr>
                <a:t>10</a:t>
              </a: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3912" y="945648"/>
            <a:ext cx="2363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sz="3200" dirty="0">
                <a:solidFill>
                  <a:srgbClr val="FF0000"/>
                </a:solidFill>
              </a:rPr>
              <a:t> = </a:t>
            </a:r>
            <a:r>
              <a:rPr lang="en-GB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baseline="30000" dirty="0">
                <a:solidFill>
                  <a:srgbClr val="FF0000"/>
                </a:solidFill>
              </a:rPr>
              <a:t>2</a:t>
            </a:r>
            <a:r>
              <a:rPr lang="en-GB" sz="3200" dirty="0">
                <a:solidFill>
                  <a:srgbClr val="FF0000"/>
                </a:solidFill>
              </a:rPr>
              <a:t> +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3200" dirty="0">
                <a:solidFill>
                  <a:srgbClr val="FF0000"/>
                </a:solidFill>
              </a:rPr>
              <a:t>  </a:t>
            </a:r>
            <a:r>
              <a:rPr lang="en-US" sz="3200" dirty="0">
                <a:solidFill>
                  <a:srgbClr val="FF0000"/>
                </a:solidFill>
              </a:rPr>
              <a:t>– 4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67691" y="1376846"/>
            <a:ext cx="5238702" cy="4175787"/>
          </a:xfrm>
          <a:custGeom>
            <a:avLst/>
            <a:gdLst>
              <a:gd name="T0" fmla="*/ 0 w 2103"/>
              <a:gd name="T1" fmla="*/ 0 h 3097"/>
              <a:gd name="T2" fmla="*/ 233380522 w 2103"/>
              <a:gd name="T3" fmla="*/ 588034682 h 3097"/>
              <a:gd name="T4" fmla="*/ 1377591179 w 2103"/>
              <a:gd name="T5" fmla="*/ 2147483647 h 3097"/>
              <a:gd name="T6" fmla="*/ 2147483647 w 2103"/>
              <a:gd name="T7" fmla="*/ 2147483647 h 3097"/>
              <a:gd name="T8" fmla="*/ 2147483647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1948737073 h 3097"/>
              <a:gd name="T14" fmla="*/ 2147483647 w 2103"/>
              <a:gd name="T15" fmla="*/ 23272967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4043" y="124576"/>
            <a:ext cx="11872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Use the graphs to find the approximate solutions to:</a:t>
            </a:r>
            <a:r>
              <a:rPr lang="en-GB" sz="4000" dirty="0"/>
              <a:t> 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81985" y="6084088"/>
            <a:ext cx="6259286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58551" y="5499313"/>
            <a:ext cx="129623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>
                <a:solidFill>
                  <a:srgbClr val="0070C0"/>
                </a:solidFill>
              </a:rPr>
              <a:t> = </a:t>
            </a:r>
            <a:r>
              <a:rPr lang="en-US" sz="3200" dirty="0">
                <a:solidFill>
                  <a:srgbClr val="0070C0"/>
                </a:solidFill>
              </a:rPr>
              <a:t>–</a:t>
            </a:r>
            <a:r>
              <a:rPr lang="en-GB" sz="3200" dirty="0">
                <a:solidFill>
                  <a:srgbClr val="0070C0"/>
                </a:solidFill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/>
              <p:nvPr/>
            </p:nvSpPr>
            <p:spPr>
              <a:xfrm>
                <a:off x="6765471" y="1613974"/>
                <a:ext cx="514298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−4=−6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FC3CC85-1E8A-BF65-ACBB-B6D01C58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471" y="1613974"/>
                <a:ext cx="514298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2DB5A2D8-C706-2AF4-FB29-2D63032F0AF1}"/>
              </a:ext>
            </a:extLst>
          </p:cNvPr>
          <p:cNvSpPr txBox="1"/>
          <p:nvPr/>
        </p:nvSpPr>
        <p:spPr>
          <a:xfrm>
            <a:off x="7018582" y="3135597"/>
            <a:ext cx="476466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No Solutions</a:t>
            </a:r>
          </a:p>
        </p:txBody>
      </p:sp>
    </p:spTree>
    <p:extLst>
      <p:ext uri="{BB962C8B-B14F-4D97-AF65-F5344CB8AC3E}">
        <p14:creationId xmlns:p14="http://schemas.microsoft.com/office/powerpoint/2010/main" val="191241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1836" y="93622"/>
            <a:ext cx="114092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points of intersection </a:t>
            </a:r>
          </a:p>
          <a:p>
            <a:pPr algn="ctr"/>
            <a:r>
              <a:rPr lang="en-GB" sz="6000" dirty="0"/>
              <a:t>can you have with </a:t>
            </a:r>
          </a:p>
          <a:p>
            <a:pPr algn="ctr"/>
            <a:r>
              <a:rPr lang="en-GB" sz="6000" dirty="0"/>
              <a:t>a </a:t>
            </a:r>
            <a:r>
              <a:rPr lang="en-GB" sz="6000" b="1" dirty="0"/>
              <a:t>quadratic graph </a:t>
            </a:r>
            <a:r>
              <a:rPr lang="en-GB" sz="6000" dirty="0"/>
              <a:t>and </a:t>
            </a:r>
          </a:p>
          <a:p>
            <a:pPr algn="ctr"/>
            <a:r>
              <a:rPr lang="en-GB" sz="6000" dirty="0"/>
              <a:t>a </a:t>
            </a:r>
            <a:r>
              <a:rPr lang="en-GB" sz="6000" b="1" dirty="0"/>
              <a:t>linear graph</a:t>
            </a:r>
            <a:r>
              <a:rPr lang="en-GB" sz="6000" dirty="0"/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8456" y="3879274"/>
            <a:ext cx="75437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0, 1 or 2</a:t>
            </a:r>
          </a:p>
        </p:txBody>
      </p:sp>
    </p:spTree>
    <p:extLst>
      <p:ext uri="{BB962C8B-B14F-4D97-AF65-F5344CB8AC3E}">
        <p14:creationId xmlns:p14="http://schemas.microsoft.com/office/powerpoint/2010/main" val="35286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FE01A0-3D7E-ACFE-516A-8DC72ED541CA}"/>
              </a:ext>
            </a:extLst>
          </p:cNvPr>
          <p:cNvSpPr txBox="1"/>
          <p:nvPr/>
        </p:nvSpPr>
        <p:spPr>
          <a:xfrm>
            <a:off x="2532611" y="2144684"/>
            <a:ext cx="77419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Extension</a:t>
            </a:r>
          </a:p>
        </p:txBody>
      </p:sp>
    </p:spTree>
    <p:extLst>
      <p:ext uri="{BB962C8B-B14F-4D97-AF65-F5344CB8AC3E}">
        <p14:creationId xmlns:p14="http://schemas.microsoft.com/office/powerpoint/2010/main" val="1138224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970FCF1-74FC-511D-0005-523C66ACD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287" y="246601"/>
                <a:ext cx="11180212" cy="262276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r>
                  <a:rPr kumimoji="0" lang="en-US" sz="540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Using the 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5400" b="1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5400" kern="0" dirty="0"/>
              </a:p>
              <a:p>
                <a:pPr algn="ctr" eaLnBrk="0" hangingPunct="0">
                  <a:defRPr/>
                </a:pPr>
                <a:r>
                  <a:rPr lang="en-GB" sz="5400" kern="0" dirty="0"/>
                  <a:t>what other graph do you need </a:t>
                </a:r>
              </a:p>
              <a:p>
                <a:pPr algn="ctr" eaLnBrk="0" hangingPunct="0">
                  <a:defRPr/>
                </a:pPr>
                <a:r>
                  <a:rPr lang="en-GB" sz="5400" kern="0" dirty="0"/>
                  <a:t>to 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hlinkClick r:id="rId2">
                              <a:extLst>
                                <a:ext uri="{A12FA001-AC4F-418D-AE19-62706E023703}">
                                  <ahyp:hlinkClr xmlns:ahyp="http://schemas.microsoft.com/office/drawing/2018/hyperlinkcolor" val="tx"/>
                                </a:ext>
                              </a:extLst>
                            </a:hlinkClick>
                          </a:rPr>
                          <m:t>𝒙</m:t>
                        </m:r>
                      </m:e>
                      <m:sup>
                        <m:r>
                          <a:rPr kumimoji="0" lang="en-GB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kern="0" dirty="0"/>
                  <a:t> graphically?</a:t>
                </a:r>
                <a:endParaRPr kumimoji="0" lang="en-GB" sz="540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970FCF1-74FC-511D-0005-523C66ACD9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287" y="246601"/>
                <a:ext cx="11180212" cy="2622769"/>
              </a:xfrm>
              <a:prstGeom prst="rect">
                <a:avLst/>
              </a:prstGeom>
              <a:blipFill>
                <a:blip r:embed="rId3"/>
                <a:stretch>
                  <a:fillRect l="-491" t="-5568" r="-491" b="-13225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/>
              <p:nvPr/>
            </p:nvSpPr>
            <p:spPr>
              <a:xfrm>
                <a:off x="323850" y="5649774"/>
                <a:ext cx="115443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540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You need to graph</a:t>
                </a:r>
                <a:r>
                  <a:rPr kumimoji="0" lang="en-GB" sz="5400" b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0" y="5649774"/>
                <a:ext cx="11544300" cy="923330"/>
              </a:xfrm>
              <a:prstGeom prst="rect">
                <a:avLst/>
              </a:prstGeom>
              <a:blipFill>
                <a:blip r:embed="rId4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/>
              <p:nvPr/>
            </p:nvSpPr>
            <p:spPr>
              <a:xfrm>
                <a:off x="2242164" y="3186942"/>
                <a:ext cx="7576457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2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164" y="3186942"/>
                <a:ext cx="7576457" cy="1036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/>
              <p:nvPr/>
            </p:nvSpPr>
            <p:spPr>
              <a:xfrm>
                <a:off x="2242164" y="4350581"/>
                <a:ext cx="7576457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2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164" y="4350581"/>
                <a:ext cx="7576457" cy="1036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D30F26-AC32-DF82-04F8-FF7FDEC00DB6}"/>
                  </a:ext>
                </a:extLst>
              </p:cNvPr>
              <p:cNvSpPr txBox="1"/>
              <p:nvPr/>
            </p:nvSpPr>
            <p:spPr>
              <a:xfrm>
                <a:off x="4942114" y="1920933"/>
                <a:ext cx="16818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 </m:t>
                      </m:r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D30F26-AC32-DF82-04F8-FF7FDEC00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114" y="1920933"/>
                <a:ext cx="1681843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33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/>
              <p:nvPr/>
            </p:nvSpPr>
            <p:spPr>
              <a:xfrm>
                <a:off x="2250325" y="5713726"/>
                <a:ext cx="779145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5400" kern="0" dirty="0">
                    <a:solidFill>
                      <a:prstClr val="black"/>
                    </a:solidFill>
                  </a:rPr>
                  <a:t>You need to graph 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=−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325" y="5713726"/>
                <a:ext cx="7791450" cy="923330"/>
              </a:xfrm>
              <a:prstGeom prst="rect">
                <a:avLst/>
              </a:prstGeom>
              <a:blipFill>
                <a:blip r:embed="rId2"/>
                <a:stretch>
                  <a:fillRect l="-4147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/>
              <p:nvPr/>
            </p:nvSpPr>
            <p:spPr>
              <a:xfrm>
                <a:off x="2242163" y="3209696"/>
                <a:ext cx="7549241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163" y="3209696"/>
                <a:ext cx="7549241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/>
              <p:nvPr/>
            </p:nvSpPr>
            <p:spPr>
              <a:xfrm>
                <a:off x="2492534" y="4495049"/>
                <a:ext cx="7549241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ker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 ker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6000" b="1" i="1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6000" b="1" i="1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534" y="4495049"/>
                <a:ext cx="7549241" cy="1036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D97976F-E654-BDD2-D8BB-8B08072EE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678" y="312288"/>
                <a:ext cx="11180212" cy="26227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r>
                  <a:rPr kumimoji="0" lang="en-US" sz="540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Using the 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5400" b="1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5400" kern="0" dirty="0"/>
              </a:p>
              <a:p>
                <a:pPr algn="ctr" eaLnBrk="0" hangingPunct="0">
                  <a:defRPr/>
                </a:pPr>
                <a:r>
                  <a:rPr lang="en-GB" sz="5400" kern="0" dirty="0"/>
                  <a:t>what other graph do you need </a:t>
                </a:r>
              </a:p>
              <a:p>
                <a:pPr algn="ctr" eaLnBrk="0" hangingPunct="0">
                  <a:defRPr/>
                </a:pPr>
                <a:r>
                  <a:rPr lang="en-GB" sz="5400" kern="0" dirty="0"/>
                  <a:t>to 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kern="0" dirty="0"/>
                  <a:t>graphically?</a:t>
                </a:r>
                <a:endParaRPr kumimoji="0" lang="en-GB" sz="540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D97976F-E654-BDD2-D8BB-8B08072EE9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6678" y="312288"/>
                <a:ext cx="11180212" cy="2622769"/>
              </a:xfrm>
              <a:prstGeom prst="rect">
                <a:avLst/>
              </a:prstGeom>
              <a:blipFill>
                <a:blip r:embed="rId7"/>
                <a:stretch>
                  <a:fillRect l="-1581" t="-5581" r="-1636" b="-134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728AB2-1677-20F7-17E4-A85557998FB9}"/>
                  </a:ext>
                </a:extLst>
              </p:cNvPr>
              <p:cNvSpPr txBox="1"/>
              <p:nvPr/>
            </p:nvSpPr>
            <p:spPr>
              <a:xfrm>
                <a:off x="4308314" y="2011727"/>
                <a:ext cx="126818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728AB2-1677-20F7-17E4-A8555799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314" y="2011727"/>
                <a:ext cx="1268187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19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/>
              <p:nvPr/>
            </p:nvSpPr>
            <p:spPr>
              <a:xfrm>
                <a:off x="1143681" y="5598066"/>
                <a:ext cx="990463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540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You need to graph</a:t>
                </a:r>
                <a:r>
                  <a:rPr kumimoji="0" lang="en-GB" sz="5400" b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=−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en-GB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791FDA-8B2F-DBD6-ABE3-050436FCE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681" y="5598066"/>
                <a:ext cx="9904638" cy="923330"/>
              </a:xfrm>
              <a:prstGeom prst="rect">
                <a:avLst/>
              </a:prstGeom>
              <a:blipFill>
                <a:blip r:embed="rId2"/>
                <a:stretch>
                  <a:fillRect l="-369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/>
              <p:nvPr/>
            </p:nvSpPr>
            <p:spPr>
              <a:xfrm>
                <a:off x="524017" y="3118545"/>
                <a:ext cx="8776356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8CFD54-289D-BAD9-7244-69C9D6D50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17" y="3118545"/>
                <a:ext cx="8776356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/>
              <p:nvPr/>
            </p:nvSpPr>
            <p:spPr>
              <a:xfrm>
                <a:off x="3853516" y="4265802"/>
                <a:ext cx="7876109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hlinkClick r:id="rId3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𝒙</m:t>
                          </m:r>
                        </m:e>
                        <m:sup>
                          <m:r>
                            <a:rPr kumimoji="0" lang="en-GB" sz="6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59B02-6BD1-DB4C-C594-86B0AD1EC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516" y="4265802"/>
                <a:ext cx="7876109" cy="1036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B0F8266-D75A-D121-9E11-4DB4B6FBBA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1298" y="200078"/>
                <a:ext cx="11180212" cy="26227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r>
                  <a:rPr kumimoji="0" lang="en-US" sz="540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Using the graph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5400" b="1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5400" kern="0" dirty="0"/>
              </a:p>
              <a:p>
                <a:pPr algn="ctr" eaLnBrk="0" hangingPunct="0">
                  <a:defRPr/>
                </a:pPr>
                <a:r>
                  <a:rPr lang="en-GB" sz="5400" kern="0" dirty="0"/>
                  <a:t>what other graph do you need </a:t>
                </a:r>
              </a:p>
              <a:p>
                <a:pPr algn="ctr" eaLnBrk="0" hangingPunct="0">
                  <a:defRPr/>
                </a:pPr>
                <a:r>
                  <a:rPr lang="en-GB" sz="5400" kern="0" dirty="0"/>
                  <a:t>to 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5400" kern="0" dirty="0"/>
                  <a:t> graphically?</a:t>
                </a:r>
                <a:endParaRPr kumimoji="0" lang="en-GB" sz="540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B0F8266-D75A-D121-9E11-4DB4B6FBBA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1298" y="200078"/>
                <a:ext cx="11180212" cy="2622769"/>
              </a:xfrm>
              <a:prstGeom prst="rect">
                <a:avLst/>
              </a:prstGeom>
              <a:blipFill>
                <a:blip r:embed="rId6"/>
                <a:stretch>
                  <a:fillRect l="-1690" t="-5581" r="-1581" b="-134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6A24D2-A5FD-62B5-09CD-4272F6C09427}"/>
                  </a:ext>
                </a:extLst>
              </p:cNvPr>
              <p:cNvSpPr txBox="1"/>
              <p:nvPr/>
            </p:nvSpPr>
            <p:spPr>
              <a:xfrm>
                <a:off x="4287902" y="1880520"/>
                <a:ext cx="319902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6A24D2-A5FD-62B5-09CD-4272F6C09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902" y="1880520"/>
                <a:ext cx="319902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1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00" y="962890"/>
            <a:ext cx="4935327" cy="50113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6999" y="1524000"/>
            <a:ext cx="48283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Two</a:t>
            </a:r>
            <a:r>
              <a:rPr lang="en-GB" sz="7200" dirty="0"/>
              <a:t> points of intersection</a:t>
            </a:r>
          </a:p>
        </p:txBody>
      </p:sp>
    </p:spTree>
    <p:extLst>
      <p:ext uri="{BB962C8B-B14F-4D97-AF65-F5344CB8AC3E}">
        <p14:creationId xmlns:p14="http://schemas.microsoft.com/office/powerpoint/2010/main" val="390443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6999" y="1524000"/>
            <a:ext cx="48283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One</a:t>
            </a:r>
            <a:r>
              <a:rPr lang="en-GB" sz="7200" dirty="0"/>
              <a:t> point of intersection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21" y="833034"/>
            <a:ext cx="5455570" cy="53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5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7271" y="1517073"/>
            <a:ext cx="48283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No</a:t>
            </a:r>
            <a:r>
              <a:rPr lang="en-GB" sz="7200" dirty="0"/>
              <a:t> points </a:t>
            </a:r>
          </a:p>
          <a:p>
            <a:pPr algn="ctr"/>
            <a:r>
              <a:rPr lang="en-GB" sz="7200" dirty="0"/>
              <a:t>of intersection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22" y="857946"/>
            <a:ext cx="5959949" cy="572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0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2528126" y="4793154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3664527" y="2732808"/>
            <a:ext cx="3394365" cy="3591998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207128" y="4731837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341801" y="4733331"/>
            <a:ext cx="166991" cy="12988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16200000" flipV="1">
            <a:off x="2440230" y="3539910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6943" y="2977511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 Solutions (2 Roots)</a:t>
            </a:r>
          </a:p>
        </p:txBody>
      </p:sp>
    </p:spTree>
    <p:extLst>
      <p:ext uri="{BB962C8B-B14F-4D97-AF65-F5344CB8AC3E}">
        <p14:creationId xmlns:p14="http://schemas.microsoft.com/office/powerpoint/2010/main" val="307666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2528126" y="4793154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2950030" y="2732808"/>
            <a:ext cx="4096082" cy="3591998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3626097" y="4728211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211173" y="4728211"/>
            <a:ext cx="166991" cy="12988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16200000" flipV="1">
            <a:off x="307970" y="3523581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26186" y="2923082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 Solutions (2 Roots)</a:t>
            </a:r>
          </a:p>
        </p:txBody>
      </p:sp>
    </p:spTree>
    <p:extLst>
      <p:ext uri="{BB962C8B-B14F-4D97-AF65-F5344CB8AC3E}">
        <p14:creationId xmlns:p14="http://schemas.microsoft.com/office/powerpoint/2010/main" val="93525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1891311" y="5310226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2890156" y="1718227"/>
            <a:ext cx="3687870" cy="3591998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636609" y="5200107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16200000" flipV="1">
            <a:off x="-410817" y="3731501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2901310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1 Solution (1 Root)</a:t>
            </a:r>
          </a:p>
        </p:txBody>
      </p:sp>
    </p:spTree>
    <p:extLst>
      <p:ext uri="{BB962C8B-B14F-4D97-AF65-F5344CB8AC3E}">
        <p14:creationId xmlns:p14="http://schemas.microsoft.com/office/powerpoint/2010/main" val="144943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1385126" y="4444811"/>
            <a:ext cx="5490596" cy="149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1807030" y="2384465"/>
            <a:ext cx="4109356" cy="3591998"/>
          </a:xfrm>
          <a:custGeom>
            <a:avLst/>
            <a:gdLst>
              <a:gd name="T0" fmla="*/ 0 w 2103"/>
              <a:gd name="T1" fmla="*/ 0 h 3097"/>
              <a:gd name="T2" fmla="*/ 134263875 w 2103"/>
              <a:gd name="T3" fmla="*/ 786315394 h 3097"/>
              <a:gd name="T4" fmla="*/ 792528520 w 2103"/>
              <a:gd name="T5" fmla="*/ 2147483647 h 3097"/>
              <a:gd name="T6" fmla="*/ 1452657206 w 2103"/>
              <a:gd name="T7" fmla="*/ 2147483647 h 3097"/>
              <a:gd name="T8" fmla="*/ 2110922919 w 2103"/>
              <a:gd name="T9" fmla="*/ 2147483647 h 3097"/>
              <a:gd name="T10" fmla="*/ 2147483647 w 2103"/>
              <a:gd name="T11" fmla="*/ 2147483647 h 3097"/>
              <a:gd name="T12" fmla="*/ 2147483647 w 2103"/>
              <a:gd name="T13" fmla="*/ 2147483647 h 3097"/>
              <a:gd name="T14" fmla="*/ 2147483647 w 2103"/>
              <a:gd name="T15" fmla="*/ 31120978 h 309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03"/>
              <a:gd name="T25" fmla="*/ 0 h 3097"/>
              <a:gd name="T26" fmla="*/ 2103 w 2103"/>
              <a:gd name="T27" fmla="*/ 3097 h 309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3" h="3097">
                <a:moveTo>
                  <a:pt x="0" y="0"/>
                </a:moveTo>
                <a:cubicBezTo>
                  <a:pt x="10" y="63"/>
                  <a:pt x="1" y="51"/>
                  <a:pt x="72" y="379"/>
                </a:cubicBezTo>
                <a:cubicBezTo>
                  <a:pt x="143" y="707"/>
                  <a:pt x="307" y="1556"/>
                  <a:pt x="425" y="1970"/>
                </a:cubicBezTo>
                <a:cubicBezTo>
                  <a:pt x="543" y="2384"/>
                  <a:pt x="661" y="2682"/>
                  <a:pt x="779" y="2860"/>
                </a:cubicBezTo>
                <a:cubicBezTo>
                  <a:pt x="897" y="3038"/>
                  <a:pt x="1013" y="3097"/>
                  <a:pt x="1132" y="3037"/>
                </a:cubicBezTo>
                <a:cubicBezTo>
                  <a:pt x="1251" y="2977"/>
                  <a:pt x="1373" y="2797"/>
                  <a:pt x="1492" y="2500"/>
                </a:cubicBezTo>
                <a:cubicBezTo>
                  <a:pt x="1611" y="2203"/>
                  <a:pt x="1744" y="1670"/>
                  <a:pt x="1846" y="1256"/>
                </a:cubicBezTo>
                <a:cubicBezTo>
                  <a:pt x="1948" y="842"/>
                  <a:pt x="2050" y="274"/>
                  <a:pt x="2103" y="15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483097" y="4379868"/>
            <a:ext cx="166992" cy="129886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068173" y="4379868"/>
            <a:ext cx="166991" cy="12988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94" y="124139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many solutions?</a:t>
            </a: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16200000" flipV="1">
            <a:off x="2687372" y="3561682"/>
            <a:ext cx="4928591" cy="902043"/>
          </a:xfrm>
          <a:custGeom>
            <a:avLst/>
            <a:gdLst>
              <a:gd name="T0" fmla="*/ 0 w 3174"/>
              <a:gd name="T1" fmla="*/ 0 h 1"/>
              <a:gd name="T2" fmla="*/ 2147483647 w 3174"/>
              <a:gd name="T3" fmla="*/ 0 h 1"/>
              <a:gd name="T4" fmla="*/ 0 60000 65536"/>
              <a:gd name="T5" fmla="*/ 0 60000 65536"/>
              <a:gd name="T6" fmla="*/ 0 w 3174"/>
              <a:gd name="T7" fmla="*/ 0 h 1"/>
              <a:gd name="T8" fmla="*/ 3174 w 317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74" h="1">
                <a:moveTo>
                  <a:pt x="0" y="0"/>
                </a:moveTo>
                <a:lnTo>
                  <a:pt x="3174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0258" y="2852325"/>
            <a:ext cx="361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 Solutions (2 Roots)</a:t>
            </a:r>
          </a:p>
        </p:txBody>
      </p:sp>
    </p:spTree>
    <p:extLst>
      <p:ext uri="{BB962C8B-B14F-4D97-AF65-F5344CB8AC3E}">
        <p14:creationId xmlns:p14="http://schemas.microsoft.com/office/powerpoint/2010/main" val="4119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674</Words>
  <Application>Microsoft Office PowerPoint</Application>
  <PresentationFormat>Widescreen</PresentationFormat>
  <Paragraphs>208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2016-03-24T05:46:31Z</dcterms:created>
  <dcterms:modified xsi:type="dcterms:W3CDTF">2025-08-29T12:41:14Z</dcterms:modified>
</cp:coreProperties>
</file>