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5" r:id="rId21"/>
    <p:sldId id="295" r:id="rId22"/>
    <p:sldId id="277" r:id="rId23"/>
    <p:sldId id="296" r:id="rId24"/>
    <p:sldId id="279" r:id="rId25"/>
    <p:sldId id="297" r:id="rId26"/>
    <p:sldId id="281" r:id="rId27"/>
    <p:sldId id="298" r:id="rId28"/>
    <p:sldId id="283" r:id="rId29"/>
    <p:sldId id="29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346FB88-07CF-4537-86A5-6D59744AC3D2}"/>
    <pc:docChg chg="modSld">
      <pc:chgData name="Stewart Gale" userId="3647ddd2-6040-41ae-a96d-232c23482af8" providerId="ADAL" clId="{0346FB88-07CF-4537-86A5-6D59744AC3D2}" dt="2022-08-22T17:59:36.137" v="13" actId="20577"/>
      <pc:docMkLst>
        <pc:docMk/>
      </pc:docMkLst>
      <pc:sldChg chg="modSp mod">
        <pc:chgData name="Stewart Gale" userId="3647ddd2-6040-41ae-a96d-232c23482af8" providerId="ADAL" clId="{0346FB88-07CF-4537-86A5-6D59744AC3D2}" dt="2022-08-22T17:59:36.137" v="13" actId="20577"/>
        <pc:sldMkLst>
          <pc:docMk/>
          <pc:sldMk cId="3220382278" sldId="272"/>
        </pc:sldMkLst>
        <pc:spChg chg="mod">
          <ac:chgData name="Stewart Gale" userId="3647ddd2-6040-41ae-a96d-232c23482af8" providerId="ADAL" clId="{0346FB88-07CF-4537-86A5-6D59744AC3D2}" dt="2022-08-22T17:59:36.137" v="13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3 </a:t>
            </a:r>
            <a:endParaRPr lang="en-GB" sz="11500" dirty="0"/>
          </a:p>
          <a:p>
            <a:pPr algn="ctr"/>
            <a:r>
              <a:rPr lang="en-GB" sz="11500" dirty="0"/>
              <a:t> Unit 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B17ED8"/>
          </a:solidFill>
          <a:ln w="57150">
            <a:solidFill>
              <a:srgbClr val="B17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58240" y="3541770"/>
            <a:ext cx="2937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Trigonometry </a:t>
            </a:r>
          </a:p>
          <a:p>
            <a:pPr algn="ctr"/>
            <a:r>
              <a:rPr lang="en-GB" sz="2400" b="1" dirty="0"/>
              <a:t>3D Trigonometry</a:t>
            </a:r>
          </a:p>
          <a:p>
            <a:pPr algn="ctr"/>
            <a:r>
              <a:rPr lang="en-GB" sz="2400" b="1" dirty="0"/>
              <a:t>Trigonometric Waves 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Trigonometry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1783" t="9574" r="11699" b="30558"/>
          <a:stretch/>
        </p:blipFill>
        <p:spPr>
          <a:xfrm>
            <a:off x="1643270" y="1089329"/>
            <a:ext cx="4452730" cy="54784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852" t="20610" r="59694" b="45328"/>
          <a:stretch/>
        </p:blipFill>
        <p:spPr>
          <a:xfrm>
            <a:off x="6313336" y="2270096"/>
            <a:ext cx="4079019" cy="311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866668"/>
              </p:ext>
            </p:extLst>
          </p:nvPr>
        </p:nvGraphicFramePr>
        <p:xfrm>
          <a:off x="186011" y="3090104"/>
          <a:ext cx="11845276" cy="367592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72.1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We can split this isosceles triangle into two right angled triangles with sides 13 cm and 8/2 = 4 cm. We then have cos(p) = 4/13. Finding the inverse cos of 4/13 gives 72.1°.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Not enough</a:t>
                      </a:r>
                      <a:r>
                        <a:rPr lang="en-GB" sz="20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information</a:t>
                      </a:r>
                      <a:endParaRPr lang="en-GB" sz="20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may have not </a:t>
                      </a:r>
                      <a:r>
                        <a:rPr lang="en-US" sz="2000" dirty="0" err="1"/>
                        <a:t>recognised</a:t>
                      </a:r>
                      <a:r>
                        <a:rPr lang="en-US" sz="2000" dirty="0"/>
                        <a:t> this as an isosceles triangle and can be split into two right angles.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52.0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dirty="0"/>
                        <a:t>The student has not divided the 8cm side by two.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17.9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used sin, rather than cos.</a:t>
                      </a:r>
                      <a:endParaRPr lang="en-GB" sz="20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3561" t="9574" r="11699" b="30558"/>
          <a:stretch/>
        </p:blipFill>
        <p:spPr>
          <a:xfrm>
            <a:off x="9361029" y="153802"/>
            <a:ext cx="2222955" cy="28689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6852" t="20610" r="59694" b="49153"/>
          <a:stretch/>
        </p:blipFill>
        <p:spPr>
          <a:xfrm>
            <a:off x="4867904" y="867671"/>
            <a:ext cx="2741494" cy="18596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Trigonometry </a:t>
            </a:r>
          </a:p>
        </p:txBody>
      </p:sp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Trigonometry </a:t>
            </a:r>
          </a:p>
        </p:txBody>
      </p:sp>
      <p:pic>
        <p:nvPicPr>
          <p:cNvPr id="2050" name="Picture 2" descr="https://images.diagnosticquestions.com/uploads/Questions/90696367-1d08-4c3a-8dcb-555bcb7522b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9" t="13830" r="10037" b="42083"/>
          <a:stretch/>
        </p:blipFill>
        <p:spPr bwMode="auto">
          <a:xfrm>
            <a:off x="779228" y="1272208"/>
            <a:ext cx="10917002" cy="474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Trigonometry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8331641"/>
                  </p:ext>
                </p:extLst>
              </p:nvPr>
            </p:nvGraphicFramePr>
            <p:xfrm>
              <a:off x="186011" y="3090104"/>
              <a:ext cx="11845276" cy="361496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59.7˚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AC =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10.5</m:t>
                                      </m:r>
                                    </m:e>
                                    <m:sup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sSup>
                                    <m:sSupPr>
                                      <m:ctrlP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6.3</m:t>
                                      </m:r>
                                    </m:e>
                                    <m:sup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=8.4</m:t>
                              </m:r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hence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unc>
                                <m:funcPr>
                                  <m:ctrlPr>
                                    <a:rPr lang="en-US" sz="24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2400" b="0" i="0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tan</m:t>
                                      </m:r>
                                    </m:e>
                                    <m:sup>
                                      <m:r>
                                        <a:rPr lang="en-US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</m:fName>
                                <m:e>
                                  <m:box>
                                    <m:boxPr>
                                      <m:ctrlPr>
                                        <a:rPr lang="en-US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boxPr>
                                    <m:e>
                                      <m:argPr>
                                        <m:argSz m:val="-1"/>
                                      </m:argPr>
                                      <m:f>
                                        <m:fPr>
                                          <m:ctrlPr>
                                            <a:rPr lang="en-US" sz="24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sz="24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8.4</m:t>
                                          </m:r>
                                        </m:num>
                                        <m:den>
                                          <m:r>
                                            <a:rPr lang="en-GB" sz="24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4.9</m:t>
                                          </m:r>
                                        </m:den>
                                      </m:f>
                                    </m:e>
                                  </m:box>
                                </m:e>
                              </m:func>
                              <m:r>
                                <a:rPr lang="en-GB" sz="2400" b="0" i="1" baseline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=59.7</m:t>
                              </m:r>
                            </m:oMath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30.3˚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second calculation was incorrect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unc>
                                <m:funcPr>
                                  <m:ctrlPr>
                                    <a:rPr lang="en-US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0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2000" b="0" i="0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tan</m:t>
                                      </m:r>
                                    </m:e>
                                    <m:sup>
                                      <m:r>
                                        <a:rPr lang="en-US" sz="20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</m:fName>
                                <m:e>
                                  <m:box>
                                    <m:boxPr>
                                      <m:ctrlPr>
                                        <a:rPr lang="en-US" sz="20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boxPr>
                                    <m:e>
                                      <m:argPr>
                                        <m:argSz m:val="-1"/>
                                      </m:argPr>
                                      <m:f>
                                        <m:fPr>
                                          <m:ctrlPr>
                                            <a:rPr lang="en-US" sz="20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sz="20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4.9</m:t>
                                          </m:r>
                                        </m:num>
                                        <m:den>
                                          <m:r>
                                            <a:rPr lang="en-GB" sz="20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8.4</m:t>
                                          </m:r>
                                        </m:den>
                                      </m:f>
                                    </m:e>
                                  </m:box>
                                </m:e>
                              </m:func>
                              <m:r>
                                <a:rPr lang="en-GB" sz="2000" b="0" i="1" baseline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=59.7</m:t>
                              </m:r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35.7˚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GB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second calculation was incorrect </a:t>
                          </a:r>
                          <a14:m>
                            <m:oMath xmlns:m="http://schemas.openxmlformats.org/officeDocument/2006/math">
                              <m:func>
                                <m:funcPr>
                                  <m:ctrlPr>
                                    <a:rPr lang="en-US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0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0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𝑠𝑖𝑛</m:t>
                                      </m:r>
                                    </m:e>
                                    <m:sup>
                                      <m:r>
                                        <a:rPr lang="en-US" sz="20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</m:fName>
                                <m:e>
                                  <m:box>
                                    <m:boxPr>
                                      <m:ctrlPr>
                                        <a:rPr lang="en-US" sz="20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boxPr>
                                    <m:e>
                                      <m:argPr>
                                        <m:argSz m:val="-1"/>
                                      </m:argPr>
                                      <m:f>
                                        <m:fPr>
                                          <m:ctrlPr>
                                            <a:rPr lang="en-US" sz="20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sz="20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4.9</m:t>
                                          </m:r>
                                        </m:num>
                                        <m:den>
                                          <m:r>
                                            <a:rPr lang="en-GB" sz="20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8.4</m:t>
                                          </m:r>
                                        </m:den>
                                      </m:f>
                                    </m:e>
                                  </m:box>
                                </m:e>
                              </m:func>
                              <m:r>
                                <a:rPr lang="en-GB" sz="2000" b="0" i="1" baseline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=59.7</m:t>
                              </m:r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0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Not enough</a:t>
                          </a:r>
                          <a:r>
                            <a:rPr lang="en-GB" sz="20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information</a:t>
                          </a:r>
                          <a:endParaRPr lang="en-GB" sz="20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did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not recognize they needed to split the big triangle into two smaller triangles.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8331641"/>
                  </p:ext>
                </p:extLst>
              </p:nvPr>
            </p:nvGraphicFramePr>
            <p:xfrm>
              <a:off x="186011" y="3090104"/>
              <a:ext cx="11845276" cy="361496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59.7˚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83495" r="-136" b="-4106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30.3˚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265686" r="-136" b="-2343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35.7˚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362136" r="-136" b="-1320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0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Not enough</a:t>
                          </a:r>
                          <a:r>
                            <a:rPr lang="en-GB" sz="20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information</a:t>
                          </a:r>
                          <a:endParaRPr lang="en-GB" sz="20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did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not recognize they needed to split the big triangle into two smaller triangles.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2" descr="https://images.diagnosticquestions.com/uploads/Questions/90696367-1d08-4c3a-8dcb-555bcb7522b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9" t="21215" r="10037" b="45420"/>
          <a:stretch/>
        </p:blipFill>
        <p:spPr bwMode="auto">
          <a:xfrm>
            <a:off x="5398936" y="923330"/>
            <a:ext cx="5939623" cy="195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86587"/>
          <a:stretch/>
        </p:blipFill>
        <p:spPr>
          <a:xfrm>
            <a:off x="501386" y="1049500"/>
            <a:ext cx="6376491" cy="3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3D Trigonometry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761" t="20153" b="40630"/>
          <a:stretch/>
        </p:blipFill>
        <p:spPr>
          <a:xfrm>
            <a:off x="548639" y="1574357"/>
            <a:ext cx="11245795" cy="358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3D Trigonometry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052539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36.7˚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length EG is √(18² + 14²) = √520.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Then the angle DGE is tan x=17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÷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√520 = 0.75, and so x = 36.7.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1.87˚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to square root the length EG in the final step.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53.3˚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dirty="0"/>
                        <a:t>The student has used the lengths 17 and EG the wrong way around.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37.9˚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EGF, not DGE.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761" t="20153" b="44978"/>
          <a:stretch/>
        </p:blipFill>
        <p:spPr>
          <a:xfrm>
            <a:off x="2099867" y="787180"/>
            <a:ext cx="7403713" cy="209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3D Trigonometry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39" t="10129" r="47348" b="50392"/>
          <a:stretch/>
        </p:blipFill>
        <p:spPr>
          <a:xfrm>
            <a:off x="607718" y="2138901"/>
            <a:ext cx="4735558" cy="28665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248" t="50827" r="51383" b="12864"/>
          <a:stretch/>
        </p:blipFill>
        <p:spPr>
          <a:xfrm>
            <a:off x="5542058" y="1518700"/>
            <a:ext cx="5677232" cy="373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3D Trigonometry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02945519"/>
                  </p:ext>
                </p:extLst>
              </p:nvPr>
            </p:nvGraphicFramePr>
            <p:xfrm>
              <a:off x="186011" y="3040226"/>
              <a:ext cx="11845276" cy="374075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119</m:t>
                                  </m:r>
                                </m:e>
                              </m:rad>
                            </m:oMath>
                          </a14:m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 10.9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14:m>
                            <m:oMath xmlns:m="http://schemas.openxmlformats.org/officeDocument/2006/math">
                              <m:r>
                                <a:rPr lang="en-GB" sz="16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𝑃𝑆</m:t>
                              </m:r>
                              <m:r>
                                <a:rPr lang="en-GB" sz="16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16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en-GB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6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+ </m:t>
                                  </m:r>
                                  <m:sSup>
                                    <m:sSupPr>
                                      <m:ctrlPr>
                                        <a:rPr lang="en-US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en-GB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en-GB" sz="16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6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200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16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16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therefore </a:t>
                          </a:r>
                          <a14:m>
                            <m:oMath xmlns:m="http://schemas.openxmlformats.org/officeDocument/2006/math">
                              <m:r>
                                <a:rPr lang="en-GB" sz="16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𝑃𝑂</m:t>
                              </m:r>
                              <m:r>
                                <a:rPr lang="en-GB" sz="16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box>
                                <m:boxPr>
                                  <m:ctrlPr>
                                    <a:rPr lang="en-US" sz="16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ad>
                                        <m:radPr>
                                          <m:degHide m:val="on"/>
                                          <m:ctrlPr>
                                            <a:rPr lang="en-GB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GB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200</m:t>
                                          </m:r>
                                        </m:e>
                                      </m:rad>
                                    </m:num>
                                    <m:den>
                                      <m:r>
                                        <a:rPr lang="en-GB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US" sz="16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</a:p>
                        <a:p>
                          <a:pPr fontAlgn="ctr"/>
                          <a:r>
                            <a:rPr lang="en-US" sz="16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Pythagoras VO =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16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13</m:t>
                                      </m:r>
                                    </m:e>
                                    <m:sup>
                                      <m:r>
                                        <a:rPr lang="en-GB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m:rPr>
                                      <m:nor/>
                                    </m:rPr>
                                    <a:rPr lang="en-US" sz="1600" b="0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GB" sz="1600" b="0" i="0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1600" b="0" i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en-GB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box>
                                        <m:boxPr>
                                          <m:ctrlPr>
                                            <a:rPr lang="en-US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boxPr>
                                        <m:e>
                                          <m:argPr>
                                            <m:argSz m:val="-1"/>
                                          </m:argPr>
                                          <m:f>
                                            <m:fPr>
                                              <m:ctrlPr>
                                                <a:rPr lang="en-US" sz="16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ad>
                                                <m:radPr>
                                                  <m:degHide m:val="on"/>
                                                  <m:ctrlPr>
                                                    <a:rPr lang="en-GB" sz="16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effectLst/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radPr>
                                                <m:deg/>
                                                <m:e>
                                                  <m:r>
                                                    <a:rPr lang="en-GB" sz="16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effectLst/>
                                                      <a:latin typeface="Cambria Math" panose="02040503050406030204" pitchFamily="18" charset="0"/>
                                                    </a:rPr>
                                                    <m:t>200</m:t>
                                                  </m:r>
                                                </m:e>
                                              </m:rad>
                                            </m:num>
                                            <m:den>
                                              <m:r>
                                                <a:rPr lang="en-GB" sz="16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den>
                                          </m:f>
                                        </m:e>
                                      </m:box>
                                      <m:r>
                                        <a:rPr lang="en-GB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GB" sz="1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169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="0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GB" sz="2000" b="0" i="0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e>
                              </m:rad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69</m:t>
                                  </m:r>
                                </m:e>
                              </m:rad>
                            </m:oMath>
                          </a14:m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 8.3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GB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did not square the 2</a:t>
                          </a:r>
                          <a:r>
                            <a:rPr lang="en-GB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of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b="0" i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box>
                                    <m:boxPr>
                                      <m:ctrlPr>
                                        <a:rPr lang="en-US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boxPr>
                                    <m:e>
                                      <m:argPr>
                                        <m:argSz m:val="-1"/>
                                      </m:argPr>
                                      <m:f>
                                        <m:fPr>
                                          <m:ctrlPr>
                                            <a:rPr lang="en-US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GB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GB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</a:rPr>
                                                <m:t>200</m:t>
                                              </m:r>
                                            </m:e>
                                          </m:rad>
                                        </m:num>
                                        <m:den>
                                          <m:r>
                                            <a:rPr lang="en-GB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box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so they get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200</m:t>
                                  </m:r>
                                </m:num>
                                <m:den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100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219</m:t>
                                  </m:r>
                                </m:e>
                              </m:rad>
                            </m:oMath>
                          </a14:m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 14.8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added 169 and 50 instead of subtracting. 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269</m:t>
                                  </m:r>
                                </m:e>
                              </m:rad>
                            </m:oMath>
                          </a14:m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 16.4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did not square the 2</a:t>
                          </a:r>
                          <a:r>
                            <a:rPr lang="en-GB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of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b="0" i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box>
                                    <m:boxPr>
                                      <m:ctrlPr>
                                        <a:rPr lang="en-US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boxPr>
                                    <m:e>
                                      <m:argPr>
                                        <m:argSz m:val="-1"/>
                                      </m:argPr>
                                      <m:f>
                                        <m:fPr>
                                          <m:ctrlPr>
                                            <a:rPr lang="en-US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GB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GB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</a:rPr>
                                                <m:t>200</m:t>
                                              </m:r>
                                            </m:e>
                                          </m:rad>
                                        </m:num>
                                        <m:den>
                                          <m:r>
                                            <a:rPr lang="en-GB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box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so they get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200</m:t>
                                  </m:r>
                                </m:num>
                                <m:den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100 then added it to 169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02945519"/>
                  </p:ext>
                </p:extLst>
              </p:nvPr>
            </p:nvGraphicFramePr>
            <p:xfrm>
              <a:off x="186011" y="3040226"/>
              <a:ext cx="11845276" cy="374075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9330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55844" r="-315812" b="-2584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55844" r="-136" b="-25844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0198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25253" r="-315812" b="-2191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325253" r="-136" b="-2191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0198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25253" r="-315812" b="-1191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added 169 and 50 instead of subtracting. 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0198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525253" r="-315812" b="-191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525253" r="-136" b="-191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739" t="10129" r="47348" b="53919"/>
          <a:stretch/>
        </p:blipFill>
        <p:spPr>
          <a:xfrm>
            <a:off x="2043484" y="736989"/>
            <a:ext cx="3816628" cy="21039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7248" t="50827" r="47348" b="12150"/>
          <a:stretch/>
        </p:blipFill>
        <p:spPr>
          <a:xfrm>
            <a:off x="5939625" y="857817"/>
            <a:ext cx="3450866" cy="211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Trigonometric Waves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435" t="12218" r="47478" b="58565"/>
          <a:stretch/>
        </p:blipFill>
        <p:spPr>
          <a:xfrm>
            <a:off x="795131" y="2306525"/>
            <a:ext cx="4527749" cy="21070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435" t="45232" r="47478" b="11087"/>
          <a:stretch/>
        </p:blipFill>
        <p:spPr>
          <a:xfrm>
            <a:off x="5662654" y="1264227"/>
            <a:ext cx="5453270" cy="379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Trigonometric Waves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0826778"/>
                  </p:ext>
                </p:extLst>
              </p:nvPr>
            </p:nvGraphicFramePr>
            <p:xfrm>
              <a:off x="173362" y="3777289"/>
              <a:ext cx="11845276" cy="287023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21.0˚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EG =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e>
                                    <m:sup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+ 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 then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use trigonometry EGA = </a:t>
                          </a:r>
                          <a14:m>
                            <m:oMath xmlns:m="http://schemas.openxmlformats.org/officeDocument/2006/math">
                              <m:func>
                                <m:funcPr>
                                  <m:ctrlPr>
                                    <a:rPr lang="en-US" sz="24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400" b="0" i="0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tan</m:t>
                                      </m:r>
                                    </m:e>
                                    <m:sup>
                                      <m:r>
                                        <a:rPr lang="en-US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</m:fName>
                                <m:e>
                                  <m:box>
                                    <m:boxPr>
                                      <m:ctrlPr>
                                        <a:rPr lang="en-US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boxPr>
                                    <m:e>
                                      <m:argPr>
                                        <m:argSz m:val="-1"/>
                                      </m:argPr>
                                      <m:f>
                                        <m:fPr>
                                          <m:ctrlPr>
                                            <a:rPr lang="en-US" sz="24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sz="24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5</m:t>
                                          </m:r>
                                        </m:num>
                                        <m:den>
                                          <m:r>
                                            <a:rPr lang="en-GB" sz="24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13</m:t>
                                          </m:r>
                                        </m:den>
                                      </m:f>
                                    </m:e>
                                  </m:box>
                                </m:e>
                              </m:func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21.0˚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69.0˚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students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did 13 ÷ 5 instead of 5 ÷ 13 when calculating EGA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24.6˚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subtracted instead of adding when calculating EG =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e>
                                    <m:sup>
                                      <m:r>
                                        <a:rPr lang="en-GB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sSup>
                                    <m:sSupPr>
                                      <m:ctrlPr>
                                        <a:rPr lang="en-US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GB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0826778"/>
                  </p:ext>
                </p:extLst>
              </p:nvPr>
            </p:nvGraphicFramePr>
            <p:xfrm>
              <a:off x="173362" y="3777289"/>
              <a:ext cx="11845276" cy="287023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21.0˚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83495" r="-136" b="-3058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69.0˚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students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did 13 ÷ 5 instead of 5 ÷ 13 when calculating EGA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24.6˚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366667" r="-136" b="-274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435" t="12218" r="47478" b="58565"/>
          <a:stretch/>
        </p:blipFill>
        <p:spPr>
          <a:xfrm>
            <a:off x="1567614" y="1239934"/>
            <a:ext cx="3658932" cy="17027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435" t="48632" r="47478" b="11086"/>
          <a:stretch/>
        </p:blipFill>
        <p:spPr>
          <a:xfrm>
            <a:off x="5947454" y="969819"/>
            <a:ext cx="3828312" cy="245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Trigonometry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891" t="12282" r="7229" b="46848"/>
          <a:stretch/>
        </p:blipFill>
        <p:spPr>
          <a:xfrm>
            <a:off x="738809" y="1292087"/>
            <a:ext cx="10714382" cy="373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Trigonometric Waves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337" r="1628" b="8314"/>
          <a:stretch/>
        </p:blipFill>
        <p:spPr>
          <a:xfrm>
            <a:off x="1275908" y="754912"/>
            <a:ext cx="9441710" cy="578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Trigonometric Waves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158363"/>
              </p:ext>
            </p:extLst>
          </p:nvPr>
        </p:nvGraphicFramePr>
        <p:xfrm>
          <a:off x="186011" y="2919976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value of sin(0) = 0, and sin(90) = 1, sin(180) = 0 again, so this graph is of 𝑦 = sin(x) as it has these values.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may be confused as to whether this graph passes through the origin or not.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Is not familiar with the shape of 𝑦 = tan(x).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is unfamiliar with plotting trigonometric functions</a:t>
                      </a:r>
                      <a:endParaRPr lang="en-GB" sz="20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4189" r="1628" b="40511"/>
          <a:stretch/>
        </p:blipFill>
        <p:spPr>
          <a:xfrm>
            <a:off x="482010" y="903767"/>
            <a:ext cx="5613990" cy="19389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62739" r="1628" b="8314"/>
          <a:stretch/>
        </p:blipFill>
        <p:spPr>
          <a:xfrm>
            <a:off x="6096000" y="1171664"/>
            <a:ext cx="5911701" cy="130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Trigonometric Waves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447" t="14477" r="7472" b="68405"/>
          <a:stretch/>
        </p:blipFill>
        <p:spPr>
          <a:xfrm>
            <a:off x="978195" y="1096810"/>
            <a:ext cx="9909545" cy="14443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39015" r="8527"/>
          <a:stretch/>
        </p:blipFill>
        <p:spPr>
          <a:xfrm>
            <a:off x="1628620" y="2541180"/>
            <a:ext cx="9067734" cy="333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Trigonometric Waves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294629"/>
              </p:ext>
            </p:extLst>
          </p:nvPr>
        </p:nvGraphicFramePr>
        <p:xfrm>
          <a:off x="231436" y="3132636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Key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points that y = cos x are (0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,1) (90,0)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(180,-1)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, (270, 0) (360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1)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is unfamiliar with plotting trigonometric functions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is unfamiliar with plotting trigonometric functions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is unfamiliar with plotting trigonometric functions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447" t="14477" r="7472" b="68405"/>
          <a:stretch/>
        </p:blipFill>
        <p:spPr>
          <a:xfrm>
            <a:off x="414669" y="1582243"/>
            <a:ext cx="5824469" cy="8489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39015" r="8527"/>
          <a:stretch/>
        </p:blipFill>
        <p:spPr>
          <a:xfrm>
            <a:off x="6498332" y="923330"/>
            <a:ext cx="5250646" cy="193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Trigonometric Waves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77" t="2441" r="6453" b="28256"/>
          <a:stretch/>
        </p:blipFill>
        <p:spPr>
          <a:xfrm>
            <a:off x="1435395" y="978195"/>
            <a:ext cx="9473610" cy="537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Trigonometric Waves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861368"/>
              </p:ext>
            </p:extLst>
          </p:nvPr>
        </p:nvGraphicFramePr>
        <p:xfrm>
          <a:off x="173362" y="3637863"/>
          <a:ext cx="11845276" cy="2870230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tan x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tan graph is very distinctive with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separate sections.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sin x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is unfamiliar with plotting trigonometric functions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cos x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is unfamiliar with plotting trigonometric functions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977" t="10781" r="6453" b="28256"/>
          <a:stretch/>
        </p:blipFill>
        <p:spPr>
          <a:xfrm>
            <a:off x="4253266" y="786809"/>
            <a:ext cx="5387505" cy="26900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66577" b="89404"/>
          <a:stretch/>
        </p:blipFill>
        <p:spPr>
          <a:xfrm>
            <a:off x="935594" y="1882979"/>
            <a:ext cx="3168573" cy="57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Trigonometric Waves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190847"/>
            <a:ext cx="102604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sin 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 = 0</a:t>
            </a:r>
          </a:p>
          <a:p>
            <a:pPr algn="ctr"/>
            <a:endParaRPr lang="en-GB" sz="3200" dirty="0"/>
          </a:p>
          <a:p>
            <a:pPr algn="ctr"/>
            <a:r>
              <a:rPr lang="en-GB" sz="6600" dirty="0"/>
              <a:t>What are all the solutions between 0 ≤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≤ 360?</a:t>
            </a:r>
          </a:p>
        </p:txBody>
      </p:sp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Trigonometric Waves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668519"/>
              </p:ext>
            </p:extLst>
          </p:nvPr>
        </p:nvGraphicFramePr>
        <p:xfrm>
          <a:off x="173362" y="4323481"/>
          <a:ext cx="11845276" cy="2247416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0˚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180˚ 360˚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sine wave starts at (0,0) then repeats every 180˚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90˚ and 270˚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was thinking about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the cosine wave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71870" y="1073888"/>
            <a:ext cx="10260419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sin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= 0</a:t>
            </a:r>
          </a:p>
          <a:p>
            <a:pPr algn="ctr"/>
            <a:endParaRPr lang="en-GB" sz="3600" dirty="0"/>
          </a:p>
          <a:p>
            <a:pPr algn="ctr"/>
            <a:r>
              <a:rPr lang="en-GB" sz="4000" dirty="0"/>
              <a:t>What are all the solutions between 0 ≤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≤ 360?</a:t>
            </a:r>
          </a:p>
        </p:txBody>
      </p:sp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Trigonometric Waves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2503" y="1180214"/>
            <a:ext cx="102604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cos 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 = 0.5</a:t>
            </a:r>
          </a:p>
          <a:p>
            <a:pPr algn="ctr"/>
            <a:endParaRPr lang="en-GB" sz="3200" dirty="0"/>
          </a:p>
          <a:p>
            <a:pPr algn="ctr"/>
            <a:r>
              <a:rPr lang="en-GB" sz="6600" dirty="0"/>
              <a:t>What are all the solutions between 0 ≤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≤ 360?</a:t>
            </a:r>
          </a:p>
        </p:txBody>
      </p:sp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Trigonometric Waves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08642"/>
                  </p:ext>
                </p:extLst>
              </p:nvPr>
            </p:nvGraphicFramePr>
            <p:xfrm>
              <a:off x="186010" y="3462243"/>
              <a:ext cx="11845276" cy="320551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60˚ and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300˚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14:m>
                            <m:oMath xmlns:m="http://schemas.openxmlformats.org/officeDocument/2006/math">
                              <m:func>
                                <m:func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000" b="0" i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US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(60</m:t>
                                  </m:r>
                                </m:e>
                              </m:func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) = 60˚  Then t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he cosine wave is symmetrical over 360˚ therefore the next solution will be 360˚ – 60˚ = 300˚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60˚ and 120˚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14:m>
                            <m:oMath xmlns:m="http://schemas.openxmlformats.org/officeDocument/2006/math">
                              <m:func>
                                <m:func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400" b="0" i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(60</m:t>
                                  </m:r>
                                </m:e>
                              </m:func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) = 60˚ </a:t>
                          </a:r>
                          <a:r>
                            <a:rPr lang="en-US" sz="2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then was thinking about </a:t>
                          </a:r>
                          <a:r>
                            <a:rPr lang="en-US" sz="22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a sine wave which is symmetrical over 180˚ and hence 180 – 60 = 120</a:t>
                          </a:r>
                          <a:endParaRPr lang="en-US" sz="22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1.0˚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done cos 0.5 instead of the inverse cos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08642"/>
                  </p:ext>
                </p:extLst>
              </p:nvPr>
            </p:nvGraphicFramePr>
            <p:xfrm>
              <a:off x="186010" y="3462243"/>
              <a:ext cx="11845276" cy="320551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60˚ and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300˚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69106" r="-136" b="-2845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83617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60˚ and 120˚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210145" r="-136" b="-942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1.0˚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done cos 0.5 instead of the inverse cos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/>
          <p:cNvSpPr txBox="1"/>
          <p:nvPr/>
        </p:nvSpPr>
        <p:spPr>
          <a:xfrm>
            <a:off x="978439" y="997758"/>
            <a:ext cx="1026041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cos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= 0.5</a:t>
            </a:r>
          </a:p>
          <a:p>
            <a:pPr algn="ctr"/>
            <a:endParaRPr lang="en-GB" sz="800" dirty="0"/>
          </a:p>
          <a:p>
            <a:pPr algn="ctr"/>
            <a:r>
              <a:rPr lang="en-GB" sz="4000" dirty="0"/>
              <a:t>What are all the solutions between 0 ≤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≤ 360?</a:t>
            </a:r>
          </a:p>
        </p:txBody>
      </p:sp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162467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29.7˚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tan(x) = 80/140. We then have x = tan⁻¹(80/140) = 29.7°.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55.2˚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sin, rather than tan.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may have used sin or cos, and written the fraction the wrong way around.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34.8˚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cos, rather than tan.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Trigonometry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891" t="12282" r="7229" b="46848"/>
          <a:stretch/>
        </p:blipFill>
        <p:spPr>
          <a:xfrm>
            <a:off x="2945297" y="923330"/>
            <a:ext cx="5880652" cy="205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Trigonometry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44" t="10160" r="10043" b="40304"/>
          <a:stretch/>
        </p:blipFill>
        <p:spPr>
          <a:xfrm>
            <a:off x="899822" y="1311965"/>
            <a:ext cx="10281037" cy="449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Trigonometry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0659421"/>
                  </p:ext>
                </p:extLst>
              </p:nvPr>
            </p:nvGraphicFramePr>
            <p:xfrm>
              <a:off x="186011" y="3074202"/>
              <a:ext cx="11845276" cy="367655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3.00 m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US" sz="28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4.8</m:t>
                                        </m:r>
                                      </m:num>
                                      <m:den>
                                        <m:func>
                                          <m:funcPr>
                                            <m:ctrlPr>
                                              <a:rPr lang="en-GB" sz="28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GB" sz="2800" b="0" i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tan</m:t>
                                            </m:r>
                                          </m:fName>
                                          <m:e>
                                            <m:r>
                                              <a:rPr lang="en-GB" sz="28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58</m:t>
                                            </m:r>
                                          </m:e>
                                        </m:func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9.06 m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4.8</m:t>
                                    </m:r>
                                  </m:num>
                                  <m:den>
                                    <m:func>
                                      <m:funcPr>
                                        <m:ctrlPr>
                                          <a:rPr lang="en-GB" sz="20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GB" sz="2000" b="0" i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en-GB" sz="20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58</m:t>
                                        </m:r>
                                      </m:e>
                                    </m:func>
                                  </m:den>
                                </m:f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5.66 m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4.8</m:t>
                                    </m:r>
                                  </m:num>
                                  <m:den>
                                    <m:func>
                                      <m:funcPr>
                                        <m:ctrlPr>
                                          <a:rPr lang="en-GB" sz="20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GB" sz="2000" b="0" i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GB" sz="20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58</m:t>
                                        </m:r>
                                      </m:e>
                                    </m:func>
                                  </m:den>
                                </m:f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7.68 m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4.8 x tan 58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0659421"/>
                  </p:ext>
                </p:extLst>
              </p:nvPr>
            </p:nvGraphicFramePr>
            <p:xfrm>
              <a:off x="186011" y="3074202"/>
              <a:ext cx="11845276" cy="367655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364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3.00 m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81905" r="-136" b="-4238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7777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9.06 m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235345" r="-136" b="-2129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07777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5.66 m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332479" r="-136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7.68 m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4.8 x tan 58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044" t="10160" r="10043" b="40304"/>
          <a:stretch/>
        </p:blipFill>
        <p:spPr>
          <a:xfrm>
            <a:off x="3623806" y="834888"/>
            <a:ext cx="4944388" cy="216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Trigonometry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218" t="7697" r="9652" b="43087"/>
          <a:stretch/>
        </p:blipFill>
        <p:spPr>
          <a:xfrm>
            <a:off x="913044" y="1311965"/>
            <a:ext cx="10365911" cy="45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Trigonometry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95058406"/>
                  </p:ext>
                </p:extLst>
              </p:nvPr>
            </p:nvGraphicFramePr>
            <p:xfrm>
              <a:off x="173362" y="3217325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4.24 cm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8 x sin 32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15.10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cm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8</m:t>
                                        </m:r>
                                      </m:num>
                                      <m:den>
                                        <m:func>
                                          <m:funcPr>
                                            <m:ctrlPr>
                                              <a:rPr lang="en-GB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GB" sz="2400" b="0" i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sin</m:t>
                                            </m:r>
                                          </m:fName>
                                          <m:e>
                                            <m:r>
                                              <a:rPr lang="en-GB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32</m:t>
                                            </m:r>
                                          </m:e>
                                        </m:func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6.78 cm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8 x cos 32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5.00 cm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8 x tan 32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95058406"/>
                  </p:ext>
                </p:extLst>
              </p:nvPr>
            </p:nvGraphicFramePr>
            <p:xfrm>
              <a:off x="173362" y="3217325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4.24 cm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 x sin 32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15.10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cm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265686" r="-136" b="-2284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6.78 cm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 x cos 32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5.00 cm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 x tan 32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6218" t="7697" r="9652" b="43087"/>
          <a:stretch/>
        </p:blipFill>
        <p:spPr>
          <a:xfrm>
            <a:off x="3544925" y="832912"/>
            <a:ext cx="5121996" cy="224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Trigonometry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217" t="8739" r="7826" b="44652"/>
          <a:stretch/>
        </p:blipFill>
        <p:spPr>
          <a:xfrm>
            <a:off x="1089328" y="1415331"/>
            <a:ext cx="10147433" cy="412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Trigonometry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9840812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74.53˚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400" b="0" i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p>
                                    </m:sSup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</m:fName>
                                  <m:e>
                                    <m:box>
                                      <m:box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en-US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GB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</m:num>
                                          <m:den>
                                            <m:r>
                                              <a:rPr lang="en-GB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15</m:t>
                                            </m:r>
                                          </m:den>
                                        </m:f>
                                      </m:e>
                                    </m:box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14.93˚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2400" b="0" i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tan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p>
                                    </m:sSup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</m:fName>
                                  <m:e>
                                    <m:box>
                                      <m:box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en-US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GB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</m:num>
                                          <m:den>
                                            <m:r>
                                              <a:rPr lang="en-GB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15</m:t>
                                            </m:r>
                                          </m:den>
                                        </m:f>
                                      </m:e>
                                    </m:box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15.47˚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2400" b="0" i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p>
                                    </m:sSup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</m:fName>
                                  <m:e>
                                    <m:box>
                                      <m:box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en-US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GB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</m:num>
                                          <m:den>
                                            <m:r>
                                              <a:rPr lang="en-GB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15</m:t>
                                            </m:r>
                                          </m:den>
                                        </m:f>
                                      </m:e>
                                    </m:box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1.00˚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(</m:t>
                                    </m:r>
                                  </m:fName>
                                  <m:e>
                                    <m:box>
                                      <m:box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en-US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GB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</m:num>
                                          <m:den>
                                            <m:r>
                                              <a:rPr lang="en-GB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15</m:t>
                                            </m:r>
                                          </m:den>
                                        </m:f>
                                      </m:e>
                                    </m:box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9840812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74.53˚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83495" r="-136" b="-4048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14.93˚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265686" r="-136" b="-2284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15.47˚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362136" r="-136" b="-1262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1.00˚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466667" r="-136" b="-274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6217" t="8739" r="7826" b="49301"/>
          <a:stretch/>
        </p:blipFill>
        <p:spPr>
          <a:xfrm>
            <a:off x="3323645" y="842838"/>
            <a:ext cx="5751240" cy="210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1104</Words>
  <Application>Microsoft Office PowerPoint</Application>
  <PresentationFormat>Widescreen</PresentationFormat>
  <Paragraphs>205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55</cp:revision>
  <dcterms:created xsi:type="dcterms:W3CDTF">2020-06-17T17:33:36Z</dcterms:created>
  <dcterms:modified xsi:type="dcterms:W3CDTF">2022-08-22T17:59:38Z</dcterms:modified>
</cp:coreProperties>
</file>