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0" r:id="rId3"/>
    <p:sldId id="262" r:id="rId4"/>
    <p:sldId id="256" r:id="rId5"/>
    <p:sldId id="265" r:id="rId6"/>
    <p:sldId id="269" r:id="rId7"/>
    <p:sldId id="268" r:id="rId8"/>
    <p:sldId id="267" r:id="rId9"/>
    <p:sldId id="257" r:id="rId10"/>
    <p:sldId id="272" r:id="rId11"/>
    <p:sldId id="25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8D0E8F-C4E5-459D-849F-8E35B1FB3A86}" v="6" dt="2023-05-01T04:25:29.6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B8D0E8F-C4E5-459D-849F-8E35B1FB3A86}"/>
    <pc:docChg chg="custSel addSld modSld sldOrd">
      <pc:chgData name="Stewart Gale" userId="3647ddd2-6040-41ae-a96d-232c23482af8" providerId="ADAL" clId="{DB8D0E8F-C4E5-459D-849F-8E35B1FB3A86}" dt="2023-05-01T04:26:03.741" v="46" actId="1076"/>
      <pc:docMkLst>
        <pc:docMk/>
      </pc:docMkLst>
      <pc:sldChg chg="delSp modSp mod">
        <pc:chgData name="Stewart Gale" userId="3647ddd2-6040-41ae-a96d-232c23482af8" providerId="ADAL" clId="{DB8D0E8F-C4E5-459D-849F-8E35B1FB3A86}" dt="2023-05-01T04:24:05.496" v="17" actId="1076"/>
        <pc:sldMkLst>
          <pc:docMk/>
          <pc:sldMk cId="475035942" sldId="262"/>
        </pc:sldMkLst>
        <pc:spChg chg="del">
          <ac:chgData name="Stewart Gale" userId="3647ddd2-6040-41ae-a96d-232c23482af8" providerId="ADAL" clId="{DB8D0E8F-C4E5-459D-849F-8E35B1FB3A86}" dt="2023-05-01T04:23:34.002" v="1" actId="478"/>
          <ac:spMkLst>
            <pc:docMk/>
            <pc:sldMk cId="475035942" sldId="262"/>
            <ac:spMk id="4" creationId="{00000000-0000-0000-0000-000000000000}"/>
          </ac:spMkLst>
        </pc:spChg>
        <pc:spChg chg="mod">
          <ac:chgData name="Stewart Gale" userId="3647ddd2-6040-41ae-a96d-232c23482af8" providerId="ADAL" clId="{DB8D0E8F-C4E5-459D-849F-8E35B1FB3A86}" dt="2023-05-01T04:24:05.496" v="17" actId="1076"/>
          <ac:spMkLst>
            <pc:docMk/>
            <pc:sldMk cId="475035942" sldId="262"/>
            <ac:spMk id="5" creationId="{00000000-0000-0000-0000-000000000000}"/>
          </ac:spMkLst>
        </pc:spChg>
        <pc:spChg chg="mod">
          <ac:chgData name="Stewart Gale" userId="3647ddd2-6040-41ae-a96d-232c23482af8" providerId="ADAL" clId="{DB8D0E8F-C4E5-459D-849F-8E35B1FB3A86}" dt="2023-05-01T04:23:55.741" v="12" actId="113"/>
          <ac:spMkLst>
            <pc:docMk/>
            <pc:sldMk cId="475035942" sldId="262"/>
            <ac:spMk id="6" creationId="{00000000-0000-0000-0000-000000000000}"/>
          </ac:spMkLst>
        </pc:spChg>
      </pc:sldChg>
      <pc:sldChg chg="addSp delSp modSp mod ord">
        <pc:chgData name="Stewart Gale" userId="3647ddd2-6040-41ae-a96d-232c23482af8" providerId="ADAL" clId="{DB8D0E8F-C4E5-459D-849F-8E35B1FB3A86}" dt="2023-05-01T04:25:33.614" v="32" actId="14100"/>
        <pc:sldMkLst>
          <pc:docMk/>
          <pc:sldMk cId="812509750" sldId="270"/>
        </pc:sldMkLst>
        <pc:spChg chg="mod">
          <ac:chgData name="Stewart Gale" userId="3647ddd2-6040-41ae-a96d-232c23482af8" providerId="ADAL" clId="{DB8D0E8F-C4E5-459D-849F-8E35B1FB3A86}" dt="2023-05-01T04:25:33.614" v="32" actId="14100"/>
          <ac:spMkLst>
            <pc:docMk/>
            <pc:sldMk cId="812509750" sldId="270"/>
            <ac:spMk id="2" creationId="{00000000-0000-0000-0000-000000000000}"/>
          </ac:spMkLst>
        </pc:spChg>
        <pc:spChg chg="mod">
          <ac:chgData name="Stewart Gale" userId="3647ddd2-6040-41ae-a96d-232c23482af8" providerId="ADAL" clId="{DB8D0E8F-C4E5-459D-849F-8E35B1FB3A86}" dt="2023-05-01T04:24:27.053" v="20" actId="14100"/>
          <ac:spMkLst>
            <pc:docMk/>
            <pc:sldMk cId="812509750" sldId="270"/>
            <ac:spMk id="5" creationId="{00000000-0000-0000-0000-000000000000}"/>
          </ac:spMkLst>
        </pc:spChg>
        <pc:picChg chg="add mod">
          <ac:chgData name="Stewart Gale" userId="3647ddd2-6040-41ae-a96d-232c23482af8" providerId="ADAL" clId="{DB8D0E8F-C4E5-459D-849F-8E35B1FB3A86}" dt="2023-05-01T04:25:20.889" v="28" actId="1076"/>
          <ac:picMkLst>
            <pc:docMk/>
            <pc:sldMk cId="812509750" sldId="270"/>
            <ac:picMk id="3" creationId="{DC21B7BF-E49F-FE83-1ECE-2A25ED9D7EE5}"/>
          </ac:picMkLst>
        </pc:picChg>
        <pc:picChg chg="del mod">
          <ac:chgData name="Stewart Gale" userId="3647ddd2-6040-41ae-a96d-232c23482af8" providerId="ADAL" clId="{DB8D0E8F-C4E5-459D-849F-8E35B1FB3A86}" dt="2023-05-01T04:25:11.095" v="23" actId="478"/>
          <ac:picMkLst>
            <pc:docMk/>
            <pc:sldMk cId="812509750" sldId="270"/>
            <ac:picMk id="6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DB8D0E8F-C4E5-459D-849F-8E35B1FB3A86}" dt="2023-05-01T04:26:03.741" v="46" actId="1076"/>
        <pc:sldMkLst>
          <pc:docMk/>
          <pc:sldMk cId="1776782746" sldId="273"/>
        </pc:sldMkLst>
        <pc:spChg chg="mod">
          <ac:chgData name="Stewart Gale" userId="3647ddd2-6040-41ae-a96d-232c23482af8" providerId="ADAL" clId="{DB8D0E8F-C4E5-459D-849F-8E35B1FB3A86}" dt="2023-05-01T04:26:03.741" v="46" actId="1076"/>
          <ac:spMkLst>
            <pc:docMk/>
            <pc:sldMk cId="1776782746" sldId="273"/>
            <ac:spMk id="4" creationId="{00000000-0000-0000-0000-000000000000}"/>
          </ac:spMkLst>
        </pc:spChg>
        <pc:spChg chg="del">
          <ac:chgData name="Stewart Gale" userId="3647ddd2-6040-41ae-a96d-232c23482af8" providerId="ADAL" clId="{DB8D0E8F-C4E5-459D-849F-8E35B1FB3A86}" dt="2023-05-01T04:25:41.883" v="33" actId="478"/>
          <ac:spMkLst>
            <pc:docMk/>
            <pc:sldMk cId="1776782746" sldId="273"/>
            <ac:spMk id="5" creationId="{00000000-0000-0000-0000-000000000000}"/>
          </ac:spMkLst>
        </pc:spChg>
        <pc:spChg chg="del">
          <ac:chgData name="Stewart Gale" userId="3647ddd2-6040-41ae-a96d-232c23482af8" providerId="ADAL" clId="{DB8D0E8F-C4E5-459D-849F-8E35B1FB3A86}" dt="2023-05-01T04:25:41.883" v="33" actId="478"/>
          <ac:spMkLst>
            <pc:docMk/>
            <pc:sldMk cId="1776782746" sldId="273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AAAF-9D66-49B5-AF8E-B9870F9ECED7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96B8-0DC7-4EC7-A2C6-5F6E9E673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640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AAAF-9D66-49B5-AF8E-B9870F9ECED7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96B8-0DC7-4EC7-A2C6-5F6E9E673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4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AAAF-9D66-49B5-AF8E-B9870F9ECED7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96B8-0DC7-4EC7-A2C6-5F6E9E673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147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AAAF-9D66-49B5-AF8E-B9870F9ECED7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96B8-0DC7-4EC7-A2C6-5F6E9E673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031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AAAF-9D66-49B5-AF8E-B9870F9ECED7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96B8-0DC7-4EC7-A2C6-5F6E9E673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701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AAAF-9D66-49B5-AF8E-B9870F9ECED7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96B8-0DC7-4EC7-A2C6-5F6E9E673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64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AAAF-9D66-49B5-AF8E-B9870F9ECED7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96B8-0DC7-4EC7-A2C6-5F6E9E673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545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AAAF-9D66-49B5-AF8E-B9870F9ECED7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96B8-0DC7-4EC7-A2C6-5F6E9E673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43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AAAF-9D66-49B5-AF8E-B9870F9ECED7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96B8-0DC7-4EC7-A2C6-5F6E9E673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017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AAAF-9D66-49B5-AF8E-B9870F9ECED7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96B8-0DC7-4EC7-A2C6-5F6E9E673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078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AAAF-9D66-49B5-AF8E-B9870F9ECED7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96B8-0DC7-4EC7-A2C6-5F6E9E673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878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3AAAF-9D66-49B5-AF8E-B9870F9ECED7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96B8-0DC7-4EC7-A2C6-5F6E9E6732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54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743" y="1363010"/>
            <a:ext cx="1127759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LO: Polygons </a:t>
            </a:r>
          </a:p>
          <a:p>
            <a:pPr algn="ctr"/>
            <a:r>
              <a:rPr lang="en-GB" sz="115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Properties</a:t>
            </a:r>
            <a:r>
              <a:rPr lang="en-GB" sz="115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6782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614" y="89494"/>
            <a:ext cx="118545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/>
              <a:t>Why are manhole covers circular?</a:t>
            </a:r>
          </a:p>
        </p:txBody>
      </p:sp>
      <p:sp>
        <p:nvSpPr>
          <p:cNvPr id="2" name="Rectangle 1"/>
          <p:cNvSpPr/>
          <p:nvPr/>
        </p:nvSpPr>
        <p:spPr>
          <a:xfrm>
            <a:off x="59871" y="5642910"/>
            <a:ext cx="119742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500" dirty="0">
                <a:latin typeface="SFProText"/>
              </a:rPr>
              <a:t>A round manhole cover cannot fall through its circular opening. </a:t>
            </a:r>
          </a:p>
          <a:p>
            <a:pPr algn="ctr"/>
            <a:r>
              <a:rPr lang="en-US" sz="3500" dirty="0">
                <a:latin typeface="SFProText"/>
              </a:rPr>
              <a:t>A square manhole cover could fall through diagonal.</a:t>
            </a:r>
            <a:endParaRPr lang="en-GB" sz="35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21B7BF-E49F-FE83-1ECE-2A25ED9D7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416" y="1057910"/>
            <a:ext cx="5459186" cy="449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50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13658" y="3693561"/>
            <a:ext cx="110925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shape </a:t>
            </a:r>
            <a:r>
              <a:rPr lang="en-GB" sz="8000" b="1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only</a:t>
            </a:r>
            <a:r>
              <a:rPr lang="en-GB" sz="8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has</a:t>
            </a:r>
          </a:p>
          <a:p>
            <a:pPr algn="ctr"/>
            <a:r>
              <a:rPr lang="en-GB" sz="8000" b="1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straight lines</a:t>
            </a:r>
            <a:r>
              <a:rPr lang="en-GB" sz="8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r>
              <a:rPr lang="en-GB" sz="8000" dirty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364672" y="333266"/>
            <a:ext cx="1154429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i="0" u="none" strike="noStrike" dirty="0">
                <a:solidFill>
                  <a:srgbClr val="000000"/>
                </a:solidFill>
                <a:effectLst/>
              </a:rPr>
              <a:t>What makes a shape </a:t>
            </a:r>
          </a:p>
          <a:p>
            <a:pPr algn="ctr"/>
            <a:r>
              <a:rPr lang="en-GB" sz="9600" b="1" i="0" u="none" strike="noStrike" dirty="0">
                <a:solidFill>
                  <a:srgbClr val="000000"/>
                </a:solidFill>
                <a:effectLst/>
              </a:rPr>
              <a:t>a polygon?</a:t>
            </a:r>
            <a:r>
              <a:rPr lang="en-GB" sz="9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7503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27413" y="347379"/>
            <a:ext cx="87466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Polygon or Not?</a:t>
            </a:r>
            <a:r>
              <a:rPr lang="en-GB" sz="8000" b="1" dirty="0"/>
              <a:t> </a:t>
            </a: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3136731" y="2029407"/>
            <a:ext cx="5227291" cy="3919636"/>
          </a:xfrm>
          <a:custGeom>
            <a:avLst/>
            <a:gdLst>
              <a:gd name="T0" fmla="*/ 2147483647 w 862"/>
              <a:gd name="T1" fmla="*/ 2147483647 h 771"/>
              <a:gd name="T2" fmla="*/ 0 w 862"/>
              <a:gd name="T3" fmla="*/ 2147483647 h 771"/>
              <a:gd name="T4" fmla="*/ 2147483647 w 862"/>
              <a:gd name="T5" fmla="*/ 2147483647 h 771"/>
              <a:gd name="T6" fmla="*/ 2147483647 w 862"/>
              <a:gd name="T7" fmla="*/ 2147483647 h 771"/>
              <a:gd name="T8" fmla="*/ 2147483647 w 862"/>
              <a:gd name="T9" fmla="*/ 0 h 771"/>
              <a:gd name="T10" fmla="*/ 2147483647 w 862"/>
              <a:gd name="T11" fmla="*/ 2147483647 h 771"/>
              <a:gd name="T12" fmla="*/ 2147483647 w 862"/>
              <a:gd name="T13" fmla="*/ 2147483647 h 77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62"/>
              <a:gd name="T22" fmla="*/ 0 h 771"/>
              <a:gd name="T23" fmla="*/ 862 w 862"/>
              <a:gd name="T24" fmla="*/ 771 h 77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62" h="771">
                <a:moveTo>
                  <a:pt x="363" y="91"/>
                </a:moveTo>
                <a:lnTo>
                  <a:pt x="0" y="317"/>
                </a:lnTo>
                <a:lnTo>
                  <a:pt x="272" y="771"/>
                </a:lnTo>
                <a:lnTo>
                  <a:pt x="771" y="544"/>
                </a:lnTo>
                <a:lnTo>
                  <a:pt x="862" y="0"/>
                </a:lnTo>
                <a:lnTo>
                  <a:pt x="635" y="272"/>
                </a:lnTo>
                <a:lnTo>
                  <a:pt x="363" y="91"/>
                </a:lnTo>
                <a:close/>
              </a:path>
            </a:pathLst>
          </a:custGeom>
          <a:gradFill rotWithShape="1">
            <a:gsLst>
              <a:gs pos="0">
                <a:srgbClr val="B8E5F2"/>
              </a:gs>
              <a:gs pos="100000">
                <a:srgbClr val="80D0E8"/>
              </a:gs>
            </a:gsLst>
            <a:lin ang="2700000" scaled="1"/>
          </a:gra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12" name="Picture 2" descr="http://www.clker.com/cliparts/R/C/5/I/G/P/green-light-tick-mark-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516" y="3781912"/>
            <a:ext cx="2428384" cy="242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086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27413" y="347379"/>
            <a:ext cx="87466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Polygons or Not?</a:t>
            </a:r>
            <a:r>
              <a:rPr lang="en-GB" sz="8000" b="1" dirty="0"/>
              <a:t> </a:t>
            </a:r>
          </a:p>
        </p:txBody>
      </p:sp>
      <p:sp>
        <p:nvSpPr>
          <p:cNvPr id="4" name="AutoShape 25"/>
          <p:cNvSpPr>
            <a:spLocks noChangeArrowheads="1"/>
          </p:cNvSpPr>
          <p:nvPr/>
        </p:nvSpPr>
        <p:spPr bwMode="auto">
          <a:xfrm rot="16200000">
            <a:off x="4400047" y="816406"/>
            <a:ext cx="2923656" cy="5865006"/>
          </a:xfrm>
          <a:prstGeom prst="moon">
            <a:avLst>
              <a:gd name="adj" fmla="val 50000"/>
            </a:avLst>
          </a:prstGeom>
          <a:gradFill rotWithShape="1">
            <a:gsLst>
              <a:gs pos="0">
                <a:srgbClr val="DEF3C5"/>
              </a:gs>
              <a:gs pos="100000">
                <a:srgbClr val="C0E890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5" name="Picture 4" descr="http://www.clker.com/cliparts/1/1/9/2/12065738771352376078Arnoud999_Right_or_wrong_5.svg.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965" y="3873795"/>
            <a:ext cx="2512027" cy="251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8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27413" y="347379"/>
            <a:ext cx="87466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Polygon or Not?</a:t>
            </a:r>
            <a:r>
              <a:rPr lang="en-GB" sz="8000" b="1" dirty="0"/>
              <a:t> </a:t>
            </a:r>
          </a:p>
        </p:txBody>
      </p:sp>
      <p:sp>
        <p:nvSpPr>
          <p:cNvPr id="3" name="Freeform 2"/>
          <p:cNvSpPr>
            <a:spLocks/>
          </p:cNvSpPr>
          <p:nvPr/>
        </p:nvSpPr>
        <p:spPr bwMode="auto">
          <a:xfrm>
            <a:off x="3077135" y="2272337"/>
            <a:ext cx="6369424" cy="3718327"/>
          </a:xfrm>
          <a:custGeom>
            <a:avLst/>
            <a:gdLst>
              <a:gd name="T0" fmla="*/ 0 w 1134"/>
              <a:gd name="T1" fmla="*/ 2147483647 h 635"/>
              <a:gd name="T2" fmla="*/ 2147483647 w 1134"/>
              <a:gd name="T3" fmla="*/ 2147483647 h 635"/>
              <a:gd name="T4" fmla="*/ 2147483647 w 1134"/>
              <a:gd name="T5" fmla="*/ 2147483647 h 635"/>
              <a:gd name="T6" fmla="*/ 2147483647 w 1134"/>
              <a:gd name="T7" fmla="*/ 2147483647 h 635"/>
              <a:gd name="T8" fmla="*/ 2147483647 w 1134"/>
              <a:gd name="T9" fmla="*/ 0 h 635"/>
              <a:gd name="T10" fmla="*/ 2147483647 w 1134"/>
              <a:gd name="T11" fmla="*/ 2147483647 h 635"/>
              <a:gd name="T12" fmla="*/ 2147483647 w 1134"/>
              <a:gd name="T13" fmla="*/ 0 h 635"/>
              <a:gd name="T14" fmla="*/ 2147483647 w 1134"/>
              <a:gd name="T15" fmla="*/ 2147483647 h 635"/>
              <a:gd name="T16" fmla="*/ 0 w 1134"/>
              <a:gd name="T17" fmla="*/ 2147483647 h 63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34"/>
              <a:gd name="T28" fmla="*/ 0 h 635"/>
              <a:gd name="T29" fmla="*/ 1134 w 1134"/>
              <a:gd name="T30" fmla="*/ 635 h 63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34" h="635">
                <a:moveTo>
                  <a:pt x="0" y="45"/>
                </a:moveTo>
                <a:lnTo>
                  <a:pt x="318" y="635"/>
                </a:lnTo>
                <a:lnTo>
                  <a:pt x="545" y="317"/>
                </a:lnTo>
                <a:lnTo>
                  <a:pt x="726" y="635"/>
                </a:lnTo>
                <a:lnTo>
                  <a:pt x="1134" y="0"/>
                </a:lnTo>
                <a:lnTo>
                  <a:pt x="771" y="226"/>
                </a:lnTo>
                <a:lnTo>
                  <a:pt x="545" y="0"/>
                </a:lnTo>
                <a:lnTo>
                  <a:pt x="363" y="226"/>
                </a:lnTo>
                <a:lnTo>
                  <a:pt x="0" y="45"/>
                </a:lnTo>
                <a:close/>
              </a:path>
            </a:pathLst>
          </a:custGeom>
          <a:gradFill rotWithShape="1">
            <a:gsLst>
              <a:gs pos="0">
                <a:srgbClr val="E3D5ED"/>
              </a:gs>
              <a:gs pos="100000">
                <a:srgbClr val="D0B8E0"/>
              </a:gs>
            </a:gsLst>
            <a:lin ang="2700000" scaled="1"/>
          </a:gra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4" name="Picture 2" descr="http://www.clker.com/cliparts/R/C/5/I/G/P/green-light-tick-mark-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692" y="3822253"/>
            <a:ext cx="2428384" cy="242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31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27413" y="347379"/>
            <a:ext cx="87466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Polygons or Not?</a:t>
            </a:r>
            <a:r>
              <a:rPr lang="en-GB" sz="8000" b="1" dirty="0"/>
              <a:t> </a:t>
            </a:r>
          </a:p>
        </p:txBody>
      </p:sp>
      <p:sp>
        <p:nvSpPr>
          <p:cNvPr id="3" name="Freeform 2"/>
          <p:cNvSpPr>
            <a:spLocks/>
          </p:cNvSpPr>
          <p:nvPr/>
        </p:nvSpPr>
        <p:spPr bwMode="auto">
          <a:xfrm>
            <a:off x="3442447" y="2238778"/>
            <a:ext cx="6135373" cy="3503116"/>
          </a:xfrm>
          <a:custGeom>
            <a:avLst/>
            <a:gdLst>
              <a:gd name="T0" fmla="*/ 0 w 998"/>
              <a:gd name="T1" fmla="*/ 2147483647 h 771"/>
              <a:gd name="T2" fmla="*/ 2147483647 w 998"/>
              <a:gd name="T3" fmla="*/ 0 h 771"/>
              <a:gd name="T4" fmla="*/ 2147483647 w 998"/>
              <a:gd name="T5" fmla="*/ 2147483647 h 771"/>
              <a:gd name="T6" fmla="*/ 2147483647 w 998"/>
              <a:gd name="T7" fmla="*/ 2147483647 h 771"/>
              <a:gd name="T8" fmla="*/ 2147483647 w 998"/>
              <a:gd name="T9" fmla="*/ 2147483647 h 7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8"/>
              <a:gd name="T16" fmla="*/ 0 h 771"/>
              <a:gd name="T17" fmla="*/ 998 w 998"/>
              <a:gd name="T18" fmla="*/ 771 h 77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8" h="771">
                <a:moveTo>
                  <a:pt x="0" y="317"/>
                </a:moveTo>
                <a:lnTo>
                  <a:pt x="453" y="0"/>
                </a:lnTo>
                <a:lnTo>
                  <a:pt x="998" y="272"/>
                </a:lnTo>
                <a:lnTo>
                  <a:pt x="499" y="771"/>
                </a:lnTo>
                <a:lnTo>
                  <a:pt x="363" y="453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4" name="Picture 3" descr="http://www.clker.com/cliparts/1/1/9/2/12065738771352376078Arnoud999_Right_or_wrong_5.svg.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06" y="4055330"/>
            <a:ext cx="2512027" cy="251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70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27413" y="347379"/>
            <a:ext cx="87466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Polygons or Not?</a:t>
            </a:r>
            <a:r>
              <a:rPr lang="en-GB" sz="8000" b="1" dirty="0"/>
              <a:t> </a:t>
            </a:r>
          </a:p>
        </p:txBody>
      </p:sp>
      <p:sp>
        <p:nvSpPr>
          <p:cNvPr id="3" name="Freeform 2"/>
          <p:cNvSpPr>
            <a:spLocks/>
          </p:cNvSpPr>
          <p:nvPr/>
        </p:nvSpPr>
        <p:spPr bwMode="auto">
          <a:xfrm>
            <a:off x="3842260" y="1893524"/>
            <a:ext cx="4595769" cy="4312294"/>
          </a:xfrm>
          <a:custGeom>
            <a:avLst/>
            <a:gdLst>
              <a:gd name="T0" fmla="*/ 0 w 883"/>
              <a:gd name="T1" fmla="*/ 2147483647 h 1050"/>
              <a:gd name="T2" fmla="*/ 2147483647 w 883"/>
              <a:gd name="T3" fmla="*/ 2147483647 h 1050"/>
              <a:gd name="T4" fmla="*/ 2147483647 w 883"/>
              <a:gd name="T5" fmla="*/ 2147483647 h 1050"/>
              <a:gd name="T6" fmla="*/ 2147483647 w 883"/>
              <a:gd name="T7" fmla="*/ 2147483647 h 1050"/>
              <a:gd name="T8" fmla="*/ 2147483647 w 883"/>
              <a:gd name="T9" fmla="*/ 2147483647 h 1050"/>
              <a:gd name="T10" fmla="*/ 2147483647 w 883"/>
              <a:gd name="T11" fmla="*/ 2147483647 h 1050"/>
              <a:gd name="T12" fmla="*/ 2147483647 w 883"/>
              <a:gd name="T13" fmla="*/ 2147483647 h 1050"/>
              <a:gd name="T14" fmla="*/ 0 w 883"/>
              <a:gd name="T15" fmla="*/ 2147483647 h 105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83"/>
              <a:gd name="T25" fmla="*/ 0 h 1050"/>
              <a:gd name="T26" fmla="*/ 883 w 883"/>
              <a:gd name="T27" fmla="*/ 1050 h 105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83" h="1050">
                <a:moveTo>
                  <a:pt x="0" y="463"/>
                </a:moveTo>
                <a:lnTo>
                  <a:pt x="137" y="1050"/>
                </a:lnTo>
                <a:lnTo>
                  <a:pt x="772" y="868"/>
                </a:lnTo>
                <a:lnTo>
                  <a:pt x="883" y="262"/>
                </a:lnTo>
                <a:lnTo>
                  <a:pt x="575" y="2"/>
                </a:lnTo>
                <a:cubicBezTo>
                  <a:pt x="566" y="0"/>
                  <a:pt x="411" y="236"/>
                  <a:pt x="233" y="244"/>
                </a:cubicBezTo>
                <a:cubicBezTo>
                  <a:pt x="123" y="270"/>
                  <a:pt x="252" y="439"/>
                  <a:pt x="251" y="440"/>
                </a:cubicBezTo>
                <a:cubicBezTo>
                  <a:pt x="323" y="604"/>
                  <a:pt x="0" y="463"/>
                  <a:pt x="0" y="463"/>
                </a:cubicBezTo>
                <a:close/>
              </a:path>
            </a:pathLst>
          </a:custGeom>
          <a:gradFill rotWithShape="1">
            <a:gsLst>
              <a:gs pos="0">
                <a:srgbClr val="E3D5ED"/>
              </a:gs>
              <a:gs pos="100000">
                <a:srgbClr val="D0B8E0"/>
              </a:gs>
            </a:gsLst>
            <a:lin ang="2700000" scaled="1"/>
          </a:gra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4" name="Picture 2" descr="http://www.clker.com/cliparts/R/C/5/I/G/P/green-light-tick-mark-h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692" y="3822253"/>
            <a:ext cx="2428384" cy="242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96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37255"/>
              </p:ext>
            </p:extLst>
          </p:nvPr>
        </p:nvGraphicFramePr>
        <p:xfrm>
          <a:off x="983100" y="331280"/>
          <a:ext cx="10352769" cy="6136752"/>
        </p:xfrm>
        <a:graphic>
          <a:graphicData uri="http://schemas.openxmlformats.org/drawingml/2006/table">
            <a:tbl>
              <a:tblPr/>
              <a:tblGrid>
                <a:gridCol w="50797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3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96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Number of sides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D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Name of polygon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63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63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63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63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63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63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63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27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7775947" y="1236694"/>
            <a:ext cx="21937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3600" dirty="0">
                <a:solidFill>
                  <a:srgbClr val="000000"/>
                </a:solidFill>
                <a:latin typeface="Arial" panose="020B0604020202020204" pitchFamily="34" charset="0"/>
              </a:rPr>
              <a:t>Triangles 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9609" y="1883025"/>
            <a:ext cx="28264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solidFill>
                  <a:srgbClr val="000000"/>
                </a:solidFill>
                <a:latin typeface="Arial" panose="020B0604020202020204" pitchFamily="34" charset="0"/>
              </a:rPr>
              <a:t>Quadrilateral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7681882" y="2529356"/>
            <a:ext cx="22878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3600" dirty="0">
                <a:solidFill>
                  <a:srgbClr val="000000"/>
                </a:solidFill>
                <a:latin typeface="Arial" panose="020B0604020202020204" pitchFamily="34" charset="0"/>
              </a:rPr>
              <a:t> Pentagon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857153" y="3175687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3600" dirty="0">
                <a:solidFill>
                  <a:srgbClr val="000000"/>
                </a:solidFill>
                <a:latin typeface="Arial" panose="020B0604020202020204" pitchFamily="34" charset="0"/>
              </a:rPr>
              <a:t>Hexagon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5947" y="3822018"/>
            <a:ext cx="21852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3600" dirty="0">
                <a:solidFill>
                  <a:srgbClr val="000000"/>
                </a:solidFill>
                <a:latin typeface="Arial" panose="020B0604020202020204" pitchFamily="34" charset="0"/>
              </a:rPr>
              <a:t>Heptagon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7912715" y="4498694"/>
            <a:ext cx="20569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3600" dirty="0">
                <a:solidFill>
                  <a:srgbClr val="000000"/>
                </a:solidFill>
                <a:latin typeface="Arial" panose="020B0604020202020204" pitchFamily="34" charset="0"/>
              </a:rPr>
              <a:t>Octagon 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57153" y="5145025"/>
            <a:ext cx="20569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solidFill>
                  <a:srgbClr val="000000"/>
                </a:solidFill>
                <a:latin typeface="Arial" panose="020B0604020202020204" pitchFamily="34" charset="0"/>
              </a:rPr>
              <a:t>Nonagon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7833199" y="5821701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3600" dirty="0">
                <a:solidFill>
                  <a:srgbClr val="000000"/>
                </a:solidFill>
                <a:latin typeface="Arial" panose="020B0604020202020204" pitchFamily="34" charset="0"/>
              </a:rPr>
              <a:t>Decagon</a:t>
            </a:r>
          </a:p>
        </p:txBody>
      </p:sp>
    </p:spTree>
    <p:extLst>
      <p:ext uri="{BB962C8B-B14F-4D97-AF65-F5344CB8AC3E}">
        <p14:creationId xmlns:p14="http://schemas.microsoft.com/office/powerpoint/2010/main" val="153940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45842" y="361856"/>
            <a:ext cx="768395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What is meant by a </a:t>
            </a:r>
          </a:p>
          <a:p>
            <a:pPr algn="ctr"/>
            <a:r>
              <a:rPr lang="en-GB" sz="6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regular</a:t>
            </a:r>
            <a:r>
              <a:rPr lang="en-GB" sz="6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shape?</a:t>
            </a:r>
            <a:r>
              <a:rPr lang="en-GB" sz="6600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0854" y="3192473"/>
            <a:ext cx="105700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All </a:t>
            </a:r>
            <a:r>
              <a:rPr lang="en-GB" sz="6600" dirty="0">
                <a:solidFill>
                  <a:srgbClr val="FF0000"/>
                </a:solidFill>
              </a:rPr>
              <a:t>sides</a:t>
            </a:r>
            <a:r>
              <a:rPr lang="en-GB" sz="6600" dirty="0"/>
              <a:t> are the </a:t>
            </a:r>
            <a:r>
              <a:rPr lang="en-GB" sz="6600" dirty="0">
                <a:solidFill>
                  <a:srgbClr val="FF0000"/>
                </a:solidFill>
              </a:rPr>
              <a:t>same</a:t>
            </a:r>
            <a:r>
              <a:rPr lang="en-GB" sz="6600" dirty="0"/>
              <a:t> length.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4013" y="5007428"/>
            <a:ext cx="100311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All </a:t>
            </a:r>
            <a:r>
              <a:rPr lang="en-GB" sz="6600" dirty="0">
                <a:solidFill>
                  <a:srgbClr val="0000FF"/>
                </a:solidFill>
              </a:rPr>
              <a:t>angles</a:t>
            </a:r>
            <a:r>
              <a:rPr lang="en-GB" sz="6600" dirty="0"/>
              <a:t> are the </a:t>
            </a:r>
            <a:r>
              <a:rPr lang="en-GB" sz="6600" dirty="0">
                <a:solidFill>
                  <a:srgbClr val="0000FF"/>
                </a:solidFill>
              </a:rPr>
              <a:t>same</a:t>
            </a:r>
            <a:r>
              <a:rPr lang="en-GB" sz="6600" dirty="0"/>
              <a:t> size. </a:t>
            </a:r>
          </a:p>
        </p:txBody>
      </p:sp>
    </p:spTree>
    <p:extLst>
      <p:ext uri="{BB962C8B-B14F-4D97-AF65-F5344CB8AC3E}">
        <p14:creationId xmlns:p14="http://schemas.microsoft.com/office/powerpoint/2010/main" val="4048083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7169403"/>
                  </p:ext>
                </p:extLst>
              </p:nvPr>
            </p:nvGraphicFramePr>
            <p:xfrm>
              <a:off x="909141" y="1635645"/>
              <a:ext cx="10352769" cy="4807669"/>
            </p:xfrm>
            <a:graphic>
              <a:graphicData uri="http://schemas.openxmlformats.org/drawingml/2006/table">
                <a:tbl>
                  <a:tblPr/>
                  <a:tblGrid>
                    <a:gridCol w="507975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7301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869647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GB" sz="3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Number of sides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9ED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GB" sz="36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Name of polygon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9ED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56337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GB" sz="3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12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3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56337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GB" sz="3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13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36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 </a:t>
                          </a:r>
                          <a:endParaRPr lang="en-GB" sz="3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56337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GB" sz="3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14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3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56337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GB" sz="3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19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3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656337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GB" sz="3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100000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3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656337">
                    <a:tc>
                      <a:txBody>
                        <a:bodyPr/>
                        <a:lstStyle/>
                        <a:p>
                          <a:pPr algn="ctr" rtl="0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6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6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36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3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7169403"/>
                  </p:ext>
                </p:extLst>
              </p:nvPr>
            </p:nvGraphicFramePr>
            <p:xfrm>
              <a:off x="909141" y="1635645"/>
              <a:ext cx="10352769" cy="4807669"/>
            </p:xfrm>
            <a:graphic>
              <a:graphicData uri="http://schemas.openxmlformats.org/drawingml/2006/table">
                <a:tbl>
                  <a:tblPr/>
                  <a:tblGrid>
                    <a:gridCol w="507975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7301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869647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GB" sz="36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Number of sides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9ED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GB" sz="36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Name of polygon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9ED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56337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GB" sz="36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12</a:t>
                          </a:r>
                          <a:endParaRPr lang="en-GB" sz="3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3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56337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GB" sz="36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13</a:t>
                          </a:r>
                          <a:endParaRPr lang="en-GB" sz="3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3600" b="0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 </a:t>
                          </a:r>
                          <a:endParaRPr lang="en-GB" sz="3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56337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GB" sz="36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14</a:t>
                          </a:r>
                          <a:endParaRPr lang="en-GB" sz="3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3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56337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GB" sz="36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19</a:t>
                          </a:r>
                          <a:endParaRPr lang="en-GB" sz="3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3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656337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GB" sz="36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100000</a:t>
                          </a:r>
                          <a:endParaRPr lang="en-GB" sz="3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3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6563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0" t="-631481" r="-103957" b="-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3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4" name="Rectangle 13"/>
          <p:cNvSpPr/>
          <p:nvPr/>
        </p:nvSpPr>
        <p:spPr>
          <a:xfrm>
            <a:off x="7462595" y="2541059"/>
            <a:ext cx="26725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3600" dirty="0">
                <a:solidFill>
                  <a:srgbClr val="000000"/>
                </a:solidFill>
                <a:latin typeface="Arial" panose="020B0604020202020204" pitchFamily="34" charset="0"/>
              </a:rPr>
              <a:t>Dodecagon 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54817" y="3187390"/>
            <a:ext cx="32966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Triskaidecagon</a:t>
            </a: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6966662" y="3833721"/>
            <a:ext cx="35703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Tetrakaidecagon</a:t>
            </a:r>
            <a:endParaRPr lang="en-GB" sz="3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154817" y="4480052"/>
            <a:ext cx="32880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Enneadecagon</a:t>
            </a:r>
            <a:endParaRPr lang="en-GB" sz="3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740460" y="5126383"/>
            <a:ext cx="21082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Megagon</a:t>
            </a:r>
            <a:endParaRPr lang="en-GB" sz="3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582276" y="5803059"/>
            <a:ext cx="25699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Googolgon</a:t>
            </a:r>
            <a:r>
              <a:rPr lang="en-GB" sz="36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59860" y="136498"/>
            <a:ext cx="933348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Some of the names get silly. </a:t>
            </a:r>
          </a:p>
          <a:p>
            <a:pPr algn="ctr"/>
            <a:r>
              <a:rPr lang="en-GB" sz="4400" dirty="0"/>
              <a:t>No need to learn them.</a:t>
            </a:r>
          </a:p>
        </p:txBody>
      </p:sp>
    </p:spTree>
    <p:extLst>
      <p:ext uri="{BB962C8B-B14F-4D97-AF65-F5344CB8AC3E}">
        <p14:creationId xmlns:p14="http://schemas.microsoft.com/office/powerpoint/2010/main" val="147480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150</Words>
  <Application>Microsoft Office PowerPoint</Application>
  <PresentationFormat>Widescreen</PresentationFormat>
  <Paragraphs>60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SFProText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11</cp:revision>
  <dcterms:created xsi:type="dcterms:W3CDTF">2016-01-10T16:09:11Z</dcterms:created>
  <dcterms:modified xsi:type="dcterms:W3CDTF">2023-05-01T04:26:08Z</dcterms:modified>
</cp:coreProperties>
</file>