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76" r:id="rId2"/>
    <p:sldId id="262" r:id="rId3"/>
    <p:sldId id="265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60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16903E-8802-48A1-950D-A3FA9E8E1B56}" v="2" dt="2022-01-12T10:25:20.9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62" autoAdjust="0"/>
  </p:normalViewPr>
  <p:slideViewPr>
    <p:cSldViewPr>
      <p:cViewPr varScale="1">
        <p:scale>
          <a:sx n="85" d="100"/>
          <a:sy n="85" d="100"/>
        </p:scale>
        <p:origin x="147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416903E-8802-48A1-950D-A3FA9E8E1B56}"/>
    <pc:docChg chg="custSel addSld modSld sldOrd">
      <pc:chgData name="Stewart Gale" userId="3647ddd2-6040-41ae-a96d-232c23482af8" providerId="ADAL" clId="{8416903E-8802-48A1-950D-A3FA9E8E1B56}" dt="2022-01-12T10:25:35.540" v="25"/>
      <pc:docMkLst>
        <pc:docMk/>
      </pc:docMkLst>
      <pc:sldChg chg="delSp modSp mod ord">
        <pc:chgData name="Stewart Gale" userId="3647ddd2-6040-41ae-a96d-232c23482af8" providerId="ADAL" clId="{8416903E-8802-48A1-950D-A3FA9E8E1B56}" dt="2022-01-12T10:25:35.540" v="25"/>
        <pc:sldMkLst>
          <pc:docMk/>
          <pc:sldMk cId="1499274776" sldId="262"/>
        </pc:sldMkLst>
        <pc:spChg chg="mod">
          <ac:chgData name="Stewart Gale" userId="3647ddd2-6040-41ae-a96d-232c23482af8" providerId="ADAL" clId="{8416903E-8802-48A1-950D-A3FA9E8E1B56}" dt="2022-01-12T10:25:17.682" v="14" actId="14100"/>
          <ac:spMkLst>
            <pc:docMk/>
            <pc:sldMk cId="1499274776" sldId="262"/>
            <ac:spMk id="2" creationId="{00000000-0000-0000-0000-000000000000}"/>
          </ac:spMkLst>
        </pc:spChg>
        <pc:spChg chg="del">
          <ac:chgData name="Stewart Gale" userId="3647ddd2-6040-41ae-a96d-232c23482af8" providerId="ADAL" clId="{8416903E-8802-48A1-950D-A3FA9E8E1B56}" dt="2022-01-12T10:24:59.722" v="9" actId="478"/>
          <ac:spMkLst>
            <pc:docMk/>
            <pc:sldMk cId="1499274776" sldId="262"/>
            <ac:spMk id="4" creationId="{00000000-0000-0000-0000-000000000000}"/>
          </ac:spMkLst>
        </pc:spChg>
        <pc:spChg chg="mod">
          <ac:chgData name="Stewart Gale" userId="3647ddd2-6040-41ae-a96d-232c23482af8" providerId="ADAL" clId="{8416903E-8802-48A1-950D-A3FA9E8E1B56}" dt="2022-01-12T10:25:29.012" v="19" actId="1076"/>
          <ac:spMkLst>
            <pc:docMk/>
            <pc:sldMk cId="1499274776" sldId="262"/>
            <ac:spMk id="12" creationId="{00000000-0000-0000-0000-000000000000}"/>
          </ac:spMkLst>
        </pc:spChg>
      </pc:sldChg>
      <pc:sldChg chg="delSp modSp add mod ord">
        <pc:chgData name="Stewart Gale" userId="3647ddd2-6040-41ae-a96d-232c23482af8" providerId="ADAL" clId="{8416903E-8802-48A1-950D-A3FA9E8E1B56}" dt="2022-01-12T10:24:54.064" v="8" actId="1076"/>
        <pc:sldMkLst>
          <pc:docMk/>
          <pc:sldMk cId="3046574780" sldId="276"/>
        </pc:sldMkLst>
        <pc:spChg chg="del">
          <ac:chgData name="Stewart Gale" userId="3647ddd2-6040-41ae-a96d-232c23482af8" providerId="ADAL" clId="{8416903E-8802-48A1-950D-A3FA9E8E1B56}" dt="2022-01-12T10:24:38.136" v="3" actId="478"/>
          <ac:spMkLst>
            <pc:docMk/>
            <pc:sldMk cId="3046574780" sldId="276"/>
            <ac:spMk id="2" creationId="{00000000-0000-0000-0000-000000000000}"/>
          </ac:spMkLst>
        </pc:spChg>
        <pc:spChg chg="mod">
          <ac:chgData name="Stewart Gale" userId="3647ddd2-6040-41ae-a96d-232c23482af8" providerId="ADAL" clId="{8416903E-8802-48A1-950D-A3FA9E8E1B56}" dt="2022-01-12T10:24:54.064" v="8" actId="1076"/>
          <ac:spMkLst>
            <pc:docMk/>
            <pc:sldMk cId="3046574780" sldId="276"/>
            <ac:spMk id="4" creationId="{00000000-0000-0000-0000-000000000000}"/>
          </ac:spMkLst>
        </pc:spChg>
        <pc:spChg chg="del">
          <ac:chgData name="Stewart Gale" userId="3647ddd2-6040-41ae-a96d-232c23482af8" providerId="ADAL" clId="{8416903E-8802-48A1-950D-A3FA9E8E1B56}" dt="2022-01-12T10:24:38.136" v="3" actId="478"/>
          <ac:spMkLst>
            <pc:docMk/>
            <pc:sldMk cId="3046574780" sldId="276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97A23-8DFC-4F3B-85CF-6EF0551C7F5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6F0ED-2D9E-4684-B79C-95D53B849D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440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6F0ED-2D9E-4684-B79C-95D53B849D4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778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6F0ED-2D9E-4684-B79C-95D53B849D4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716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28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76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67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42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835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43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77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18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51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62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35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C68A7-A3BB-4248-80A1-344DE5172E85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9DA1F-0436-4A6D-B57C-129B34C087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18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7368" y="1700808"/>
            <a:ext cx="112332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u="sng" dirty="0"/>
              <a:t>LO: Writing and Solving Quadratic Equations</a:t>
            </a:r>
          </a:p>
        </p:txBody>
      </p:sp>
    </p:spTree>
    <p:extLst>
      <p:ext uri="{BB962C8B-B14F-4D97-AF65-F5344CB8AC3E}">
        <p14:creationId xmlns:p14="http://schemas.microsoft.com/office/powerpoint/2010/main" val="3046574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23392" y="3358005"/>
                <a:ext cx="10873208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15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11500" dirty="0">
                    <a:solidFill>
                      <a:srgbClr val="FF0000"/>
                    </a:solidFill>
                  </a:rPr>
                  <a:t> </a:t>
                </a:r>
                <a:r>
                  <a:rPr lang="en-GB" sz="11500" dirty="0"/>
                  <a:t>=</a:t>
                </a:r>
                <a:r>
                  <a:rPr lang="en-GB" sz="11500" dirty="0">
                    <a:solidFill>
                      <a:srgbClr val="FF0000"/>
                    </a:solidFill>
                  </a:rPr>
                  <a:t> 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115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11500" b="0" i="1">
                        <a:latin typeface="Cambria Math"/>
                      </a:rPr>
                      <m:t>+</m:t>
                    </m:r>
                    <m:r>
                      <a:rPr lang="en-GB" sz="11500" b="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11500" b="0" i="1">
                        <a:latin typeface="Cambria Math"/>
                      </a:rPr>
                      <m:t>𝑥</m:t>
                    </m:r>
                    <m:r>
                      <a:rPr lang="en-GB" sz="11500" b="0" i="1">
                        <a:latin typeface="Cambria Math"/>
                      </a:rPr>
                      <m:t>+</m:t>
                    </m:r>
                    <m:r>
                      <a:rPr lang="en-GB" sz="115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115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3358005"/>
                <a:ext cx="10873208" cy="1862048"/>
              </a:xfrm>
              <a:prstGeom prst="rect">
                <a:avLst/>
              </a:prstGeom>
              <a:blipFill>
                <a:blip r:embed="rId2"/>
                <a:stretch>
                  <a:fillRect l="-4428" t="-23279" b="-4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79376" y="260648"/>
            <a:ext cx="11233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What name would you give </a:t>
            </a:r>
          </a:p>
          <a:p>
            <a:pPr algn="ctr"/>
            <a:r>
              <a:rPr lang="en-GB" sz="7200" dirty="0"/>
              <a:t>to this equation?</a:t>
            </a:r>
          </a:p>
        </p:txBody>
      </p:sp>
    </p:spTree>
    <p:extLst>
      <p:ext uri="{BB962C8B-B14F-4D97-AF65-F5344CB8AC3E}">
        <p14:creationId xmlns:p14="http://schemas.microsoft.com/office/powerpoint/2010/main" val="1499274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99456" y="1777718"/>
                <a:ext cx="10009112" cy="1902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>
                            <a:solidFill>
                              <a:srgbClr val="FF00FF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11500" b="1" i="1">
                            <a:solidFill>
                              <a:srgbClr val="FF00FF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11500" b="1" i="1">
                        <a:solidFill>
                          <a:srgbClr val="FF00FF"/>
                        </a:solidFill>
                        <a:latin typeface="Cambria Math"/>
                      </a:rPr>
                      <m:t>+</m:t>
                    </m:r>
                    <m:r>
                      <a:rPr lang="en-GB" sz="11500" b="1" i="1">
                        <a:solidFill>
                          <a:srgbClr val="FF00FF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11500" b="1" i="1">
                        <a:solidFill>
                          <a:srgbClr val="FF00FF"/>
                        </a:solidFill>
                        <a:latin typeface="Cambria Math"/>
                      </a:rPr>
                      <m:t>𝒙</m:t>
                    </m:r>
                    <m:r>
                      <a:rPr lang="en-GB" sz="11500" b="1" i="1">
                        <a:solidFill>
                          <a:srgbClr val="FF00FF"/>
                        </a:solidFill>
                        <a:latin typeface="Cambria Math"/>
                      </a:rPr>
                      <m:t>+</m:t>
                    </m:r>
                    <m:r>
                      <a:rPr lang="en-GB" sz="11500" b="1" i="1">
                        <a:solidFill>
                          <a:srgbClr val="FF00FF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11500" b="1" dirty="0">
                    <a:solidFill>
                      <a:srgbClr val="FF00FF"/>
                    </a:solidFill>
                  </a:rPr>
                  <a:t> 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456" y="1777718"/>
                <a:ext cx="10009112" cy="1902059"/>
              </a:xfrm>
              <a:prstGeom prst="rect">
                <a:avLst/>
              </a:prstGeom>
              <a:blipFill>
                <a:blip r:embed="rId2"/>
                <a:stretch>
                  <a:fillRect t="-18269" r="-7430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91344" y="260649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Quadratic Equation or Not?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79876" y="3789040"/>
            <a:ext cx="24482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b="1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127498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07368" y="1588522"/>
                <a:ext cx="11089232" cy="1902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115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5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115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GB" sz="11500" b="1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GB" sz="115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11500" b="1" i="1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GB" sz="11500" b="1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GB" sz="115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11500" b="1" dirty="0">
                    <a:solidFill>
                      <a:srgbClr val="FF0000"/>
                    </a:solidFill>
                  </a:rPr>
                  <a:t> 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1588522"/>
                <a:ext cx="11089232" cy="1902059"/>
              </a:xfrm>
              <a:prstGeom prst="rect">
                <a:avLst/>
              </a:prstGeom>
              <a:blipFill>
                <a:blip r:embed="rId2"/>
                <a:stretch>
                  <a:fillRect t="-18269" r="-1814" b="-43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051884" y="3789040"/>
            <a:ext cx="20882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344" y="260649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Quadratic Equation or Not?</a:t>
            </a:r>
          </a:p>
        </p:txBody>
      </p:sp>
    </p:spTree>
    <p:extLst>
      <p:ext uri="{BB962C8B-B14F-4D97-AF65-F5344CB8AC3E}">
        <p14:creationId xmlns:p14="http://schemas.microsoft.com/office/powerpoint/2010/main" val="355163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0" y="1575520"/>
                <a:ext cx="11737304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1500" b="1" dirty="0">
                    <a:solidFill>
                      <a:srgbClr val="00B050"/>
                    </a:solidFill>
                  </a:rPr>
                  <a:t>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75520"/>
                <a:ext cx="11737304" cy="1862048"/>
              </a:xfrm>
              <a:prstGeom prst="rect">
                <a:avLst/>
              </a:prstGeom>
              <a:blipFill>
                <a:blip r:embed="rId2"/>
                <a:stretch>
                  <a:fillRect t="-21242" r="-4987" b="-43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799856" y="3429000"/>
            <a:ext cx="26642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Yes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344" y="260649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Quadratic Equation or Not?</a:t>
            </a:r>
          </a:p>
        </p:txBody>
      </p:sp>
    </p:spTree>
    <p:extLst>
      <p:ext uri="{BB962C8B-B14F-4D97-AF65-F5344CB8AC3E}">
        <p14:creationId xmlns:p14="http://schemas.microsoft.com/office/powerpoint/2010/main" val="89391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829063" y="1484784"/>
                <a:ext cx="8749897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15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15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15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115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1500" b="1" dirty="0">
                    <a:solidFill>
                      <a:srgbClr val="0070C0"/>
                    </a:solidFill>
                  </a:rPr>
                  <a:t>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9063" y="1484784"/>
                <a:ext cx="8749897" cy="1862048"/>
              </a:xfrm>
              <a:prstGeom prst="rect">
                <a:avLst/>
              </a:prstGeom>
              <a:blipFill>
                <a:blip r:embed="rId2"/>
                <a:stretch>
                  <a:fillRect t="-21311" r="-1882" b="-442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943872" y="3717032"/>
            <a:ext cx="26642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Yes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344" y="260649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Quadratic Equation or Not?</a:t>
            </a:r>
          </a:p>
        </p:txBody>
      </p:sp>
    </p:spTree>
    <p:extLst>
      <p:ext uri="{BB962C8B-B14F-4D97-AF65-F5344CB8AC3E}">
        <p14:creationId xmlns:p14="http://schemas.microsoft.com/office/powerpoint/2010/main" val="236989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23392" y="1584088"/>
                <a:ext cx="10776520" cy="16030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9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sz="9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9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9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9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9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9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9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9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9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96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9600" b="1" dirty="0">
                    <a:solidFill>
                      <a:srgbClr val="7030A0"/>
                    </a:solidFill>
                  </a:rPr>
                  <a:t>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584088"/>
                <a:ext cx="10776520" cy="1603068"/>
              </a:xfrm>
              <a:prstGeom prst="rect">
                <a:avLst/>
              </a:prstGeom>
              <a:blipFill>
                <a:blip r:embed="rId2"/>
                <a:stretch>
                  <a:fillRect t="-17490" r="-2658" b="-42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871864" y="3645024"/>
            <a:ext cx="26642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344" y="260649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Quadratic Equation or Not?</a:t>
            </a:r>
          </a:p>
        </p:txBody>
      </p:sp>
    </p:spTree>
    <p:extLst>
      <p:ext uri="{BB962C8B-B14F-4D97-AF65-F5344CB8AC3E}">
        <p14:creationId xmlns:p14="http://schemas.microsoft.com/office/powerpoint/2010/main" val="200221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631504" y="1843248"/>
                <a:ext cx="8784976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800" dirty="0">
                    <a:solidFill>
                      <a:srgbClr val="FF0000"/>
                    </a:solidFill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8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8800" b="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88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8800" b="0" i="1">
                        <a:latin typeface="Cambria Math"/>
                      </a:rPr>
                      <m:t>+</m:t>
                    </m:r>
                    <m:r>
                      <a:rPr lang="en-GB" sz="8800" b="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8800" b="0" i="1">
                        <a:latin typeface="Cambria Math"/>
                      </a:rPr>
                      <m:t>𝑥</m:t>
                    </m:r>
                    <m:r>
                      <a:rPr lang="en-GB" sz="8800" b="0" i="1">
                        <a:latin typeface="Cambria Math"/>
                      </a:rPr>
                      <m:t>+</m:t>
                    </m:r>
                    <m:r>
                      <a:rPr lang="en-GB" sz="88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8800" dirty="0"/>
                  <a:t> = 0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1504" y="1843248"/>
                <a:ext cx="8784976" cy="1446550"/>
              </a:xfrm>
              <a:prstGeom prst="rect">
                <a:avLst/>
              </a:prstGeom>
              <a:blipFill>
                <a:blip r:embed="rId2"/>
                <a:stretch>
                  <a:fillRect l="-2012" t="-19748" r="-1943" b="-42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91344" y="260648"/>
            <a:ext cx="11665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What is the best way to try to solve a quadratic equation (without a calculator)?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5560" y="3329846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/>
              <a:t>Factorise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87488" y="4939554"/>
                <a:ext cx="9289032" cy="1446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8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8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8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?)(</m:t>
                    </m:r>
                    <m:r>
                      <a:rPr lang="en-GB" sz="8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8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+ ?)</m:t>
                    </m:r>
                  </m:oMath>
                </a14:m>
                <a:r>
                  <a:rPr lang="en-GB" sz="8800" b="1" dirty="0">
                    <a:solidFill>
                      <a:schemeClr val="tx1"/>
                    </a:solidFill>
                  </a:rPr>
                  <a:t>= 0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488" y="4939554"/>
                <a:ext cx="9289032" cy="1446550"/>
              </a:xfrm>
              <a:prstGeom prst="rect">
                <a:avLst/>
              </a:prstGeom>
              <a:blipFill>
                <a:blip r:embed="rId3"/>
                <a:stretch>
                  <a:fillRect t="-20168" r="-2953" b="-420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219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487488" y="2636912"/>
                <a:ext cx="878497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9600" dirty="0">
                    <a:solidFill>
                      <a:srgbClr val="FF0000"/>
                    </a:solidFill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9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9600" b="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96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9600" b="0" i="1">
                        <a:latin typeface="Cambria Math"/>
                      </a:rPr>
                      <m:t>+</m:t>
                    </m:r>
                    <m:r>
                      <a:rPr lang="en-GB" sz="9600" b="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9600" b="0" i="1">
                        <a:latin typeface="Cambria Math"/>
                      </a:rPr>
                      <m:t>𝑥</m:t>
                    </m:r>
                    <m:r>
                      <a:rPr lang="en-GB" sz="9600" b="0" i="1">
                        <a:latin typeface="Cambria Math"/>
                      </a:rPr>
                      <m:t>+</m:t>
                    </m:r>
                    <m:r>
                      <a:rPr lang="en-GB" sz="9600" b="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9600" dirty="0"/>
                  <a:t> = 0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488" y="2636912"/>
                <a:ext cx="8784976" cy="1569660"/>
              </a:xfrm>
              <a:prstGeom prst="rect">
                <a:avLst/>
              </a:prstGeom>
              <a:blipFill>
                <a:blip r:embed="rId2"/>
                <a:stretch>
                  <a:fillRect l="-6662" t="-19844" r="-6731" b="-43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91344" y="404664"/>
            <a:ext cx="116652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How many solutions could you have for a quadratic equation?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47528" y="4653136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/>
              <a:t>None, One or Two.</a:t>
            </a:r>
          </a:p>
        </p:txBody>
      </p:sp>
    </p:spTree>
    <p:extLst>
      <p:ext uri="{BB962C8B-B14F-4D97-AF65-F5344CB8AC3E}">
        <p14:creationId xmlns:p14="http://schemas.microsoft.com/office/powerpoint/2010/main" val="1810761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0" y="1575520"/>
                <a:ext cx="11737304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115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1500" b="1" dirty="0">
                    <a:solidFill>
                      <a:srgbClr val="FF0000"/>
                    </a:solidFill>
                  </a:rPr>
                  <a:t>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75520"/>
                <a:ext cx="11737304" cy="1862048"/>
              </a:xfrm>
              <a:prstGeom prst="rect">
                <a:avLst/>
              </a:prstGeom>
              <a:blipFill>
                <a:blip r:embed="rId2"/>
                <a:stretch>
                  <a:fillRect t="-21242" r="-4987" b="-43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631504" y="3840314"/>
            <a:ext cx="40324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="1" dirty="0"/>
              <a:t> = -2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344" y="260649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What are the solutions?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84032" y="3821415"/>
            <a:ext cx="40324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="1" dirty="0"/>
              <a:t> = 3 </a:t>
            </a:r>
          </a:p>
        </p:txBody>
      </p:sp>
    </p:spTree>
    <p:extLst>
      <p:ext uri="{BB962C8B-B14F-4D97-AF65-F5344CB8AC3E}">
        <p14:creationId xmlns:p14="http://schemas.microsoft.com/office/powerpoint/2010/main" val="312927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0" y="1575520"/>
                <a:ext cx="11737304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15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115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1500" b="1" dirty="0">
                    <a:solidFill>
                      <a:srgbClr val="00B050"/>
                    </a:solidFill>
                  </a:rPr>
                  <a:t>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575520"/>
                <a:ext cx="11737304" cy="1862048"/>
              </a:xfrm>
              <a:prstGeom prst="rect">
                <a:avLst/>
              </a:prstGeom>
              <a:blipFill>
                <a:blip r:embed="rId3"/>
                <a:stretch>
                  <a:fillRect t="-21242" b="-43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775520" y="3848092"/>
            <a:ext cx="40324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="1" dirty="0"/>
              <a:t>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344" y="260649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What are the solutions?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1984" y="3821415"/>
            <a:ext cx="40324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="1" dirty="0"/>
              <a:t> = 3 </a:t>
            </a:r>
          </a:p>
        </p:txBody>
      </p:sp>
    </p:spTree>
    <p:extLst>
      <p:ext uri="{BB962C8B-B14F-4D97-AF65-F5344CB8AC3E}">
        <p14:creationId xmlns:p14="http://schemas.microsoft.com/office/powerpoint/2010/main" val="424076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9336" y="1584088"/>
                <a:ext cx="11737304" cy="1862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1500" b="1" i="1" smtClean="0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1500" b="1" dirty="0">
                    <a:solidFill>
                      <a:srgbClr val="FF6600"/>
                    </a:solidFill>
                  </a:rPr>
                  <a:t>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1584088"/>
                <a:ext cx="11737304" cy="1862048"/>
              </a:xfrm>
              <a:prstGeom prst="rect">
                <a:avLst/>
              </a:prstGeom>
              <a:blipFill>
                <a:blip r:embed="rId2"/>
                <a:stretch>
                  <a:fillRect t="-21311" r="-4935" b="-442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151784" y="3789040"/>
            <a:ext cx="403244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="1" dirty="0"/>
              <a:t> = -2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344" y="260649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What are the solutions?</a:t>
            </a:r>
          </a:p>
        </p:txBody>
      </p:sp>
    </p:spTree>
    <p:extLst>
      <p:ext uri="{BB962C8B-B14F-4D97-AF65-F5344CB8AC3E}">
        <p14:creationId xmlns:p14="http://schemas.microsoft.com/office/powerpoint/2010/main" val="395567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83432" y="1382925"/>
                <a:ext cx="11089232" cy="16030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9600" b="1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96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9600" b="1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GB" sz="9600" b="1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en-GB" sz="9600" b="1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9600" b="1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𝒙</m:t>
                    </m:r>
                    <m:r>
                      <a:rPr lang="en-GB" sz="9600" b="1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en-GB" sz="9600" b="1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9600" b="1" dirty="0">
                    <a:solidFill>
                      <a:schemeClr val="accent2">
                        <a:lumMod val="75000"/>
                      </a:schemeClr>
                    </a:solidFill>
                  </a:rPr>
                  <a:t> = 0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32" y="1382925"/>
                <a:ext cx="11089232" cy="1603068"/>
              </a:xfrm>
              <a:prstGeom prst="rect">
                <a:avLst/>
              </a:prstGeom>
              <a:blipFill>
                <a:blip r:embed="rId3"/>
                <a:stretch>
                  <a:fillRect t="-17490" b="-42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9336" y="3284984"/>
                <a:ext cx="1144927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)(</m:t>
                    </m:r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96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9600" b="1" dirty="0">
                    <a:solidFill>
                      <a:schemeClr val="accent2">
                        <a:lumMod val="75000"/>
                      </a:schemeClr>
                    </a:solidFill>
                  </a:rPr>
                  <a:t>= 0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3284984"/>
                <a:ext cx="11449272" cy="1569660"/>
              </a:xfrm>
              <a:prstGeom prst="rect">
                <a:avLst/>
              </a:prstGeom>
              <a:blipFill>
                <a:blip r:embed="rId4"/>
                <a:stretch>
                  <a:fillRect t="-20233" b="-4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487488" y="5057077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b="1" dirty="0"/>
              <a:t> = -2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84032" y="5085184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9600" b="1" dirty="0"/>
              <a:t> = -3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1344" y="116632"/>
            <a:ext cx="11809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What are the solutions?</a:t>
            </a:r>
          </a:p>
        </p:txBody>
      </p:sp>
    </p:spTree>
    <p:extLst>
      <p:ext uri="{BB962C8B-B14F-4D97-AF65-F5344CB8AC3E}">
        <p14:creationId xmlns:p14="http://schemas.microsoft.com/office/powerpoint/2010/main" val="363263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47728" y="1124744"/>
            <a:ext cx="4608512" cy="1584176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38672" y="3068960"/>
            <a:ext cx="11953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Find an equation for the area (A) of the rectangle.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59696" y="4077072"/>
                <a:ext cx="5461880" cy="2325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𝑨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</m:d>
                      <m:d>
                        <m:dPr>
                          <m:ctrlP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GB" sz="4800" b="1" i="1" dirty="0">
                  <a:solidFill>
                    <a:srgbClr val="FF0000"/>
                  </a:solidFill>
                  <a:latin typeface="Cambria Math"/>
                </a:endParaRPr>
              </a:p>
              <a:p>
                <a:pPr algn="ctr"/>
                <a:endParaRPr lang="en-GB" sz="4800" b="1" i="1" dirty="0">
                  <a:solidFill>
                    <a:srgbClr val="FF0000"/>
                  </a:solidFill>
                  <a:latin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𝑨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696" y="4077072"/>
                <a:ext cx="5461880" cy="23250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893457" y="240125"/>
                <a:ext cx="2117054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457" y="240125"/>
                <a:ext cx="2117054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8264945" y="1532111"/>
                <a:ext cx="2117054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4945" y="1532111"/>
                <a:ext cx="2117054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227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770749" y="913379"/>
                <a:ext cx="4608512" cy="1584176"/>
              </a:xfrm>
              <a:prstGeom prst="rect">
                <a:avLst/>
              </a:prstGeom>
              <a:solidFill>
                <a:schemeClr val="bg1"/>
              </a:solidFill>
              <a:ln w="635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𝑨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749" y="913379"/>
                <a:ext cx="4608512" cy="15841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635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50369" y="2612732"/>
            <a:ext cx="11449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The area of this shape is 35cm</a:t>
            </a:r>
            <a:r>
              <a:rPr lang="en-GB" sz="4800" baseline="30000" dirty="0"/>
              <a:t>2</a:t>
            </a:r>
            <a:r>
              <a:rPr lang="en-GB" sz="4800" dirty="0"/>
              <a:t>. </a:t>
            </a:r>
          </a:p>
          <a:p>
            <a:pPr algn="ctr"/>
            <a:r>
              <a:rPr lang="en-GB" sz="4800" dirty="0"/>
              <a:t>Find the length and width of the rectangle.</a:t>
            </a:r>
            <a:endParaRPr lang="en-GB" sz="480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99456" y="4297569"/>
                <a:ext cx="4896544" cy="2154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𝟒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GB" sz="4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GB" sz="4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GB" sz="4400" b="1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GB" sz="4400" b="1" i="1">
                        <a:solidFill>
                          <a:srgbClr val="FF0000"/>
                        </a:solidFill>
                        <a:latin typeface="Cambria Math"/>
                      </a:rPr>
                      <m:t>𝟒</m:t>
                    </m:r>
                    <m:r>
                      <a:rPr lang="en-GB" sz="4400" b="1" i="1">
                        <a:solidFill>
                          <a:srgbClr val="FF0000"/>
                        </a:solidFill>
                        <a:latin typeface="Cambria Math"/>
                      </a:rPr>
                      <m:t>𝒙</m:t>
                    </m:r>
                    <m:r>
                      <a:rPr lang="en-GB" sz="4400" b="1" i="1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GB" sz="4400" b="1" i="1">
                        <a:solidFill>
                          <a:srgbClr val="FF0000"/>
                        </a:solidFill>
                        <a:latin typeface="Cambria Math"/>
                      </a:rPr>
                      <m:t>𝟑𝟐</m:t>
                    </m:r>
                  </m:oMath>
                </a14:m>
                <a:r>
                  <a:rPr lang="en-GB" sz="4400" b="1" dirty="0">
                    <a:solidFill>
                      <a:srgbClr val="FF0000"/>
                    </a:solidFill>
                  </a:rPr>
                  <a:t> = 0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𝟒</m:t>
                          </m:r>
                        </m:e>
                      </m:d>
                      <m:d>
                        <m:dPr>
                          <m:ctrlP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GB" sz="4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44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𝟖</m:t>
                          </m:r>
                        </m:e>
                      </m:d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456" y="4297569"/>
                <a:ext cx="4896544" cy="21543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101490" y="4297569"/>
                <a:ext cx="402148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𝒐𝒓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490" y="4297569"/>
                <a:ext cx="4021486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56760" y="28761"/>
                <a:ext cx="2117054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6760" y="28761"/>
                <a:ext cx="2117054" cy="769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328248" y="1320747"/>
                <a:ext cx="2117054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248" y="1320747"/>
                <a:ext cx="2117054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176120" y="5118059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Length = (4 + 3) = 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0345" y="5876994"/>
            <a:ext cx="3932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Width = (4 + 1) = 5</a:t>
            </a:r>
          </a:p>
        </p:txBody>
      </p:sp>
    </p:spTree>
    <p:extLst>
      <p:ext uri="{BB962C8B-B14F-4D97-AF65-F5344CB8AC3E}">
        <p14:creationId xmlns:p14="http://schemas.microsoft.com/office/powerpoint/2010/main" val="406333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9336" y="231032"/>
            <a:ext cx="11881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Write an equation for the area of the shape below.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4071540" y="89663"/>
            <a:ext cx="3442267" cy="6359117"/>
          </a:xfrm>
          <a:custGeom>
            <a:avLst/>
            <a:gdLst/>
            <a:ahLst/>
            <a:cxnLst/>
            <a:rect l="l" t="t" r="r" b="b"/>
            <a:pathLst>
              <a:path w="2736304" h="2736304">
                <a:moveTo>
                  <a:pt x="1" y="0"/>
                </a:moveTo>
                <a:lnTo>
                  <a:pt x="1530765" y="0"/>
                </a:lnTo>
                <a:lnTo>
                  <a:pt x="1530765" y="1707767"/>
                </a:lnTo>
                <a:lnTo>
                  <a:pt x="2736304" y="1707767"/>
                </a:lnTo>
                <a:lnTo>
                  <a:pt x="2736304" y="2736304"/>
                </a:lnTo>
                <a:lnTo>
                  <a:pt x="1530765" y="2736304"/>
                </a:lnTo>
                <a:lnTo>
                  <a:pt x="1" y="2736304"/>
                </a:lnTo>
                <a:lnTo>
                  <a:pt x="0" y="2736304"/>
                </a:lnTo>
                <a:lnTo>
                  <a:pt x="0" y="1707767"/>
                </a:lnTo>
                <a:lnTo>
                  <a:pt x="1" y="1707767"/>
                </a:lnTo>
                <a:close/>
              </a:path>
            </a:pathLst>
          </a:cu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383340" y="3612882"/>
            <a:ext cx="1186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="1" dirty="0">
                <a:solidFill>
                  <a:srgbClr val="FF0000"/>
                </a:solidFill>
              </a:rPr>
              <a:t> + 1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50398" y="889336"/>
            <a:ext cx="7008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0000FF"/>
                </a:solidFill>
              </a:rPr>
              <a:t>2</a:t>
            </a:r>
            <a:r>
              <a:rPr lang="en-GB" sz="4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347" y="1870634"/>
            <a:ext cx="1186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="1" dirty="0">
                <a:solidFill>
                  <a:srgbClr val="0000FF"/>
                </a:solidFill>
              </a:rPr>
              <a:t> + 3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26945" y="4990355"/>
            <a:ext cx="1466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5</a:t>
            </a:r>
            <a:r>
              <a:rPr lang="en-GB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="1" dirty="0">
                <a:solidFill>
                  <a:srgbClr val="FF0000"/>
                </a:solidFill>
              </a:rPr>
              <a:t> + 1</a:t>
            </a:r>
          </a:p>
        </p:txBody>
      </p:sp>
      <p:cxnSp>
        <p:nvCxnSpPr>
          <p:cNvPr id="17" name="Straight Connector 16"/>
          <p:cNvCxnSpPr/>
          <p:nvPr/>
        </p:nvCxnSpPr>
        <p:spPr>
          <a:xfrm rot="16200000">
            <a:off x="7800815" y="1899203"/>
            <a:ext cx="0" cy="2342833"/>
          </a:xfrm>
          <a:prstGeom prst="line">
            <a:avLst/>
          </a:prstGeom>
          <a:ln w="38100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835275" y="5707558"/>
                <a:ext cx="6631912" cy="10365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1" i="1">
                          <a:latin typeface="Cambria Math"/>
                        </a:rPr>
                        <m:t>𝑨</m:t>
                      </m:r>
                      <m:r>
                        <a:rPr lang="en-GB" sz="6000" b="1" i="1">
                          <a:latin typeface="Cambria Math"/>
                        </a:rPr>
                        <m:t>=</m:t>
                      </m:r>
                      <m:r>
                        <a:rPr lang="en-GB" sz="6000" b="1" i="1">
                          <a:latin typeface="Cambria Math"/>
                        </a:rPr>
                        <m:t>𝟕</m:t>
                      </m:r>
                      <m:sSup>
                        <m:sSupPr>
                          <m:ctrlPr>
                            <a:rPr lang="en-GB" sz="6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6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6000" b="1" i="1">
                          <a:latin typeface="Cambria Math"/>
                        </a:rPr>
                        <m:t>+</m:t>
                      </m:r>
                      <m:r>
                        <a:rPr lang="en-GB" sz="6000" b="1" i="1">
                          <a:latin typeface="Cambria Math"/>
                        </a:rPr>
                        <m:t>𝟏𝟐</m:t>
                      </m:r>
                      <m:r>
                        <a:rPr lang="en-GB" sz="6000" b="1" i="1">
                          <a:latin typeface="Cambria Math"/>
                        </a:rPr>
                        <m:t>𝒙</m:t>
                      </m:r>
                      <m:r>
                        <a:rPr lang="en-GB" sz="6000" b="1" i="1">
                          <a:latin typeface="Cambria Math"/>
                        </a:rPr>
                        <m:t>+</m:t>
                      </m:r>
                      <m:r>
                        <a:rPr lang="en-GB" sz="6000" b="1" i="1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sz="60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5275" y="5707558"/>
                <a:ext cx="6631912" cy="10365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007768" y="3615022"/>
                <a:ext cx="3900748" cy="8477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𝟓</m:t>
                      </m:r>
                      <m:sSup>
                        <m:sSupPr>
                          <m:ctrlP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8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𝟔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800" b="1" i="1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768" y="3615022"/>
                <a:ext cx="3900748" cy="8477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619625" y="1995994"/>
                <a:ext cx="2362378" cy="72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𝟐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000" b="1" i="1">
                          <a:solidFill>
                            <a:srgbClr val="0000FF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4000" b="1" i="1">
                          <a:solidFill>
                            <a:srgbClr val="0000FF"/>
                          </a:solidFill>
                          <a:latin typeface="Cambria Math"/>
                        </a:rPr>
                        <m:t>𝟔</m:t>
                      </m:r>
                      <m:r>
                        <a:rPr lang="en-GB" sz="4000" b="1" i="1">
                          <a:solidFill>
                            <a:srgbClr val="0000FF"/>
                          </a:solidFill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en-GB" sz="4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625" y="1995994"/>
                <a:ext cx="2362378" cy="721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438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396</Words>
  <Application>Microsoft Office PowerPoint</Application>
  <PresentationFormat>Widescreen</PresentationFormat>
  <Paragraphs>69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TITLE</dc:title>
  <dc:creator>John</dc:creator>
  <cp:lastModifiedBy>Stewart Gale</cp:lastModifiedBy>
  <cp:revision>29</cp:revision>
  <dcterms:created xsi:type="dcterms:W3CDTF">2014-05-05T17:22:32Z</dcterms:created>
  <dcterms:modified xsi:type="dcterms:W3CDTF">2022-01-12T10:25:43Z</dcterms:modified>
</cp:coreProperties>
</file>