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90" autoAdjust="0"/>
    <p:restoredTop sz="94660"/>
  </p:normalViewPr>
  <p:slideViewPr>
    <p:cSldViewPr snapToGrid="0">
      <p:cViewPr varScale="1">
        <p:scale>
          <a:sx n="70" d="100"/>
          <a:sy n="70" d="100"/>
        </p:scale>
        <p:origin x="48" y="4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42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619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80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265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900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121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356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78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881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424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304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221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KMT | Diagnostic Ques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76" y="787940"/>
            <a:ext cx="4859357" cy="494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817141" y="957750"/>
            <a:ext cx="5437762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 smtClean="0">
                <a:solidFill>
                  <a:srgbClr val="FFC000"/>
                </a:solidFill>
              </a:rPr>
              <a:t>Junior Challenge 3</a:t>
            </a:r>
          </a:p>
          <a:p>
            <a:pPr algn="ctr"/>
            <a:endParaRPr lang="en-GB" sz="4000" b="1" dirty="0">
              <a:solidFill>
                <a:srgbClr val="FFC000"/>
              </a:solidFill>
            </a:endParaRPr>
          </a:p>
          <a:p>
            <a:pPr algn="ctr"/>
            <a:r>
              <a:rPr lang="en-GB" sz="9600" b="1" smtClean="0">
                <a:solidFill>
                  <a:srgbClr val="FFC000"/>
                </a:solidFill>
              </a:rPr>
              <a:t>GOLD</a:t>
            </a:r>
            <a:endParaRPr lang="en-GB" sz="9600" b="1" dirty="0">
              <a:solidFill>
                <a:srgbClr val="FFC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094" y="68094"/>
            <a:ext cx="12052570" cy="6721813"/>
          </a:xfrm>
          <a:prstGeom prst="rect">
            <a:avLst/>
          </a:prstGeom>
          <a:noFill/>
          <a:ln w="139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19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Q1.</a:t>
            </a:r>
            <a:endParaRPr lang="en-GB" sz="6000" b="1" dirty="0"/>
          </a:p>
        </p:txBody>
      </p:sp>
      <p:pic>
        <p:nvPicPr>
          <p:cNvPr id="1026" name="Picture 2" descr="https://images.diagnosticquestions.com/uploads/questions/8c39ec74-b84c-4328-8c53-576f833643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888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1999914" y="3128259"/>
            <a:ext cx="2562659" cy="7879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922063" y="4003808"/>
            <a:ext cx="649570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C000"/>
                </a:solidFill>
                <a:latin typeface="robotolight"/>
              </a:rPr>
              <a:t>5cm doubled 9 times is 25.60 </a:t>
            </a:r>
            <a:r>
              <a:rPr lang="en-US" sz="2800" b="1" dirty="0" err="1">
                <a:solidFill>
                  <a:srgbClr val="FFC000"/>
                </a:solidFill>
                <a:latin typeface="robotolight"/>
              </a:rPr>
              <a:t>metres</a:t>
            </a:r>
            <a:r>
              <a:rPr lang="en-US" sz="2800" b="1" dirty="0">
                <a:solidFill>
                  <a:srgbClr val="FFC000"/>
                </a:solidFill>
                <a:latin typeface="robotolight"/>
              </a:rPr>
              <a:t>, </a:t>
            </a:r>
            <a:endParaRPr lang="en-US" sz="2800" b="1" dirty="0" smtClean="0">
              <a:solidFill>
                <a:srgbClr val="FFC000"/>
              </a:solidFill>
              <a:latin typeface="robotolight"/>
            </a:endParaRPr>
          </a:p>
          <a:p>
            <a:r>
              <a:rPr lang="en-US" sz="2800" b="1" dirty="0" smtClean="0">
                <a:solidFill>
                  <a:srgbClr val="FFC000"/>
                </a:solidFill>
                <a:latin typeface="robotolight"/>
              </a:rPr>
              <a:t>near </a:t>
            </a:r>
            <a:r>
              <a:rPr lang="en-US" sz="2800" b="1" dirty="0">
                <a:solidFill>
                  <a:srgbClr val="FFC000"/>
                </a:solidFill>
                <a:latin typeface="robotolight"/>
              </a:rPr>
              <a:t>to a tennis court length</a:t>
            </a:r>
            <a:endParaRPr lang="en-GB" sz="28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73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Q2.</a:t>
            </a:r>
            <a:endParaRPr lang="en-GB" sz="6000" b="1" dirty="0"/>
          </a:p>
        </p:txBody>
      </p:sp>
      <p:pic>
        <p:nvPicPr>
          <p:cNvPr id="2050" name="Picture 2" descr="https://images.diagnosticquestions.com/uploads/questions/34be3c13-f0a2-4d4f-9ed8-4abac856fdd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156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7380310" y="2794696"/>
            <a:ext cx="1198082" cy="646088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4802807" y="3694710"/>
            <a:ext cx="3775585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b="1" dirty="0" smtClean="0">
                <a:solidFill>
                  <a:srgbClr val="FFC000"/>
                </a:solidFill>
                <a:latin typeface="robotolight"/>
              </a:rPr>
              <a:t>7 x 41 = 287 </a:t>
            </a:r>
          </a:p>
          <a:p>
            <a:r>
              <a:rPr lang="en-GB" sz="3600" b="1" dirty="0" smtClean="0">
                <a:solidFill>
                  <a:srgbClr val="FFC000"/>
                </a:solidFill>
                <a:latin typeface="robotolight"/>
              </a:rPr>
              <a:t>20 x 41 = 820 </a:t>
            </a:r>
          </a:p>
          <a:p>
            <a:r>
              <a:rPr lang="en-GB" sz="3600" b="1" dirty="0" smtClean="0">
                <a:solidFill>
                  <a:srgbClr val="FFC000"/>
                </a:solidFill>
                <a:latin typeface="robotolight"/>
              </a:rPr>
              <a:t>287 + 820 = 1107</a:t>
            </a:r>
            <a:endParaRPr lang="en-GB" sz="36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9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Q3.</a:t>
            </a:r>
            <a:endParaRPr lang="en-GB" sz="6000" b="1" dirty="0"/>
          </a:p>
        </p:txBody>
      </p:sp>
      <p:pic>
        <p:nvPicPr>
          <p:cNvPr id="3074" name="Picture 2" descr="https://images.diagnosticquestions.com/uploads/questions/7ee560ae-a0dd-4fa3-b506-5d7f2e318c2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022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2017779" y="1842155"/>
            <a:ext cx="1055360" cy="684229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017779" y="2828836"/>
            <a:ext cx="822678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C000"/>
                </a:solidFill>
                <a:latin typeface="robotolight"/>
              </a:rPr>
              <a:t>7 numbers have a mean of 7 </a:t>
            </a:r>
            <a:r>
              <a:rPr lang="en-US" sz="2800" b="1" dirty="0" smtClean="0">
                <a:solidFill>
                  <a:srgbClr val="FFC000"/>
                </a:solidFill>
                <a:latin typeface="robotolight"/>
              </a:rPr>
              <a:t>so the </a:t>
            </a:r>
            <a:r>
              <a:rPr lang="en-US" sz="2800" b="1" dirty="0">
                <a:solidFill>
                  <a:srgbClr val="FFC000"/>
                </a:solidFill>
                <a:latin typeface="robotolight"/>
              </a:rPr>
              <a:t>total of all 7 numbers is 49. The smallest possible total of 6 different numbers is 21 (1+2+3+4+5+6) so the largest the 7th can be is 49 </a:t>
            </a:r>
            <a:r>
              <a:rPr lang="en-US" sz="2800" b="1" dirty="0" smtClean="0">
                <a:solidFill>
                  <a:srgbClr val="FFC000"/>
                </a:solidFill>
                <a:latin typeface="robotolight"/>
              </a:rPr>
              <a:t>– </a:t>
            </a:r>
            <a:r>
              <a:rPr lang="en-US" sz="2800" b="1" dirty="0">
                <a:solidFill>
                  <a:srgbClr val="FFC000"/>
                </a:solidFill>
                <a:latin typeface="robotolight"/>
              </a:rPr>
              <a:t>21 = 28.</a:t>
            </a:r>
            <a:endParaRPr lang="en-GB" sz="28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49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Q4.</a:t>
            </a:r>
            <a:endParaRPr lang="en-GB" sz="6000" b="1" dirty="0"/>
          </a:p>
        </p:txBody>
      </p:sp>
      <p:pic>
        <p:nvPicPr>
          <p:cNvPr id="4098" name="Picture 2" descr="https://images.diagnosticquestions.com/uploads/questions/2bf25c77-281b-4513-abe0-50945b7b669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022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864990" y="2177603"/>
            <a:ext cx="1225484" cy="71642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208661" y="2890248"/>
            <a:ext cx="798621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C000"/>
                </a:solidFill>
                <a:latin typeface="robotolight"/>
              </a:rPr>
              <a:t>You know </a:t>
            </a:r>
            <a:r>
              <a:rPr lang="en-US" sz="2800" b="1" dirty="0">
                <a:solidFill>
                  <a:srgbClr val="FFC000"/>
                </a:solidFill>
                <a:latin typeface="robotolight"/>
              </a:rPr>
              <a:t>it is 1 less than a number in the </a:t>
            </a:r>
            <a:endParaRPr lang="en-US" sz="2800" b="1" dirty="0" smtClean="0">
              <a:solidFill>
                <a:srgbClr val="FFC000"/>
              </a:solidFill>
              <a:latin typeface="robotolight"/>
            </a:endParaRPr>
          </a:p>
          <a:p>
            <a:r>
              <a:rPr lang="en-US" sz="2800" b="1" dirty="0" smtClean="0">
                <a:solidFill>
                  <a:srgbClr val="FFC000"/>
                </a:solidFill>
                <a:latin typeface="robotolight"/>
              </a:rPr>
              <a:t>3</a:t>
            </a:r>
            <a:r>
              <a:rPr lang="en-US" sz="2800" b="1" dirty="0">
                <a:solidFill>
                  <a:srgbClr val="FFC000"/>
                </a:solidFill>
                <a:latin typeface="robotolight"/>
              </a:rPr>
              <a:t>, 4 and 5 times table. The only number that fits for this is 60 so the number is 59. </a:t>
            </a:r>
            <a:r>
              <a:rPr lang="en-US" sz="2800" b="1" dirty="0" smtClean="0">
                <a:solidFill>
                  <a:srgbClr val="FFC000"/>
                </a:solidFill>
                <a:latin typeface="robotolight"/>
              </a:rPr>
              <a:t>Then </a:t>
            </a:r>
            <a:r>
              <a:rPr lang="en-US" sz="2800" b="1" dirty="0">
                <a:solidFill>
                  <a:srgbClr val="FFC000"/>
                </a:solidFill>
                <a:latin typeface="robotolight"/>
              </a:rPr>
              <a:t>divided it by each number </a:t>
            </a:r>
            <a:r>
              <a:rPr lang="en-US" sz="2800" b="1" dirty="0" err="1" smtClean="0">
                <a:solidFill>
                  <a:srgbClr val="FFC000"/>
                </a:solidFill>
                <a:latin typeface="robotolight"/>
              </a:rPr>
              <a:t>unitl</a:t>
            </a:r>
            <a:r>
              <a:rPr lang="en-US" sz="2800" b="1" dirty="0" smtClean="0">
                <a:solidFill>
                  <a:srgbClr val="FFC000"/>
                </a:solidFill>
                <a:latin typeface="robotolight"/>
              </a:rPr>
              <a:t> you get </a:t>
            </a:r>
            <a:r>
              <a:rPr lang="en-US" sz="2800" b="1" dirty="0">
                <a:solidFill>
                  <a:srgbClr val="FFC000"/>
                </a:solidFill>
                <a:latin typeface="robotolight"/>
              </a:rPr>
              <a:t>the right remainders. </a:t>
            </a:r>
            <a:r>
              <a:rPr lang="en-US" sz="2800" b="1" dirty="0" smtClean="0">
                <a:solidFill>
                  <a:srgbClr val="FFC000"/>
                </a:solidFill>
                <a:latin typeface="robotolight"/>
              </a:rPr>
              <a:t>59 ÷ 7=8 </a:t>
            </a:r>
            <a:r>
              <a:rPr lang="en-US" sz="2800" b="1" dirty="0">
                <a:solidFill>
                  <a:srgbClr val="FFC000"/>
                </a:solidFill>
                <a:latin typeface="robotolight"/>
              </a:rPr>
              <a:t>r 3.</a:t>
            </a:r>
            <a:endParaRPr lang="en-GB" sz="28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45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Q5.</a:t>
            </a:r>
            <a:endParaRPr lang="en-GB" sz="6000" b="1" dirty="0"/>
          </a:p>
        </p:txBody>
      </p:sp>
      <p:pic>
        <p:nvPicPr>
          <p:cNvPr id="5122" name="Picture 2" descr="https://images.diagnosticquestions.com/uploads/questions/0428709b-116c-4294-9296-91fe4e782ed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315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5584303" y="3022142"/>
            <a:ext cx="1099301" cy="654312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249606" y="3758905"/>
            <a:ext cx="80135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C000"/>
                </a:solidFill>
                <a:latin typeface="robotolight"/>
              </a:rPr>
              <a:t>Both </a:t>
            </a:r>
            <a:r>
              <a:rPr lang="en-US" sz="2400" b="1" dirty="0">
                <a:solidFill>
                  <a:srgbClr val="FFC000"/>
                </a:solidFill>
                <a:latin typeface="robotolight"/>
              </a:rPr>
              <a:t>lengths are the same therefore there is one turn per side but the </a:t>
            </a:r>
            <a:r>
              <a:rPr lang="en-US" sz="2400" b="1" dirty="0" smtClean="0">
                <a:solidFill>
                  <a:srgbClr val="FFC000"/>
                </a:solidFill>
                <a:latin typeface="robotolight"/>
              </a:rPr>
              <a:t>there </a:t>
            </a:r>
            <a:r>
              <a:rPr lang="en-US" sz="2400" b="1" dirty="0">
                <a:solidFill>
                  <a:srgbClr val="FFC000"/>
                </a:solidFill>
                <a:latin typeface="robotolight"/>
              </a:rPr>
              <a:t>is also a third of a side per corner so </a:t>
            </a:r>
            <a:r>
              <a:rPr lang="en-US" sz="2400" b="1" dirty="0" smtClean="0">
                <a:solidFill>
                  <a:srgbClr val="FFC000"/>
                </a:solidFill>
                <a:latin typeface="robotolight"/>
              </a:rPr>
              <a:t>3x1</a:t>
            </a:r>
            <a:r>
              <a:rPr lang="en-US" sz="2400" b="1" dirty="0">
                <a:solidFill>
                  <a:srgbClr val="FFC000"/>
                </a:solidFill>
                <a:latin typeface="robotolight"/>
              </a:rPr>
              <a:t>= 3 and </a:t>
            </a:r>
            <a:r>
              <a:rPr lang="en-US" sz="2400" b="1" dirty="0" smtClean="0">
                <a:solidFill>
                  <a:srgbClr val="FFC000"/>
                </a:solidFill>
                <a:latin typeface="robotolight"/>
              </a:rPr>
              <a:t>3x1/3 </a:t>
            </a:r>
            <a:r>
              <a:rPr lang="en-US" sz="2400" b="1" dirty="0">
                <a:solidFill>
                  <a:srgbClr val="FFC000"/>
                </a:solidFill>
                <a:latin typeface="robotolight"/>
              </a:rPr>
              <a:t>= 1 so </a:t>
            </a:r>
            <a:r>
              <a:rPr lang="en-US" sz="2400" b="1" dirty="0" smtClean="0">
                <a:solidFill>
                  <a:srgbClr val="FFC000"/>
                </a:solidFill>
                <a:latin typeface="robotolight"/>
              </a:rPr>
              <a:t>3+1 = 4</a:t>
            </a:r>
            <a:endParaRPr lang="en-GB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72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176</Words>
  <Application>Microsoft Office PowerPoint</Application>
  <PresentationFormat>Widescreen</PresentationFormat>
  <Paragraphs>17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robotolight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7</cp:revision>
  <dcterms:created xsi:type="dcterms:W3CDTF">2020-06-11T04:03:37Z</dcterms:created>
  <dcterms:modified xsi:type="dcterms:W3CDTF">2020-06-15T07:14:30Z</dcterms:modified>
</cp:coreProperties>
</file>