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8" r:id="rId4"/>
    <p:sldId id="267" r:id="rId5"/>
    <p:sldId id="258" r:id="rId6"/>
    <p:sldId id="257" r:id="rId7"/>
    <p:sldId id="266" r:id="rId8"/>
    <p:sldId id="269" r:id="rId9"/>
    <p:sldId id="270" r:id="rId10"/>
    <p:sldId id="271" r:id="rId11"/>
    <p:sldId id="272" r:id="rId12"/>
    <p:sldId id="273" r:id="rId13"/>
    <p:sldId id="27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456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60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06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848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99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101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696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226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35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11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22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4E2BD0-6C51-4F85-87EF-EE7C7A145CA9}" type="datetimeFigureOut">
              <a:rPr lang="en-GB" smtClean="0"/>
              <a:t>26/05/2020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8D56E-262A-421B-AC61-FC02493F00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62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83921" y="1989511"/>
            <a:ext cx="4183220" cy="3851564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887545" y="1989511"/>
            <a:ext cx="4183220" cy="385156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2968497" y="1625670"/>
            <a:ext cx="14068" cy="46845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10343" y="3967941"/>
            <a:ext cx="5170516" cy="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10343" y="272321"/>
                <a:ext cx="1182069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/>
                  <a:t>1) </a:t>
                </a:r>
                <a:r>
                  <a:rPr lang="en-GB" sz="3200" dirty="0" smtClean="0"/>
                  <a:t>A circle with an equation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GB" sz="3200" dirty="0" smtClean="0"/>
                  <a:t> has a square drawn on the outside as seen in the diagram. Calculate the area of the shading. </a:t>
                </a:r>
                <a:endParaRPr lang="en-GB" sz="32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43" y="272321"/>
                <a:ext cx="11820697" cy="1077218"/>
              </a:xfrm>
              <a:prstGeom prst="rect">
                <a:avLst/>
              </a:prstGeom>
              <a:blipFill>
                <a:blip r:embed="rId2"/>
                <a:stretch>
                  <a:fillRect l="-1341" t="-6818" r="-52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979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97526" y="233528"/>
            <a:ext cx="69174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2) </a:t>
            </a:r>
            <a:r>
              <a:rPr lang="en-GB" sz="3200" dirty="0" smtClean="0"/>
              <a:t>The tangent meet the circle at (3,12). </a:t>
            </a:r>
          </a:p>
          <a:p>
            <a:r>
              <a:rPr lang="en-GB" sz="3200" dirty="0" smtClean="0"/>
              <a:t>What is the area of the shaded triangle?</a:t>
            </a:r>
            <a:endParaRPr lang="en-GB" sz="3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86" y="1438207"/>
            <a:ext cx="5576968" cy="511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5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13364" y="2599242"/>
            <a:ext cx="2592287" cy="25905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>
            <a:stCxn id="17" idx="5"/>
            <a:endCxn id="18" idx="5"/>
          </p:cNvCxnSpPr>
          <p:nvPr/>
        </p:nvCxnSpPr>
        <p:spPr>
          <a:xfrm>
            <a:off x="3774300" y="2879049"/>
            <a:ext cx="1496163" cy="10897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841488" y="2164141"/>
            <a:ext cx="12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A(2,4)</a:t>
            </a:r>
            <a:endParaRPr lang="en-GB" sz="3200" dirty="0"/>
          </a:p>
        </p:txBody>
      </p:sp>
      <p:sp>
        <p:nvSpPr>
          <p:cNvPr id="17" name="Oval 16"/>
          <p:cNvSpPr/>
          <p:nvPr/>
        </p:nvSpPr>
        <p:spPr>
          <a:xfrm>
            <a:off x="3599555" y="2713491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095718" y="3803210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888724" y="1531293"/>
            <a:ext cx="20783" cy="43565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213658" y="3891934"/>
            <a:ext cx="5104100" cy="483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76238" y="363807"/>
            <a:ext cx="7437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3) </a:t>
            </a:r>
            <a:r>
              <a:rPr lang="en-GB" sz="3600" dirty="0" smtClean="0"/>
              <a:t>What </a:t>
            </a:r>
            <a:r>
              <a:rPr lang="en-GB" sz="3600" dirty="0" smtClean="0"/>
              <a:t>is exact area of triangle OAB?</a:t>
            </a:r>
            <a:endParaRPr lang="en-GB" sz="3600" dirty="0"/>
          </a:p>
        </p:txBody>
      </p:sp>
      <p:cxnSp>
        <p:nvCxnSpPr>
          <p:cNvPr id="5" name="Straight Connector 4"/>
          <p:cNvCxnSpPr>
            <a:endCxn id="17" idx="3"/>
          </p:cNvCxnSpPr>
          <p:nvPr/>
        </p:nvCxnSpPr>
        <p:spPr>
          <a:xfrm flipV="1">
            <a:off x="2884233" y="2879049"/>
            <a:ext cx="745304" cy="10612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10811" y="3761963"/>
            <a:ext cx="451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0</a:t>
            </a:r>
            <a:endParaRPr lang="en-GB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4956041" y="3135260"/>
            <a:ext cx="1522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B(10, </a:t>
            </a:r>
            <a:r>
              <a:rPr lang="en-GB" sz="3200" dirty="0"/>
              <a:t>0)</a:t>
            </a:r>
          </a:p>
        </p:txBody>
      </p:sp>
    </p:spTree>
    <p:extLst>
      <p:ext uri="{BB962C8B-B14F-4D97-AF65-F5344CB8AC3E}">
        <p14:creationId xmlns:p14="http://schemas.microsoft.com/office/powerpoint/2010/main" val="330638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757451" y="2953918"/>
            <a:ext cx="2592287" cy="25905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>
            <a:stCxn id="17" idx="5"/>
            <a:endCxn id="18" idx="5"/>
          </p:cNvCxnSpPr>
          <p:nvPr/>
        </p:nvCxnSpPr>
        <p:spPr>
          <a:xfrm>
            <a:off x="3918387" y="3233725"/>
            <a:ext cx="1496163" cy="10897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85575" y="2518817"/>
            <a:ext cx="12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A(2,8)</a:t>
            </a:r>
            <a:endParaRPr lang="en-GB" sz="3200" dirty="0"/>
          </a:p>
        </p:txBody>
      </p:sp>
      <p:sp>
        <p:nvSpPr>
          <p:cNvPr id="17" name="Oval 16"/>
          <p:cNvSpPr/>
          <p:nvPr/>
        </p:nvSpPr>
        <p:spPr>
          <a:xfrm>
            <a:off x="3743642" y="3068167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239805" y="4157886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3032811" y="1885969"/>
            <a:ext cx="20783" cy="43565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357745" y="4246610"/>
            <a:ext cx="5104100" cy="483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94050" y="276090"/>
            <a:ext cx="6917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4) </a:t>
            </a:r>
            <a:r>
              <a:rPr lang="en-GB" sz="3600" dirty="0" smtClean="0"/>
              <a:t>AB is the tangent to the circle</a:t>
            </a:r>
            <a:r>
              <a:rPr lang="en-GB" sz="3600" b="1" dirty="0" smtClean="0"/>
              <a:t>. </a:t>
            </a:r>
          </a:p>
          <a:p>
            <a:r>
              <a:rPr lang="en-GB" sz="3600" dirty="0" smtClean="0"/>
              <a:t>What </a:t>
            </a:r>
            <a:r>
              <a:rPr lang="en-GB" sz="3600" dirty="0" smtClean="0"/>
              <a:t>is exact area of triangle OAB?</a:t>
            </a:r>
            <a:endParaRPr lang="en-GB" sz="3600" dirty="0"/>
          </a:p>
        </p:txBody>
      </p:sp>
      <p:cxnSp>
        <p:nvCxnSpPr>
          <p:cNvPr id="5" name="Straight Connector 4"/>
          <p:cNvCxnSpPr>
            <a:endCxn id="17" idx="3"/>
          </p:cNvCxnSpPr>
          <p:nvPr/>
        </p:nvCxnSpPr>
        <p:spPr>
          <a:xfrm flipV="1">
            <a:off x="3028320" y="3233725"/>
            <a:ext cx="745304" cy="10612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54898" y="4116639"/>
            <a:ext cx="451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0</a:t>
            </a:r>
            <a:endParaRPr lang="en-GB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5100128" y="3489936"/>
            <a:ext cx="1522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</a:t>
            </a:r>
            <a:r>
              <a:rPr lang="en-GB" sz="3200" dirty="0" smtClean="0"/>
              <a:t>(?, </a:t>
            </a:r>
            <a:r>
              <a:rPr lang="en-GB" sz="3200" dirty="0"/>
              <a:t>0)</a:t>
            </a:r>
          </a:p>
        </p:txBody>
      </p:sp>
    </p:spTree>
    <p:extLst>
      <p:ext uri="{BB962C8B-B14F-4D97-AF65-F5344CB8AC3E}">
        <p14:creationId xmlns:p14="http://schemas.microsoft.com/office/powerpoint/2010/main" val="153923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416" t="36773" r="34771" b="17949"/>
          <a:stretch/>
        </p:blipFill>
        <p:spPr>
          <a:xfrm>
            <a:off x="653935" y="1460480"/>
            <a:ext cx="5136766" cy="503197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98652" y="308389"/>
                <a:ext cx="1183817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/>
                  <a:t>5) </a:t>
                </a:r>
                <a:r>
                  <a:rPr lang="en-GB" sz="3200" dirty="0" smtClean="0"/>
                  <a:t>The circle has an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GB" sz="3200" dirty="0" smtClean="0"/>
                  <a:t>. </a:t>
                </a:r>
              </a:p>
              <a:p>
                <a:r>
                  <a:rPr lang="en-GB" sz="3200" dirty="0" smtClean="0"/>
                  <a:t>The line has an equation of y = x – 4. Find the area of the shaded area.  </a:t>
                </a:r>
                <a:endParaRPr lang="en-GB" sz="3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652" y="308389"/>
                <a:ext cx="11838178" cy="1077218"/>
              </a:xfrm>
              <a:prstGeom prst="rect">
                <a:avLst/>
              </a:prstGeom>
              <a:blipFill>
                <a:blip r:embed="rId3"/>
                <a:stretch>
                  <a:fillRect l="-1339" t="-6818" r="-2111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053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65759" y="208038"/>
            <a:ext cx="108564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</a:t>
            </a:r>
            <a:r>
              <a:rPr lang="en-GB" sz="3200" b="1" dirty="0" smtClean="0"/>
              <a:t>) </a:t>
            </a:r>
            <a:r>
              <a:rPr lang="en-GB" sz="3200" dirty="0" smtClean="0"/>
              <a:t>One </a:t>
            </a:r>
            <a:r>
              <a:rPr lang="en-GB" sz="3200" dirty="0" smtClean="0"/>
              <a:t>tangent meets the circle at </a:t>
            </a:r>
            <a:r>
              <a:rPr lang="en-GB" sz="3200" dirty="0" smtClean="0"/>
              <a:t>(2,-6), </a:t>
            </a:r>
            <a:r>
              <a:rPr lang="en-GB" sz="3200" dirty="0" smtClean="0"/>
              <a:t>and another meets the circle at </a:t>
            </a:r>
            <a:r>
              <a:rPr lang="en-GB" sz="3200" dirty="0" smtClean="0"/>
              <a:t>(-2,-</a:t>
            </a:r>
            <a:r>
              <a:rPr lang="en-GB" sz="3200" dirty="0"/>
              <a:t>6</a:t>
            </a:r>
            <a:r>
              <a:rPr lang="en-GB" sz="3200" dirty="0" smtClean="0"/>
              <a:t>) </a:t>
            </a:r>
            <a:r>
              <a:rPr lang="en-GB" sz="3200" dirty="0" smtClean="0"/>
              <a:t>What is the total area of the shaded sections?</a:t>
            </a:r>
            <a:endParaRPr lang="en-GB" sz="3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33" y="1412718"/>
            <a:ext cx="3863603" cy="519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43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0444" y="2050473"/>
            <a:ext cx="749253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24151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883921" y="1989511"/>
            <a:ext cx="4183220" cy="3851564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887545" y="1989511"/>
            <a:ext cx="4183220" cy="385156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2968497" y="1625670"/>
            <a:ext cx="14068" cy="46845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10343" y="3967941"/>
            <a:ext cx="5170516" cy="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310343" y="272321"/>
                <a:ext cx="11820697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/>
                  <a:t>1) </a:t>
                </a:r>
                <a:r>
                  <a:rPr lang="en-GB" sz="3200" dirty="0" smtClean="0"/>
                  <a:t>A circle with an equation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GB" sz="3200" dirty="0" smtClean="0"/>
                  <a:t> has a square drawn on the outside as seen in the diagram. Calculate the area of the shading. </a:t>
                </a:r>
                <a:endParaRPr lang="en-GB" sz="32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43" y="272321"/>
                <a:ext cx="11820697" cy="1077218"/>
              </a:xfrm>
              <a:prstGeom prst="rect">
                <a:avLst/>
              </a:prstGeom>
              <a:blipFill>
                <a:blip r:embed="rId2"/>
                <a:stretch>
                  <a:fillRect l="-1341" t="-6818" r="-52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073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497526" y="233528"/>
            <a:ext cx="69174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 smtClean="0"/>
              <a:t>2) </a:t>
            </a:r>
            <a:r>
              <a:rPr lang="en-GB" sz="3200" dirty="0" smtClean="0"/>
              <a:t>The tangent meet the circle at (3,12). </a:t>
            </a:r>
          </a:p>
          <a:p>
            <a:r>
              <a:rPr lang="en-GB" sz="3200" dirty="0" smtClean="0"/>
              <a:t>What is the area of the shaded triangle?</a:t>
            </a:r>
            <a:endParaRPr lang="en-GB" sz="3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86" y="1438207"/>
            <a:ext cx="5576968" cy="511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6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613364" y="2599242"/>
            <a:ext cx="2592287" cy="25905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>
            <a:stCxn id="17" idx="5"/>
            <a:endCxn id="18" idx="5"/>
          </p:cNvCxnSpPr>
          <p:nvPr/>
        </p:nvCxnSpPr>
        <p:spPr>
          <a:xfrm>
            <a:off x="3774300" y="2879049"/>
            <a:ext cx="1496163" cy="10897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841488" y="2164141"/>
            <a:ext cx="12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A(2,4)</a:t>
            </a:r>
            <a:endParaRPr lang="en-GB" sz="3200" dirty="0"/>
          </a:p>
        </p:txBody>
      </p:sp>
      <p:sp>
        <p:nvSpPr>
          <p:cNvPr id="17" name="Oval 16"/>
          <p:cNvSpPr/>
          <p:nvPr/>
        </p:nvSpPr>
        <p:spPr>
          <a:xfrm>
            <a:off x="3599555" y="2713491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095718" y="3803210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2888724" y="1531293"/>
            <a:ext cx="20783" cy="43565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213658" y="3891934"/>
            <a:ext cx="5104100" cy="483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76238" y="363807"/>
            <a:ext cx="74379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3) </a:t>
            </a:r>
            <a:r>
              <a:rPr lang="en-GB" sz="3600" dirty="0" smtClean="0"/>
              <a:t>What </a:t>
            </a:r>
            <a:r>
              <a:rPr lang="en-GB" sz="3600" dirty="0" smtClean="0"/>
              <a:t>is exact area of triangle OAB?</a:t>
            </a:r>
            <a:endParaRPr lang="en-GB" sz="3600" dirty="0"/>
          </a:p>
        </p:txBody>
      </p:sp>
      <p:cxnSp>
        <p:nvCxnSpPr>
          <p:cNvPr id="5" name="Straight Connector 4"/>
          <p:cNvCxnSpPr>
            <a:endCxn id="17" idx="3"/>
          </p:cNvCxnSpPr>
          <p:nvPr/>
        </p:nvCxnSpPr>
        <p:spPr>
          <a:xfrm flipV="1">
            <a:off x="2884233" y="2879049"/>
            <a:ext cx="745304" cy="10612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10811" y="3761963"/>
            <a:ext cx="451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0</a:t>
            </a:r>
            <a:endParaRPr lang="en-GB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4956041" y="3135260"/>
            <a:ext cx="1522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B(10, </a:t>
            </a:r>
            <a:r>
              <a:rPr lang="en-GB" sz="3200" dirty="0"/>
              <a:t>0)</a:t>
            </a:r>
          </a:p>
        </p:txBody>
      </p:sp>
    </p:spTree>
    <p:extLst>
      <p:ext uri="{BB962C8B-B14F-4D97-AF65-F5344CB8AC3E}">
        <p14:creationId xmlns:p14="http://schemas.microsoft.com/office/powerpoint/2010/main" val="409601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757451" y="2953918"/>
            <a:ext cx="2592287" cy="259054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Connector 3"/>
          <p:cNvCxnSpPr>
            <a:stCxn id="17" idx="5"/>
            <a:endCxn id="18" idx="5"/>
          </p:cNvCxnSpPr>
          <p:nvPr/>
        </p:nvCxnSpPr>
        <p:spPr>
          <a:xfrm>
            <a:off x="3918387" y="3233725"/>
            <a:ext cx="1496163" cy="108971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85575" y="2518817"/>
            <a:ext cx="12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A(2,8)</a:t>
            </a:r>
            <a:endParaRPr lang="en-GB" sz="3200" dirty="0"/>
          </a:p>
        </p:txBody>
      </p:sp>
      <p:sp>
        <p:nvSpPr>
          <p:cNvPr id="17" name="Oval 16"/>
          <p:cNvSpPr/>
          <p:nvPr/>
        </p:nvSpPr>
        <p:spPr>
          <a:xfrm>
            <a:off x="3743642" y="3068167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5239805" y="4157886"/>
            <a:ext cx="204727" cy="1939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3032811" y="1885969"/>
            <a:ext cx="20783" cy="435659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357745" y="4246610"/>
            <a:ext cx="5104100" cy="4832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94050" y="276090"/>
            <a:ext cx="69170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4) </a:t>
            </a:r>
            <a:r>
              <a:rPr lang="en-GB" sz="3600" dirty="0" smtClean="0"/>
              <a:t>AB is the tangent to the circle</a:t>
            </a:r>
            <a:r>
              <a:rPr lang="en-GB" sz="3600" b="1" dirty="0" smtClean="0"/>
              <a:t>. </a:t>
            </a:r>
          </a:p>
          <a:p>
            <a:r>
              <a:rPr lang="en-GB" sz="3600" dirty="0" smtClean="0"/>
              <a:t>What </a:t>
            </a:r>
            <a:r>
              <a:rPr lang="en-GB" sz="3600" dirty="0" smtClean="0"/>
              <a:t>is exact area of triangle OAB?</a:t>
            </a:r>
            <a:endParaRPr lang="en-GB" sz="3600" dirty="0"/>
          </a:p>
        </p:txBody>
      </p:sp>
      <p:cxnSp>
        <p:nvCxnSpPr>
          <p:cNvPr id="5" name="Straight Connector 4"/>
          <p:cNvCxnSpPr>
            <a:endCxn id="17" idx="3"/>
          </p:cNvCxnSpPr>
          <p:nvPr/>
        </p:nvCxnSpPr>
        <p:spPr>
          <a:xfrm flipV="1">
            <a:off x="3028320" y="3233725"/>
            <a:ext cx="745304" cy="10612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54898" y="4116639"/>
            <a:ext cx="451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0</a:t>
            </a:r>
            <a:endParaRPr lang="en-GB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5100128" y="3489936"/>
            <a:ext cx="1522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B</a:t>
            </a:r>
            <a:r>
              <a:rPr lang="en-GB" sz="3200" dirty="0" smtClean="0"/>
              <a:t>(?, </a:t>
            </a:r>
            <a:r>
              <a:rPr lang="en-GB" sz="3200" dirty="0"/>
              <a:t>0)</a:t>
            </a:r>
          </a:p>
        </p:txBody>
      </p:sp>
    </p:spTree>
    <p:extLst>
      <p:ext uri="{BB962C8B-B14F-4D97-AF65-F5344CB8AC3E}">
        <p14:creationId xmlns:p14="http://schemas.microsoft.com/office/powerpoint/2010/main" val="160134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4416" t="36773" r="34771" b="17949"/>
          <a:stretch/>
        </p:blipFill>
        <p:spPr>
          <a:xfrm>
            <a:off x="653935" y="1460480"/>
            <a:ext cx="5136766" cy="503197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98652" y="308389"/>
                <a:ext cx="1183817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b="1" dirty="0" smtClean="0"/>
                  <a:t>5) </a:t>
                </a:r>
                <a:r>
                  <a:rPr lang="en-GB" sz="3200" dirty="0" smtClean="0"/>
                  <a:t>The circle has an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GB" sz="3200" dirty="0" smtClean="0"/>
                  <a:t>. </a:t>
                </a:r>
              </a:p>
              <a:p>
                <a:r>
                  <a:rPr lang="en-GB" sz="3200" dirty="0" smtClean="0"/>
                  <a:t>The line has an equation of y = x – 4. Find the area of the shaded area.  </a:t>
                </a:r>
                <a:endParaRPr lang="en-GB" sz="32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652" y="308389"/>
                <a:ext cx="11838178" cy="1077218"/>
              </a:xfrm>
              <a:prstGeom prst="rect">
                <a:avLst/>
              </a:prstGeom>
              <a:blipFill>
                <a:blip r:embed="rId3"/>
                <a:stretch>
                  <a:fillRect l="-1339" t="-6818" r="-2111" b="-18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386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65759" y="208038"/>
            <a:ext cx="108564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</a:t>
            </a:r>
            <a:r>
              <a:rPr lang="en-GB" sz="3200" b="1" dirty="0" smtClean="0"/>
              <a:t>) </a:t>
            </a:r>
            <a:r>
              <a:rPr lang="en-GB" sz="3200" dirty="0" smtClean="0"/>
              <a:t>One </a:t>
            </a:r>
            <a:r>
              <a:rPr lang="en-GB" sz="3200" dirty="0" smtClean="0"/>
              <a:t>tangent meets the circle at </a:t>
            </a:r>
            <a:r>
              <a:rPr lang="en-GB" sz="3200" dirty="0" smtClean="0"/>
              <a:t>(2,-6), </a:t>
            </a:r>
            <a:r>
              <a:rPr lang="en-GB" sz="3200" dirty="0" smtClean="0"/>
              <a:t>and another meets the circle at </a:t>
            </a:r>
            <a:r>
              <a:rPr lang="en-GB" sz="3200" dirty="0" smtClean="0"/>
              <a:t>(-2,-</a:t>
            </a:r>
            <a:r>
              <a:rPr lang="en-GB" sz="3200" dirty="0"/>
              <a:t>6</a:t>
            </a:r>
            <a:r>
              <a:rPr lang="en-GB" sz="3200" dirty="0" smtClean="0"/>
              <a:t>) </a:t>
            </a:r>
            <a:r>
              <a:rPr lang="en-GB" sz="3200" dirty="0" smtClean="0"/>
              <a:t>What is the total area of the shaded sections?</a:t>
            </a:r>
            <a:endParaRPr lang="en-GB" sz="32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33" y="1412718"/>
            <a:ext cx="3863603" cy="519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6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223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2020-05-26T04:57:43Z</dcterms:created>
  <dcterms:modified xsi:type="dcterms:W3CDTF">2020-05-26T05:36:35Z</dcterms:modified>
</cp:coreProperties>
</file>