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6" r:id="rId3"/>
    <p:sldId id="267" r:id="rId4"/>
    <p:sldId id="268" r:id="rId5"/>
    <p:sldId id="265" r:id="rId6"/>
    <p:sldId id="263" r:id="rId7"/>
    <p:sldId id="264" r:id="rId8"/>
    <p:sldId id="262" r:id="rId9"/>
    <p:sldId id="257" r:id="rId10"/>
    <p:sldId id="258" r:id="rId11"/>
    <p:sldId id="260" r:id="rId12"/>
    <p:sldId id="279" r:id="rId13"/>
    <p:sldId id="271" r:id="rId14"/>
    <p:sldId id="272" r:id="rId15"/>
    <p:sldId id="270" r:id="rId16"/>
    <p:sldId id="269" r:id="rId17"/>
    <p:sldId id="280" r:id="rId18"/>
    <p:sldId id="273" r:id="rId19"/>
    <p:sldId id="277" r:id="rId20"/>
    <p:sldId id="27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9BE1"/>
    <a:srgbClr val="0000FF"/>
    <a:srgbClr val="FF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3E2FE3-2071-49BB-815A-3B36F68DAB86}" v="1" dt="2026-03-24T10:06:39.5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3-24T10:06:39.520" v="0"/>
      <pc:docMkLst>
        <pc:docMk/>
      </pc:docMkLst>
      <pc:sldChg chg="addSp">
        <pc:chgData name="Stewart Gale" userId="3647ddd2-6040-41ae-a96d-232c23482af8" providerId="ADAL" clId="{163176A0-02FC-47D8-8D6B-77EA423298B5}" dt="2026-03-24T10:06:39.520" v="0"/>
        <pc:sldMkLst>
          <pc:docMk/>
          <pc:sldMk cId="1084132814" sldId="258"/>
        </pc:sldMkLst>
        <pc:inkChg chg="add">
          <ac:chgData name="Stewart Gale" userId="3647ddd2-6040-41ae-a96d-232c23482af8" providerId="ADAL" clId="{163176A0-02FC-47D8-8D6B-77EA423298B5}" dt="2026-03-24T10:06:39.520" v="0"/>
          <ac:inkMkLst>
            <pc:docMk/>
            <pc:sldMk cId="1084132814" sldId="258"/>
            <ac:inkMk id="2" creationId="{4DC6E90C-4EE4-C441-4A62-F85E9BA47319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7152" units="cm"/>
          <inkml:channel name="Y" type="integer" max="11520" units="cm"/>
          <inkml:channel name="F" type="integer" max="4096" units="cm"/>
          <inkml:channel name="T" type="integer" max="2.14748E9" units="dev"/>
        </inkml:traceFormat>
        <inkml:channelProperties>
          <inkml:channelProperty channel="X" name="resolution" value="625.98541" units="1/cm"/>
          <inkml:channelProperty channel="Y" name="resolution" value="629.50818" units="1/cm"/>
          <inkml:channelProperty channel="F" name="resolution" value="625.00958" units="1/cm"/>
          <inkml:channelProperty channel="T" name="resolution" value="1" units="1/dev"/>
        </inkml:channelProperties>
      </inkml:inkSource>
      <inkml:timestamp xml:id="ts0" timeString="2026-03-24T10:06:21.3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21818 16591 1404 0,'0'0'0'0,"0"0"0"0,0 0 0 16,0 0 40-16,0 0 0 0,0 0-40 0,52-14 0 0,-35 6-92 16,1-2 1-16,8-3 91 0,5-5 0 0,7-9-164 15,5-9 0-15,7 3 164 0,-3-4 0 0,54-46 0 16,-101 83-730-16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651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8967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90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54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8005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4869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74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0323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81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7813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6280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AE49C-10D9-43E6-BC67-3113E2549D6E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814CA-63BC-4BE9-80B0-12921F7D95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864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6241" y="2259017"/>
            <a:ext cx="1118893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Capacity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395440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63" t="19702" r="81657" b="47213"/>
          <a:stretch/>
        </p:blipFill>
        <p:spPr>
          <a:xfrm>
            <a:off x="670067" y="2157135"/>
            <a:ext cx="3364376" cy="46439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0064" y="164511"/>
            <a:ext cx="111431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will the water level rise to if </a:t>
            </a:r>
          </a:p>
          <a:p>
            <a:pPr algn="ctr"/>
            <a:r>
              <a:rPr lang="en-GB" sz="5400" dirty="0"/>
              <a:t>you put the 1cm</a:t>
            </a:r>
            <a:r>
              <a:rPr lang="en-GB" sz="5400" baseline="30000" dirty="0"/>
              <a:t>3</a:t>
            </a:r>
            <a:r>
              <a:rPr lang="en-GB" sz="5400" dirty="0"/>
              <a:t> cube in the beaker?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25435" t="46031" r="70517" b="47213"/>
          <a:stretch/>
        </p:blipFill>
        <p:spPr>
          <a:xfrm>
            <a:off x="4142412" y="5659402"/>
            <a:ext cx="837282" cy="8735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03025" y="2378808"/>
            <a:ext cx="48317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51 m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  <a:p>
            <a:pPr algn="ctr"/>
            <a:r>
              <a:rPr lang="en-GB" sz="7200" dirty="0">
                <a:cs typeface="Times New Roman" panose="02020603050405020304" pitchFamily="18" charset="0"/>
              </a:rPr>
              <a:t>because</a:t>
            </a:r>
          </a:p>
          <a:p>
            <a:pPr lvl="0" algn="ctr"/>
            <a:r>
              <a:rPr lang="en-GB" sz="7200" dirty="0">
                <a:solidFill>
                  <a:prstClr val="black"/>
                </a:solidFill>
              </a:rPr>
              <a:t>1 cm</a:t>
            </a:r>
            <a:r>
              <a:rPr lang="en-GB" sz="7200" baseline="30000" dirty="0">
                <a:solidFill>
                  <a:prstClr val="black"/>
                </a:solidFill>
              </a:rPr>
              <a:t>3</a:t>
            </a:r>
            <a:r>
              <a:rPr lang="en-GB" sz="7200" dirty="0">
                <a:solidFill>
                  <a:prstClr val="black"/>
                </a:solidFill>
              </a:rPr>
              <a:t> = 1 m</a:t>
            </a:r>
            <a:r>
              <a:rPr lang="en-GB" sz="7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DC6E90C-4EE4-C441-4A62-F85E9BA47319}"/>
                  </a:ext>
                </a:extLst>
              </p14:cNvPr>
              <p14:cNvContentPartPr/>
              <p14:nvPr/>
            </p14:nvContentPartPr>
            <p14:xfrm>
              <a:off x="7854480" y="5872320"/>
              <a:ext cx="152640" cy="1008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DC6E90C-4EE4-C441-4A62-F85E9BA4731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45120" y="5862960"/>
                <a:ext cx="171360" cy="11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8413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340305"/>
              </p:ext>
            </p:extLst>
          </p:nvPr>
        </p:nvGraphicFramePr>
        <p:xfrm>
          <a:off x="1609222" y="1943315"/>
          <a:ext cx="8461864" cy="1929938"/>
        </p:xfrm>
        <a:graphic>
          <a:graphicData uri="http://schemas.openxmlformats.org/drawingml/2006/table">
            <a:tbl>
              <a:tblPr/>
              <a:tblGrid>
                <a:gridCol w="4258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5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7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299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 cm</a:t>
                      </a:r>
                      <a:r>
                        <a:rPr lang="en-GB" sz="11500" b="0" i="0" u="none" strike="noStrike" baseline="30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GB" sz="115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5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1ml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331458"/>
              </p:ext>
            </p:extLst>
          </p:nvPr>
        </p:nvGraphicFramePr>
        <p:xfrm>
          <a:off x="653928" y="4151606"/>
          <a:ext cx="10230203" cy="1929938"/>
        </p:xfrm>
        <a:graphic>
          <a:graphicData uri="http://schemas.openxmlformats.org/drawingml/2006/table">
            <a:tbl>
              <a:tblPr/>
              <a:tblGrid>
                <a:gridCol w="5148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1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299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5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1000 ml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5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5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GB" sz="11500" b="0" i="0" u="none" strike="noStrike" baseline="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litre</a:t>
                      </a:r>
                      <a:endParaRPr lang="en-GB" sz="115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341523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You need to remember: </a:t>
            </a:r>
          </a:p>
        </p:txBody>
      </p:sp>
    </p:spTree>
    <p:extLst>
      <p:ext uri="{BB962C8B-B14F-4D97-AF65-F5344CB8AC3E}">
        <p14:creationId xmlns:p14="http://schemas.microsoft.com/office/powerpoint/2010/main" val="4254948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4834" y="280563"/>
            <a:ext cx="90497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Also remember: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60304E-D1A6-4AE0-A757-B9558207981F}"/>
              </a:ext>
            </a:extLst>
          </p:cNvPr>
          <p:cNvSpPr txBox="1"/>
          <p:nvPr/>
        </p:nvSpPr>
        <p:spPr>
          <a:xfrm>
            <a:off x="773083" y="3838822"/>
            <a:ext cx="1064583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 </a:t>
            </a:r>
            <a:r>
              <a:rPr kumimoji="0" lang="en-GB" sz="13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 </a:t>
            </a:r>
            <a:r>
              <a:rPr kumimoji="0" lang="en-GB" sz="13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= </a:t>
            </a:r>
            <a:r>
              <a:rPr kumimoji="0" lang="en-GB" sz="138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10 </a:t>
            </a:r>
            <a:r>
              <a:rPr kumimoji="0" lang="en-GB" sz="13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17DA7D-3097-42A0-BA3F-A638DAAA527D}"/>
              </a:ext>
            </a:extLst>
          </p:cNvPr>
          <p:cNvSpPr txBox="1"/>
          <p:nvPr/>
        </p:nvSpPr>
        <p:spPr>
          <a:xfrm>
            <a:off x="1108362" y="1766053"/>
            <a:ext cx="101027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1 cl = 1 </a:t>
            </a:r>
            <a:r>
              <a:rPr lang="en-GB" sz="9600" b="1" dirty="0"/>
              <a:t>centi</a:t>
            </a:r>
            <a:r>
              <a:rPr lang="en-GB" sz="9600" dirty="0"/>
              <a:t>litre</a:t>
            </a:r>
          </a:p>
        </p:txBody>
      </p:sp>
    </p:spTree>
    <p:extLst>
      <p:ext uri="{BB962C8B-B14F-4D97-AF65-F5344CB8AC3E}">
        <p14:creationId xmlns:p14="http://schemas.microsoft.com/office/powerpoint/2010/main" val="2617858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0902" y="53348"/>
                <a:ext cx="9969731" cy="40336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dirty="0"/>
                  <a:t>Convert </a:t>
                </a:r>
              </a:p>
              <a:p>
                <a:pPr algn="ctr"/>
                <a:r>
                  <a:rPr lang="en-GB" sz="13800" dirty="0">
                    <a:solidFill>
                      <a:srgbClr val="FF0000"/>
                    </a:solidFill>
                  </a:rPr>
                  <a:t>5.2</a:t>
                </a:r>
                <a:r>
                  <a:rPr lang="en-GB" sz="13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GB" sz="13800" dirty="0"/>
                  <a:t> to </a:t>
                </a:r>
                <a14:m>
                  <m:oMath xmlns:m="http://schemas.openxmlformats.org/officeDocument/2006/math">
                    <m:r>
                      <a:rPr lang="en-GB" sz="13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13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02" y="53348"/>
                <a:ext cx="9969731" cy="4033668"/>
              </a:xfrm>
              <a:prstGeom prst="rect">
                <a:avLst/>
              </a:prstGeom>
              <a:blipFill>
                <a:blip r:embed="rId2"/>
                <a:stretch>
                  <a:fillRect t="-9985" b="-232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258587" y="4181142"/>
                <a:ext cx="5829993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3800" dirty="0">
                    <a:solidFill>
                      <a:srgbClr val="0000FF"/>
                    </a:solidFill>
                  </a:rPr>
                  <a:t>5200</a:t>
                </a:r>
                <a14:m>
                  <m:oMath xmlns:m="http://schemas.openxmlformats.org/officeDocument/2006/math">
                    <m:r>
                      <a:rPr lang="en-GB" sz="13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13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8587" y="4181142"/>
                <a:ext cx="5829993" cy="2215991"/>
              </a:xfrm>
              <a:prstGeom prst="rect">
                <a:avLst/>
              </a:prstGeom>
              <a:blipFill>
                <a:blip r:embed="rId3"/>
                <a:stretch>
                  <a:fillRect l="-16632" t="-22039" b="-451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203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0902" y="53348"/>
                <a:ext cx="9969731" cy="40336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dirty="0"/>
                  <a:t>Convert </a:t>
                </a:r>
              </a:p>
              <a:p>
                <a:pPr algn="ctr"/>
                <a:r>
                  <a:rPr lang="en-GB" sz="13800" dirty="0">
                    <a:solidFill>
                      <a:srgbClr val="FF0000"/>
                    </a:solidFill>
                  </a:rPr>
                  <a:t>700m</a:t>
                </a:r>
                <a:r>
                  <a:rPr lang="en-GB" sz="13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GB" sz="13800" dirty="0"/>
                  <a:t> to </a:t>
                </a:r>
                <a14:m>
                  <m:oMath xmlns:m="http://schemas.openxmlformats.org/officeDocument/2006/math">
                    <m:r>
                      <a:rPr lang="en-GB" sz="13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02" y="53348"/>
                <a:ext cx="9969731" cy="4033668"/>
              </a:xfrm>
              <a:prstGeom prst="rect">
                <a:avLst/>
              </a:prstGeom>
              <a:blipFill>
                <a:blip r:embed="rId2"/>
                <a:stretch>
                  <a:fillRect t="-9985" b="-232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699460" y="4197768"/>
                <a:ext cx="3214257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3800" dirty="0">
                    <a:solidFill>
                      <a:srgbClr val="0000FF"/>
                    </a:solidFill>
                  </a:rPr>
                  <a:t>0.7</a:t>
                </a:r>
                <a14:m>
                  <m:oMath xmlns:m="http://schemas.openxmlformats.org/officeDocument/2006/math">
                    <m:r>
                      <a:rPr lang="en-GB" sz="13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460" y="4197768"/>
                <a:ext cx="3214257" cy="2215991"/>
              </a:xfrm>
              <a:prstGeom prst="rect">
                <a:avLst/>
              </a:prstGeom>
              <a:blipFill>
                <a:blip r:embed="rId3"/>
                <a:stretch>
                  <a:fillRect l="-30171" t="-22039" r="-4934" b="-451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404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0902" y="53348"/>
                <a:ext cx="10839796" cy="3985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dirty="0"/>
                  <a:t>Convert </a:t>
                </a:r>
              </a:p>
              <a:p>
                <a:pPr algn="ctr"/>
                <a:r>
                  <a:rPr lang="en-GB" sz="13800" dirty="0">
                    <a:solidFill>
                      <a:srgbClr val="FF0000"/>
                    </a:solidFill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3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3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GB" sz="13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13800" dirty="0"/>
                  <a:t> to </a:t>
                </a:r>
                <a14:m>
                  <m:oMath xmlns:m="http://schemas.openxmlformats.org/officeDocument/2006/math">
                    <m:r>
                      <a:rPr lang="en-GB" sz="13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13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02" y="53348"/>
                <a:ext cx="10839796" cy="3985706"/>
              </a:xfrm>
              <a:prstGeom prst="rect">
                <a:avLst/>
              </a:prstGeom>
              <a:blipFill>
                <a:blip r:embed="rId2"/>
                <a:stretch>
                  <a:fillRect l="-225" t="-10092" b="-247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142806" y="4158975"/>
                <a:ext cx="3369426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3800" dirty="0">
                    <a:solidFill>
                      <a:srgbClr val="0000FF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a:rPr lang="en-GB" sz="13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13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2806" y="4158975"/>
                <a:ext cx="3369426" cy="2263953"/>
              </a:xfrm>
              <a:prstGeom prst="rect">
                <a:avLst/>
              </a:prstGeom>
              <a:blipFill>
                <a:blip r:embed="rId3"/>
                <a:stretch>
                  <a:fillRect l="-28804" t="-21237" b="-41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740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0902" y="53348"/>
                <a:ext cx="9969731" cy="40336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dirty="0"/>
                  <a:t>Convert </a:t>
                </a:r>
              </a:p>
              <a:p>
                <a:pPr algn="ctr"/>
                <a:r>
                  <a:rPr lang="en-GB" sz="13800" dirty="0">
                    <a:solidFill>
                      <a:srgbClr val="FF0000"/>
                    </a:solidFill>
                  </a:rPr>
                  <a:t>52</a:t>
                </a:r>
                <a:r>
                  <a:rPr lang="en-GB" sz="13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en-GB" sz="13800" dirty="0"/>
                  <a:t>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3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13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13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02" y="53348"/>
                <a:ext cx="9969731" cy="4033668"/>
              </a:xfrm>
              <a:prstGeom prst="rect">
                <a:avLst/>
              </a:prstGeom>
              <a:blipFill>
                <a:blip r:embed="rId2"/>
                <a:stretch>
                  <a:fillRect l="-5443" t="-9985" b="-234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311533" y="4275353"/>
                <a:ext cx="5519651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3800" dirty="0">
                    <a:solidFill>
                      <a:srgbClr val="0000FF"/>
                    </a:solidFill>
                  </a:rPr>
                  <a:t>52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3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13800" b="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13800" b="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533" y="4275353"/>
                <a:ext cx="5519651" cy="2215991"/>
              </a:xfrm>
              <a:prstGeom prst="rect">
                <a:avLst/>
              </a:prstGeom>
              <a:blipFill>
                <a:blip r:embed="rId3"/>
                <a:stretch>
                  <a:fillRect l="-17439" t="-21429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458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0902" y="53348"/>
                <a:ext cx="9969731" cy="40336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dirty="0"/>
                  <a:t>Convert </a:t>
                </a:r>
              </a:p>
              <a:p>
                <a:pPr algn="ctr"/>
                <a:r>
                  <a:rPr lang="en-GB" sz="13800" dirty="0">
                    <a:solidFill>
                      <a:srgbClr val="FF0000"/>
                    </a:solidFill>
                  </a:rPr>
                  <a:t>52</a:t>
                </a:r>
                <a:r>
                  <a:rPr lang="en-GB" sz="138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</a:t>
                </a:r>
                <a:r>
                  <a:rPr lang="en-GB" sz="13800" dirty="0"/>
                  <a:t> to </a:t>
                </a:r>
                <a14:m>
                  <m:oMath xmlns:m="http://schemas.openxmlformats.org/officeDocument/2006/math">
                    <m:r>
                      <a:rPr lang="en-US" sz="13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02" y="53348"/>
                <a:ext cx="9969731" cy="4033668"/>
              </a:xfrm>
              <a:prstGeom prst="rect">
                <a:avLst/>
              </a:prstGeom>
              <a:blipFill>
                <a:blip r:embed="rId2"/>
                <a:stretch>
                  <a:fillRect t="-9985" b="-232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707477" y="4203309"/>
                <a:ext cx="3995650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3800" dirty="0">
                    <a:solidFill>
                      <a:srgbClr val="0000FF"/>
                    </a:solidFill>
                  </a:rPr>
                  <a:t>0.52</a:t>
                </a:r>
                <a14:m>
                  <m:oMath xmlns:m="http://schemas.openxmlformats.org/officeDocument/2006/math">
                    <m:r>
                      <a:rPr lang="en-US" sz="13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477" y="4203309"/>
                <a:ext cx="3995650" cy="2215991"/>
              </a:xfrm>
              <a:prstGeom prst="rect">
                <a:avLst/>
              </a:prstGeom>
              <a:blipFill>
                <a:blip r:embed="rId3"/>
                <a:stretch>
                  <a:fillRect l="-24085" t="-22039" r="-6707" b="-451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536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65019" y="97682"/>
            <a:ext cx="107511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Find the capacity in 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en-GB" sz="88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609898" y="5094204"/>
                <a:ext cx="8861367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70</m:t>
                      </m:r>
                      <m:sSup>
                        <m:sSupPr>
                          <m:ctrlPr>
                            <a:rPr lang="en-GB" sz="9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96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96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96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=70</m:t>
                      </m:r>
                      <m:r>
                        <a:rPr lang="en-GB" sz="96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𝑚𝑙</m:t>
                      </m:r>
                      <m:r>
                        <a:rPr lang="en-GB" sz="96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898" y="5094204"/>
                <a:ext cx="8861367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be 3"/>
          <p:cNvSpPr/>
          <p:nvPr/>
        </p:nvSpPr>
        <p:spPr>
          <a:xfrm>
            <a:off x="4549833" y="1778924"/>
            <a:ext cx="3530138" cy="2399607"/>
          </a:xfrm>
          <a:prstGeom prst="cube">
            <a:avLst>
              <a:gd name="adj" fmla="val 57682"/>
            </a:avLst>
          </a:prstGeom>
          <a:solidFill>
            <a:srgbClr val="C39BE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048596" y="4178531"/>
            <a:ext cx="1047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5cm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34349" y="3244735"/>
            <a:ext cx="1255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7cm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69425" y="3352801"/>
            <a:ext cx="1180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2cm</a:t>
            </a:r>
          </a:p>
        </p:txBody>
      </p:sp>
    </p:spTree>
    <p:extLst>
      <p:ext uri="{BB962C8B-B14F-4D97-AF65-F5344CB8AC3E}">
        <p14:creationId xmlns:p14="http://schemas.microsoft.com/office/powerpoint/2010/main" val="160719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0713" y="97682"/>
            <a:ext cx="118705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Find the capacity in 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litres</a:t>
            </a:r>
            <a:r>
              <a:rPr lang="en-GB" sz="88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16131" y="5340769"/>
                <a:ext cx="11815156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780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78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80</m:t>
                      </m:r>
                      <m:sSup>
                        <m:sSupPr>
                          <m:ctrlPr>
                            <a:rPr lang="en-GB" sz="7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78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78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7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7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480</m:t>
                      </m:r>
                      <m:r>
                        <a:rPr lang="en-GB" sz="7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𝑚𝑙</m:t>
                      </m:r>
                      <m:r>
                        <a:rPr lang="en-US" sz="7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7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7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7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en-US" sz="7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GB" sz="7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7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131" y="5340769"/>
                <a:ext cx="11815156" cy="12926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be 3"/>
          <p:cNvSpPr/>
          <p:nvPr/>
        </p:nvSpPr>
        <p:spPr>
          <a:xfrm>
            <a:off x="4549833" y="1778924"/>
            <a:ext cx="2798618" cy="2399607"/>
          </a:xfrm>
          <a:prstGeom prst="cube">
            <a:avLst>
              <a:gd name="adj" fmla="val 35742"/>
            </a:avLst>
          </a:prstGeom>
          <a:solidFill>
            <a:srgbClr val="C39BE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048596" y="4178531"/>
            <a:ext cx="1047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8cm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24255" y="3532200"/>
            <a:ext cx="1255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10cm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69425" y="3352801"/>
            <a:ext cx="1180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6cm</a:t>
            </a:r>
          </a:p>
        </p:txBody>
      </p:sp>
    </p:spTree>
    <p:extLst>
      <p:ext uri="{BB962C8B-B14F-4D97-AF65-F5344CB8AC3E}">
        <p14:creationId xmlns:p14="http://schemas.microsoft.com/office/powerpoint/2010/main" val="29268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720" y="221673"/>
            <a:ext cx="11216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What is the volume?</a:t>
            </a:r>
          </a:p>
        </p:txBody>
      </p:sp>
      <p:sp>
        <p:nvSpPr>
          <p:cNvPr id="5" name="Cube 4"/>
          <p:cNvSpPr/>
          <p:nvPr/>
        </p:nvSpPr>
        <p:spPr>
          <a:xfrm>
            <a:off x="3979026" y="2100349"/>
            <a:ext cx="3530138" cy="2399607"/>
          </a:xfrm>
          <a:prstGeom prst="cube">
            <a:avLst>
              <a:gd name="adj" fmla="val 57682"/>
            </a:avLst>
          </a:prstGeom>
          <a:solidFill>
            <a:srgbClr val="FF939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477789" y="4499956"/>
            <a:ext cx="1047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6cm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63542" y="3566160"/>
            <a:ext cx="1255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10cm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98618" y="3674226"/>
            <a:ext cx="1180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2cm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52451" y="5400259"/>
                <a:ext cx="9980814" cy="113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2cm x 6cm x 10cm = </a:t>
                </a:r>
                <a:r>
                  <a:rPr lang="en-GB" sz="6600" b="1" dirty="0"/>
                  <a:t>120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1" i="1" dirty="0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GB" sz="66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451" y="5400259"/>
                <a:ext cx="9980814" cy="1131015"/>
              </a:xfrm>
              <a:prstGeom prst="rect">
                <a:avLst/>
              </a:prstGeom>
              <a:blipFill>
                <a:blip r:embed="rId2"/>
                <a:stretch>
                  <a:fillRect l="-3663" t="-16216" b="-416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626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0713" y="97682"/>
            <a:ext cx="118705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Find the capacity in 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litres</a:t>
            </a:r>
            <a:r>
              <a:rPr lang="en-GB" sz="88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17913" y="5182889"/>
                <a:ext cx="10956174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78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80</m:t>
                      </m:r>
                      <m:sSup>
                        <m:sSupPr>
                          <m:ctrlPr>
                            <a:rPr lang="en-GB" sz="7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78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78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7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7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80</m:t>
                      </m:r>
                      <m:r>
                        <a:rPr lang="en-GB" sz="7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𝑚𝑙</m:t>
                      </m:r>
                      <m:r>
                        <a:rPr lang="en-US" sz="7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7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7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7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𝟎𝟖</m:t>
                      </m:r>
                      <m:r>
                        <a:rPr lang="en-US" sz="7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GB" sz="78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7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13" y="5182889"/>
                <a:ext cx="10956174" cy="12926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be 3"/>
          <p:cNvSpPr/>
          <p:nvPr/>
        </p:nvSpPr>
        <p:spPr>
          <a:xfrm>
            <a:off x="4461164" y="1900844"/>
            <a:ext cx="2798618" cy="2399607"/>
          </a:xfrm>
          <a:prstGeom prst="cube">
            <a:avLst>
              <a:gd name="adj" fmla="val 35742"/>
            </a:avLst>
          </a:prstGeom>
          <a:solidFill>
            <a:srgbClr val="C39BE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893425" y="4300451"/>
            <a:ext cx="1047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4cm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5586" y="3654120"/>
            <a:ext cx="1255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0.1m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93279" y="2426670"/>
            <a:ext cx="1180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2cm</a:t>
            </a:r>
          </a:p>
        </p:txBody>
      </p:sp>
    </p:spTree>
    <p:extLst>
      <p:ext uri="{BB962C8B-B14F-4D97-AF65-F5344CB8AC3E}">
        <p14:creationId xmlns:p14="http://schemas.microsoft.com/office/powerpoint/2010/main" val="143356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720" y="221673"/>
            <a:ext cx="11216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What is the volume?</a:t>
            </a:r>
          </a:p>
        </p:txBody>
      </p:sp>
      <p:sp>
        <p:nvSpPr>
          <p:cNvPr id="5" name="Cube 4"/>
          <p:cNvSpPr/>
          <p:nvPr/>
        </p:nvSpPr>
        <p:spPr>
          <a:xfrm>
            <a:off x="4616335" y="1852293"/>
            <a:ext cx="1817716" cy="2708623"/>
          </a:xfrm>
          <a:prstGeom prst="cube">
            <a:avLst>
              <a:gd name="adj" fmla="val 52853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466706" y="4621876"/>
            <a:ext cx="1191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1mm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35040" y="3848793"/>
            <a:ext cx="1443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9mm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74967" y="3330633"/>
            <a:ext cx="1180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6mm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69818" y="5360609"/>
                <a:ext cx="10285614" cy="113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1mm x 6mm x 9mm = </a:t>
                </a:r>
                <a:r>
                  <a:rPr lang="en-GB" sz="6600" b="1" dirty="0"/>
                  <a:t>54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1" i="1" dirty="0" smtClean="0">
                            <a:latin typeface="Cambria Math" panose="02040503050406030204" pitchFamily="18" charset="0"/>
                          </a:rPr>
                          <m:t>𝒎𝒎</m:t>
                        </m:r>
                      </m:e>
                      <m:sup>
                        <m:r>
                          <a:rPr lang="en-GB" sz="66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818" y="5360609"/>
                <a:ext cx="10285614" cy="1131015"/>
              </a:xfrm>
              <a:prstGeom prst="rect">
                <a:avLst/>
              </a:prstGeom>
              <a:blipFill>
                <a:blip r:embed="rId2"/>
                <a:stretch>
                  <a:fillRect l="-3557" t="-15591" b="-408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4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720" y="221673"/>
            <a:ext cx="11216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What is the volume?</a:t>
            </a:r>
          </a:p>
        </p:txBody>
      </p:sp>
      <p:sp>
        <p:nvSpPr>
          <p:cNvPr id="5" name="Cube 4"/>
          <p:cNvSpPr/>
          <p:nvPr/>
        </p:nvSpPr>
        <p:spPr>
          <a:xfrm>
            <a:off x="4843549" y="2035656"/>
            <a:ext cx="2704407" cy="2493818"/>
          </a:xfrm>
          <a:prstGeom prst="cube">
            <a:avLst>
              <a:gd name="adj" fmla="val 36694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170517" y="4529474"/>
            <a:ext cx="1191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5cm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3282" y="3782417"/>
            <a:ext cx="1440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80mm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63141" y="3485804"/>
            <a:ext cx="1180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5cm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99556" y="5389543"/>
                <a:ext cx="9470967" cy="113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5cm x 5cm x 8cm = </a:t>
                </a:r>
                <a:r>
                  <a:rPr lang="en-GB" sz="6600" b="1" dirty="0"/>
                  <a:t>200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1" i="1" dirty="0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GB" sz="66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556" y="5389543"/>
                <a:ext cx="9470967" cy="1131015"/>
              </a:xfrm>
              <a:prstGeom prst="rect">
                <a:avLst/>
              </a:prstGeom>
              <a:blipFill>
                <a:blip r:embed="rId2"/>
                <a:stretch>
                  <a:fillRect l="-3861" t="-15591" b="-408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22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0682" y="1864470"/>
            <a:ext cx="106596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0" i="0" u="none" strike="noStrike" dirty="0">
                <a:solidFill>
                  <a:srgbClr val="000000"/>
                </a:solidFill>
                <a:effectLst/>
              </a:rPr>
              <a:t>Capacity is the amount of liquid that can be contained by </a:t>
            </a:r>
          </a:p>
          <a:p>
            <a:pPr algn="ctr"/>
            <a:r>
              <a:rPr lang="en-US" sz="6000" b="0" i="0" u="none" strike="noStrike" dirty="0">
                <a:solidFill>
                  <a:srgbClr val="000000"/>
                </a:solidFill>
                <a:effectLst/>
              </a:rPr>
              <a:t>a 3D Shape.</a:t>
            </a:r>
            <a:r>
              <a:rPr lang="en-US" sz="6000" dirty="0"/>
              <a:t> </a:t>
            </a:r>
            <a:endParaRPr lang="en-GB" sz="6000" dirty="0"/>
          </a:p>
        </p:txBody>
      </p:sp>
      <p:sp>
        <p:nvSpPr>
          <p:cNvPr id="2" name="TextBox 1"/>
          <p:cNvSpPr txBox="1"/>
          <p:nvPr/>
        </p:nvSpPr>
        <p:spPr>
          <a:xfrm>
            <a:off x="537555" y="350260"/>
            <a:ext cx="11039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meant by capacity?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r="3902" b="9429"/>
          <a:stretch/>
        </p:blipFill>
        <p:spPr>
          <a:xfrm>
            <a:off x="8705886" y="4211407"/>
            <a:ext cx="2121451" cy="21532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18777" r="23432"/>
          <a:stretch/>
        </p:blipFill>
        <p:spPr>
          <a:xfrm>
            <a:off x="1267780" y="4013736"/>
            <a:ext cx="1353500" cy="234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25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6937" y="264943"/>
            <a:ext cx="1041307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0" b="1" dirty="0">
                <a:solidFill>
                  <a:prstClr val="black"/>
                </a:solidFill>
              </a:rPr>
              <a:t>What units are used to measure capacity?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87784" y="3285498"/>
            <a:ext cx="64562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Litres</a:t>
            </a:r>
            <a:r>
              <a:rPr lang="en-GB" sz="7200" dirty="0"/>
              <a:t>, </a:t>
            </a:r>
            <a:r>
              <a:rPr lang="en-GB" sz="7200" dirty="0">
                <a:solidFill>
                  <a:srgbClr val="FF0000"/>
                </a:solidFill>
              </a:rPr>
              <a:t>millilitres</a:t>
            </a:r>
            <a:r>
              <a:rPr lang="en-GB" sz="7200" dirty="0"/>
              <a:t>, </a:t>
            </a:r>
            <a:r>
              <a:rPr lang="en-GB" sz="7200" dirty="0">
                <a:solidFill>
                  <a:srgbClr val="0000FF"/>
                </a:solidFill>
              </a:rPr>
              <a:t>gallons</a:t>
            </a:r>
            <a:r>
              <a:rPr lang="en-GB" sz="7200" dirty="0"/>
              <a:t>, </a:t>
            </a:r>
            <a:r>
              <a:rPr lang="en-GB" sz="7200" dirty="0">
                <a:solidFill>
                  <a:srgbClr val="0000FF"/>
                </a:solidFill>
              </a:rPr>
              <a:t>pints</a:t>
            </a:r>
            <a:r>
              <a:rPr lang="en-GB" sz="7200" dirty="0"/>
              <a:t>……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r="3902" b="9429"/>
          <a:stretch/>
        </p:blipFill>
        <p:spPr>
          <a:xfrm>
            <a:off x="9803166" y="4566905"/>
            <a:ext cx="1807251" cy="183434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95" y="4439660"/>
            <a:ext cx="1831568" cy="183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1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446" r="8872" b="4678"/>
          <a:stretch/>
        </p:blipFill>
        <p:spPr>
          <a:xfrm>
            <a:off x="624663" y="1237857"/>
            <a:ext cx="10939549" cy="53767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588" y="238818"/>
            <a:ext cx="11873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Can you name items that have a capacity?</a:t>
            </a:r>
          </a:p>
        </p:txBody>
      </p:sp>
    </p:spTree>
    <p:extLst>
      <p:ext uri="{BB962C8B-B14F-4D97-AF65-F5344CB8AC3E}">
        <p14:creationId xmlns:p14="http://schemas.microsoft.com/office/powerpoint/2010/main" val="419678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484" y="941942"/>
            <a:ext cx="4247002" cy="42470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2174" r="14959"/>
          <a:stretch/>
        </p:blipFill>
        <p:spPr>
          <a:xfrm>
            <a:off x="7810958" y="415427"/>
            <a:ext cx="3470314" cy="4762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24" y="2983963"/>
            <a:ext cx="1873442" cy="18734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0425" y="5131760"/>
            <a:ext cx="2324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300ml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16877" y="5177927"/>
            <a:ext cx="23242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1 litre = 1000ml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24051" y="5188944"/>
            <a:ext cx="37097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1 gallon = 3.78541 litres</a:t>
            </a:r>
          </a:p>
        </p:txBody>
      </p:sp>
    </p:spTree>
    <p:extLst>
      <p:ext uri="{BB962C8B-B14F-4D97-AF65-F5344CB8AC3E}">
        <p14:creationId xmlns:p14="http://schemas.microsoft.com/office/powerpoint/2010/main" val="31094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415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Estimate the capacity of the following items.</a:t>
            </a:r>
          </a:p>
        </p:txBody>
      </p:sp>
      <p:sp>
        <p:nvSpPr>
          <p:cNvPr id="3" name="Rectangle 2"/>
          <p:cNvSpPr/>
          <p:nvPr/>
        </p:nvSpPr>
        <p:spPr>
          <a:xfrm>
            <a:off x="3789586" y="4430530"/>
            <a:ext cx="339067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rgbClr val="222222"/>
                </a:solidFill>
                <a:latin typeface="arial" panose="020B0604020202020204" pitchFamily="34" charset="0"/>
              </a:rPr>
              <a:t>3,785 litres</a:t>
            </a:r>
            <a:endParaRPr lang="en-GB" sz="3600" dirty="0"/>
          </a:p>
          <a:p>
            <a:pPr algn="ctr"/>
            <a:r>
              <a:rPr lang="en-GB" sz="3600" b="1" dirty="0">
                <a:solidFill>
                  <a:srgbClr val="222222"/>
                </a:solidFill>
                <a:latin typeface="arial" panose="020B0604020202020204" pitchFamily="34" charset="0"/>
              </a:rPr>
              <a:t>(1,000 gallons)</a:t>
            </a:r>
            <a:endParaRPr lang="en-GB" sz="3600" dirty="0"/>
          </a:p>
        </p:txBody>
      </p:sp>
      <p:pic>
        <p:nvPicPr>
          <p:cNvPr id="2050" name="Picture 2" descr="Image result for fire engine carto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854" y="1974139"/>
            <a:ext cx="2926139" cy="197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229" y="1751575"/>
            <a:ext cx="3569471" cy="241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f1.s3.souqcdn.com/item/2017/07/08/23/32/78/84/item_XL_23327884_331714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89" y="1974139"/>
            <a:ext cx="1806392" cy="180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76143" y="3786525"/>
            <a:ext cx="240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Kitchen Kettle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81765" y="3907310"/>
            <a:ext cx="240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Fire Engine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24229" y="4168920"/>
            <a:ext cx="36763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Olympic </a:t>
            </a:r>
          </a:p>
          <a:p>
            <a:pPr algn="ctr"/>
            <a:r>
              <a:rPr lang="en-GB" sz="2800" dirty="0"/>
              <a:t>Swimming Pool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2328" y="4382095"/>
            <a:ext cx="20569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rgbClr val="222222"/>
                </a:solidFill>
                <a:latin typeface="arial" panose="020B0604020202020204" pitchFamily="34" charset="0"/>
              </a:rPr>
              <a:t>1.8 litres</a:t>
            </a:r>
            <a:endParaRPr lang="en-GB" sz="3600" dirty="0"/>
          </a:p>
        </p:txBody>
      </p:sp>
      <p:sp>
        <p:nvSpPr>
          <p:cNvPr id="17" name="Rectangle 16"/>
          <p:cNvSpPr/>
          <p:nvPr/>
        </p:nvSpPr>
        <p:spPr>
          <a:xfrm>
            <a:off x="8053380" y="5123026"/>
            <a:ext cx="390363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rgbClr val="222222"/>
                </a:solidFill>
                <a:latin typeface="arial" panose="020B0604020202020204" pitchFamily="34" charset="0"/>
              </a:rPr>
              <a:t>2,500,000 litres</a:t>
            </a:r>
            <a:endParaRPr lang="en-GB" sz="3600" dirty="0"/>
          </a:p>
          <a:p>
            <a:pPr algn="ctr"/>
            <a:r>
              <a:rPr lang="en-GB" sz="3600" b="1" dirty="0">
                <a:solidFill>
                  <a:srgbClr val="222222"/>
                </a:solidFill>
                <a:latin typeface="arial" panose="020B0604020202020204" pitchFamily="34" charset="0"/>
              </a:rPr>
              <a:t>(660,430 gallons)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41529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267</Words>
  <Application>Microsoft Office PowerPoint</Application>
  <PresentationFormat>Widescreen</PresentationFormat>
  <Paragraphs>80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26</cp:revision>
  <dcterms:created xsi:type="dcterms:W3CDTF">2016-02-02T08:10:34Z</dcterms:created>
  <dcterms:modified xsi:type="dcterms:W3CDTF">2026-03-24T10:06:39Z</dcterms:modified>
</cp:coreProperties>
</file>