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693" r:id="rId2"/>
    <p:sldId id="714" r:id="rId3"/>
    <p:sldId id="700" r:id="rId4"/>
    <p:sldId id="715" r:id="rId5"/>
    <p:sldId id="695" r:id="rId6"/>
    <p:sldId id="694" r:id="rId7"/>
    <p:sldId id="701" r:id="rId8"/>
    <p:sldId id="717" r:id="rId9"/>
    <p:sldId id="703" r:id="rId10"/>
    <p:sldId id="705" r:id="rId11"/>
    <p:sldId id="706" r:id="rId12"/>
    <p:sldId id="707" r:id="rId13"/>
    <p:sldId id="718" r:id="rId14"/>
    <p:sldId id="708" r:id="rId15"/>
    <p:sldId id="713" r:id="rId16"/>
    <p:sldId id="712" r:id="rId17"/>
    <p:sldId id="710" r:id="rId18"/>
    <p:sldId id="6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93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8" autoAdjust="0"/>
    <p:restoredTop sz="92442" autoAdjust="0"/>
  </p:normalViewPr>
  <p:slideViewPr>
    <p:cSldViewPr>
      <p:cViewPr varScale="1">
        <p:scale>
          <a:sx n="93" d="100"/>
          <a:sy n="93" d="100"/>
        </p:scale>
        <p:origin x="63" y="126"/>
      </p:cViewPr>
      <p:guideLst>
        <p:guide orient="horz" pos="1933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addSld delSld modSld sldOrd">
      <pc:chgData name="Stewart Gale" userId="3647ddd2-6040-41ae-a96d-232c23482af8" providerId="ADAL" clId="{163176A0-02FC-47D8-8D6B-77EA423298B5}" dt="2026-03-27T03:57:01.285" v="128" actId="47"/>
      <pc:docMkLst>
        <pc:docMk/>
      </pc:docMkLst>
      <pc:sldChg chg="ord modAnim">
        <pc:chgData name="Stewart Gale" userId="3647ddd2-6040-41ae-a96d-232c23482af8" providerId="ADAL" clId="{163176A0-02FC-47D8-8D6B-77EA423298B5}" dt="2026-03-23T10:22:38.345" v="126"/>
        <pc:sldMkLst>
          <pc:docMk/>
          <pc:sldMk cId="2678951060" sldId="712"/>
        </pc:sldMkLst>
      </pc:sldChg>
      <pc:sldChg chg="ord">
        <pc:chgData name="Stewart Gale" userId="3647ddd2-6040-41ae-a96d-232c23482af8" providerId="ADAL" clId="{163176A0-02FC-47D8-8D6B-77EA423298B5}" dt="2026-03-22T17:31:58.516" v="1"/>
        <pc:sldMkLst>
          <pc:docMk/>
          <pc:sldMk cId="3769613000" sldId="714"/>
        </pc:sldMkLst>
      </pc:sldChg>
      <pc:sldChg chg="addSp delSp modSp new mod delAnim modAnim">
        <pc:chgData name="Stewart Gale" userId="3647ddd2-6040-41ae-a96d-232c23482af8" providerId="ADAL" clId="{163176A0-02FC-47D8-8D6B-77EA423298B5}" dt="2026-03-23T10:22:32.423" v="125"/>
        <pc:sldMkLst>
          <pc:docMk/>
          <pc:sldMk cId="1198293392" sldId="718"/>
        </pc:sldMkLst>
        <pc:spChg chg="add mod">
          <ac:chgData name="Stewart Gale" userId="3647ddd2-6040-41ae-a96d-232c23482af8" providerId="ADAL" clId="{163176A0-02FC-47D8-8D6B-77EA423298B5}" dt="2026-03-23T09:15:00.444" v="115" actId="1076"/>
          <ac:spMkLst>
            <pc:docMk/>
            <pc:sldMk cId="1198293392" sldId="718"/>
            <ac:spMk id="3" creationId="{BD0DD84D-1BFD-D963-C492-58557B2FB043}"/>
          </ac:spMkLst>
        </pc:spChg>
        <pc:spChg chg="add mod">
          <ac:chgData name="Stewart Gale" userId="3647ddd2-6040-41ae-a96d-232c23482af8" providerId="ADAL" clId="{163176A0-02FC-47D8-8D6B-77EA423298B5}" dt="2026-03-23T09:15:04.578" v="116" actId="1076"/>
          <ac:spMkLst>
            <pc:docMk/>
            <pc:sldMk cId="1198293392" sldId="718"/>
            <ac:spMk id="5" creationId="{A7394884-37CE-8375-D1DD-856DF90A03C9}"/>
          </ac:spMkLst>
        </pc:spChg>
        <pc:spChg chg="add mod">
          <ac:chgData name="Stewart Gale" userId="3647ddd2-6040-41ae-a96d-232c23482af8" providerId="ADAL" clId="{163176A0-02FC-47D8-8D6B-77EA423298B5}" dt="2026-03-23T09:15:00.444" v="115" actId="1076"/>
          <ac:spMkLst>
            <pc:docMk/>
            <pc:sldMk cId="1198293392" sldId="718"/>
            <ac:spMk id="6" creationId="{2EEDDE8B-A98A-C3F9-0747-61FAB70A3A7B}"/>
          </ac:spMkLst>
        </pc:spChg>
        <pc:spChg chg="add mod">
          <ac:chgData name="Stewart Gale" userId="3647ddd2-6040-41ae-a96d-232c23482af8" providerId="ADAL" clId="{163176A0-02FC-47D8-8D6B-77EA423298B5}" dt="2026-03-23T09:15:07.201" v="117" actId="1076"/>
          <ac:spMkLst>
            <pc:docMk/>
            <pc:sldMk cId="1198293392" sldId="718"/>
            <ac:spMk id="8" creationId="{95A42501-A91B-4BFD-EE9E-B97430FC52D8}"/>
          </ac:spMkLst>
        </pc:spChg>
        <pc:spChg chg="add mod">
          <ac:chgData name="Stewart Gale" userId="3647ddd2-6040-41ae-a96d-232c23482af8" providerId="ADAL" clId="{163176A0-02FC-47D8-8D6B-77EA423298B5}" dt="2026-03-23T09:15:18.235" v="124" actId="1076"/>
          <ac:spMkLst>
            <pc:docMk/>
            <pc:sldMk cId="1198293392" sldId="718"/>
            <ac:spMk id="9" creationId="{8D671AC2-2E5E-7C76-209D-0C529B94CF16}"/>
          </ac:spMkLst>
        </pc:spChg>
      </pc:sldChg>
      <pc:sldChg chg="new del">
        <pc:chgData name="Stewart Gale" userId="3647ddd2-6040-41ae-a96d-232c23482af8" providerId="ADAL" clId="{163176A0-02FC-47D8-8D6B-77EA423298B5}" dt="2026-03-27T03:57:01.285" v="128" actId="47"/>
        <pc:sldMkLst>
          <pc:docMk/>
          <pc:sldMk cId="3029241152" sldId="71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536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4067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0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63352" y="332656"/>
            <a:ext cx="116652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dirty="0"/>
              <a:t>Elastic Collisions in 1D </a:t>
            </a:r>
          </a:p>
          <a:p>
            <a:pPr lvl="0" algn="ctr"/>
            <a:r>
              <a:rPr lang="en-GB" sz="8000" b="1" dirty="0">
                <a:latin typeface="+mj-lt"/>
              </a:rPr>
              <a:t>Coefficient of Restitution</a:t>
            </a:r>
            <a:endParaRPr lang="en-GB" sz="80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23592" y="3396768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4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1 </a:t>
            </a:r>
            <a:r>
              <a:rPr lang="en-GB" sz="8800">
                <a:solidFill>
                  <a:prstClr val="black"/>
                </a:solidFill>
              </a:rPr>
              <a:t>of 5)</a:t>
            </a:r>
            <a:endParaRPr lang="en-GB" sz="8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ED71D-1806-E7B7-6A96-F6CD7587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B9BCCE-8778-097F-8E53-97F218F6A7CD}"/>
              </a:ext>
            </a:extLst>
          </p:cNvPr>
          <p:cNvGrpSpPr/>
          <p:nvPr/>
        </p:nvGrpSpPr>
        <p:grpSpPr>
          <a:xfrm>
            <a:off x="1271464" y="2564904"/>
            <a:ext cx="4444139" cy="3530191"/>
            <a:chOff x="3502429" y="2996634"/>
            <a:chExt cx="1924675" cy="150909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24517D3-3D6D-0C67-8C94-2BD7E7E03B0E}"/>
                </a:ext>
              </a:extLst>
            </p:cNvPr>
            <p:cNvSpPr/>
            <p:nvPr/>
          </p:nvSpPr>
          <p:spPr>
            <a:xfrm>
              <a:off x="3533938" y="3492035"/>
              <a:ext cx="576064" cy="535721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40750C4-FA0F-4B26-C00D-9B926E3320F2}"/>
                </a:ext>
              </a:extLst>
            </p:cNvPr>
            <p:cNvCxnSpPr/>
            <p:nvPr/>
          </p:nvCxnSpPr>
          <p:spPr>
            <a:xfrm>
              <a:off x="3502429" y="3325316"/>
              <a:ext cx="720080" cy="0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C37A0CA-3564-9980-B8FC-C955D0453719}"/>
                </a:ext>
              </a:extLst>
            </p:cNvPr>
            <p:cNvCxnSpPr>
              <a:cxnSpLocks/>
            </p:cNvCxnSpPr>
            <p:nvPr/>
          </p:nvCxnSpPr>
          <p:spPr>
            <a:xfrm>
              <a:off x="3502429" y="4189412"/>
              <a:ext cx="720080" cy="0"/>
            </a:xfrm>
            <a:prstGeom prst="straightConnector1">
              <a:avLst/>
            </a:prstGeom>
            <a:ln w="44450">
              <a:solidFill>
                <a:srgbClr val="00B05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D06EC50-E49A-EC59-6359-F8EBCC901115}"/>
                    </a:ext>
                  </a:extLst>
                </p:cNvPr>
                <p:cNvSpPr txBox="1"/>
                <p:nvPr/>
              </p:nvSpPr>
              <p:spPr>
                <a:xfrm>
                  <a:off x="3620463" y="4176810"/>
                  <a:ext cx="443302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</m:oMath>
                  </a14:m>
                  <a:r>
                    <a:rPr lang="en-GB" sz="4400" dirty="0">
                      <a:solidFill>
                        <a:srgbClr val="00B050"/>
                      </a:solidFill>
                    </a:rPr>
                    <a:t>1</a:t>
                  </a: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D06EC50-E49A-EC59-6359-F8EBCC9011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0463" y="4176810"/>
                  <a:ext cx="443302" cy="328923"/>
                </a:xfrm>
                <a:prstGeom prst="rect">
                  <a:avLst/>
                </a:prstGeom>
                <a:blipFill>
                  <a:blip r:embed="rId2"/>
                  <a:stretch>
                    <a:fillRect t="-16667" r="-23810" b="-373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DE09D8-01F6-98AC-EC43-EB2791E5A277}"/>
                </a:ext>
              </a:extLst>
            </p:cNvPr>
            <p:cNvSpPr txBox="1"/>
            <p:nvPr/>
          </p:nvSpPr>
          <p:spPr>
            <a:xfrm>
              <a:off x="3737993" y="2996634"/>
              <a:ext cx="232216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2258EED-688D-3D48-3A94-DB4FF7B43644}"/>
                </a:ext>
              </a:extLst>
            </p:cNvPr>
            <p:cNvSpPr/>
            <p:nvPr/>
          </p:nvSpPr>
          <p:spPr>
            <a:xfrm>
              <a:off x="4707024" y="3472954"/>
              <a:ext cx="576064" cy="535720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E120964-A4DD-F968-8026-19401F60EA17}"/>
                </a:ext>
              </a:extLst>
            </p:cNvPr>
            <p:cNvCxnSpPr/>
            <p:nvPr/>
          </p:nvCxnSpPr>
          <p:spPr>
            <a:xfrm>
              <a:off x="4707024" y="3325316"/>
              <a:ext cx="720080" cy="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86F8A64-1DDA-8313-961C-433E74B837EB}"/>
                </a:ext>
              </a:extLst>
            </p:cNvPr>
            <p:cNvCxnSpPr>
              <a:cxnSpLocks/>
            </p:cNvCxnSpPr>
            <p:nvPr/>
          </p:nvCxnSpPr>
          <p:spPr>
            <a:xfrm>
              <a:off x="4707024" y="4189412"/>
              <a:ext cx="720080" cy="0"/>
            </a:xfrm>
            <a:prstGeom prst="straightConnector1">
              <a:avLst/>
            </a:prstGeom>
            <a:ln w="444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0E38B53-28ED-D8CC-755F-7FFF0E6CE83E}"/>
                    </a:ext>
                  </a:extLst>
                </p:cNvPr>
                <p:cNvSpPr txBox="1"/>
                <p:nvPr/>
              </p:nvSpPr>
              <p:spPr>
                <a:xfrm>
                  <a:off x="4843399" y="4175842"/>
                  <a:ext cx="349746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GB" sz="4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0E38B53-28ED-D8CC-755F-7FFF0E6CE8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399" y="4175842"/>
                  <a:ext cx="349746" cy="32892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875767-360A-3983-E0B1-49CF3C44DB68}"/>
                </a:ext>
              </a:extLst>
            </p:cNvPr>
            <p:cNvSpPr txBox="1"/>
            <p:nvPr/>
          </p:nvSpPr>
          <p:spPr>
            <a:xfrm>
              <a:off x="4851041" y="3014715"/>
              <a:ext cx="397767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3004D71-4D26-34B1-3785-BB4A0859B93C}"/>
                  </a:ext>
                </a:extLst>
              </p:cNvPr>
              <p:cNvSpPr txBox="1"/>
              <p:nvPr/>
            </p:nvSpPr>
            <p:spPr>
              <a:xfrm>
                <a:off x="6476399" y="4065876"/>
                <a:ext cx="5120419" cy="153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6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−1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den>
                    </m:f>
                  </m:oMath>
                </a14:m>
                <a:r>
                  <a:rPr lang="en-US" sz="6600" dirty="0"/>
                  <a:t> </a:t>
                </a:r>
                <a14:m>
                  <m:oMath xmlns:m="http://schemas.openxmlformats.org/officeDocument/2006/math">
                    <m:r>
                      <a:rPr lang="en-US" sz="6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3004D71-4D26-34B1-3785-BB4A0859B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399" y="4065876"/>
                <a:ext cx="5120419" cy="15337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93833A-D904-1DD5-8805-5F1F973DBF6E}"/>
                  </a:ext>
                </a:extLst>
              </p:cNvPr>
              <p:cNvSpPr txBox="1"/>
              <p:nvPr/>
            </p:nvSpPr>
            <p:spPr>
              <a:xfrm>
                <a:off x="8027370" y="2393475"/>
                <a:ext cx="2520280" cy="101707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93833A-D904-1DD5-8805-5F1F973DB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7370" y="2393475"/>
                <a:ext cx="2520280" cy="1017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8422095-7C2A-CA34-A8A9-9952AADEA962}"/>
              </a:ext>
            </a:extLst>
          </p:cNvPr>
          <p:cNvSpPr txBox="1"/>
          <p:nvPr/>
        </p:nvSpPr>
        <p:spPr>
          <a:xfrm>
            <a:off x="1847528" y="455588"/>
            <a:ext cx="8712968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 the value of </a:t>
            </a:r>
          </a:p>
          <a:p>
            <a:pPr algn="ctr"/>
            <a:r>
              <a:rPr lang="en-GB" sz="4800" dirty="0"/>
              <a:t>the coefficient of restitution.</a:t>
            </a:r>
          </a:p>
        </p:txBody>
      </p:sp>
    </p:spTree>
    <p:extLst>
      <p:ext uri="{BB962C8B-B14F-4D97-AF65-F5344CB8AC3E}">
        <p14:creationId xmlns:p14="http://schemas.microsoft.com/office/powerpoint/2010/main" val="235188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AF3B3-A32D-054A-E2BC-D537C6160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B8E0CB0-3921-CC6A-B2AA-395DF344EFDB}"/>
              </a:ext>
            </a:extLst>
          </p:cNvPr>
          <p:cNvGrpSpPr/>
          <p:nvPr/>
        </p:nvGrpSpPr>
        <p:grpSpPr>
          <a:xfrm>
            <a:off x="1129774" y="2602741"/>
            <a:ext cx="4444139" cy="3540390"/>
            <a:chOff x="3502429" y="2996393"/>
            <a:chExt cx="1924675" cy="151345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86309C5-8DCF-2032-B889-7835D137DF95}"/>
                </a:ext>
              </a:extLst>
            </p:cNvPr>
            <p:cNvSpPr/>
            <p:nvPr/>
          </p:nvSpPr>
          <p:spPr>
            <a:xfrm>
              <a:off x="3574436" y="3495249"/>
              <a:ext cx="576064" cy="535721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C74F075-E52F-1721-8790-4DB9A266DEB4}"/>
                </a:ext>
              </a:extLst>
            </p:cNvPr>
            <p:cNvCxnSpPr/>
            <p:nvPr/>
          </p:nvCxnSpPr>
          <p:spPr>
            <a:xfrm>
              <a:off x="3502429" y="3333287"/>
              <a:ext cx="720080" cy="0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8FC302D-5F7C-7BAB-6E33-F340228A2858}"/>
                </a:ext>
              </a:extLst>
            </p:cNvPr>
            <p:cNvCxnSpPr>
              <a:cxnSpLocks/>
            </p:cNvCxnSpPr>
            <p:nvPr/>
          </p:nvCxnSpPr>
          <p:spPr>
            <a:xfrm>
              <a:off x="3502429" y="4189412"/>
              <a:ext cx="720080" cy="0"/>
            </a:xfrm>
            <a:prstGeom prst="straightConnector1">
              <a:avLst/>
            </a:prstGeom>
            <a:ln w="4445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E92E5CB-1191-9445-7D63-4855C9F5CCE4}"/>
                    </a:ext>
                  </a:extLst>
                </p:cNvPr>
                <p:cNvSpPr txBox="1"/>
                <p:nvPr/>
              </p:nvSpPr>
              <p:spPr>
                <a:xfrm>
                  <a:off x="3652238" y="4180929"/>
                  <a:ext cx="420461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4400" dirty="0"/>
                    <a:t>1</a:t>
                  </a: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E92E5CB-1191-9445-7D63-4855C9F5CC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2238" y="4180929"/>
                  <a:ext cx="420461" cy="328923"/>
                </a:xfrm>
                <a:prstGeom prst="rect">
                  <a:avLst/>
                </a:prstGeom>
                <a:blipFill>
                  <a:blip r:embed="rId2"/>
                  <a:stretch>
                    <a:fillRect t="-16667" r="-21384" b="-373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2C2D94-FB68-B10B-748D-40E7650A0303}"/>
                </a:ext>
              </a:extLst>
            </p:cNvPr>
            <p:cNvSpPr txBox="1"/>
            <p:nvPr/>
          </p:nvSpPr>
          <p:spPr>
            <a:xfrm>
              <a:off x="3709863" y="2996393"/>
              <a:ext cx="311853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/>
                <a:t>6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6BB94F1-519B-8EDE-BE0B-622A5D0A3C50}"/>
                </a:ext>
              </a:extLst>
            </p:cNvPr>
            <p:cNvSpPr/>
            <p:nvPr/>
          </p:nvSpPr>
          <p:spPr>
            <a:xfrm>
              <a:off x="4779032" y="3495250"/>
              <a:ext cx="576064" cy="535720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A22B24E-4922-F85F-402C-92AF815DBCB6}"/>
                </a:ext>
              </a:extLst>
            </p:cNvPr>
            <p:cNvCxnSpPr/>
            <p:nvPr/>
          </p:nvCxnSpPr>
          <p:spPr>
            <a:xfrm>
              <a:off x="4707024" y="3325316"/>
              <a:ext cx="720080" cy="0"/>
            </a:xfrm>
            <a:prstGeom prst="straightConnector1">
              <a:avLst/>
            </a:prstGeom>
            <a:ln w="476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33BB0AFB-BEC5-5F95-83FC-D64067E5F86D}"/>
                </a:ext>
              </a:extLst>
            </p:cNvPr>
            <p:cNvCxnSpPr>
              <a:cxnSpLocks/>
            </p:cNvCxnSpPr>
            <p:nvPr/>
          </p:nvCxnSpPr>
          <p:spPr>
            <a:xfrm>
              <a:off x="4707024" y="4189412"/>
              <a:ext cx="720080" cy="0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CB2F318-FF9E-0081-BFB5-1AF8F0DEC9C8}"/>
                    </a:ext>
                  </a:extLst>
                </p:cNvPr>
                <p:cNvSpPr txBox="1"/>
                <p:nvPr/>
              </p:nvSpPr>
              <p:spPr>
                <a:xfrm>
                  <a:off x="4843399" y="4180929"/>
                  <a:ext cx="349746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CB2F318-FF9E-0081-BFB5-1AF8F0DEC9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399" y="4180929"/>
                  <a:ext cx="349746" cy="32892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6AC8C62-BF42-5211-BB7E-E3D68069B9AD}"/>
                    </a:ext>
                  </a:extLst>
                </p:cNvPr>
                <p:cNvSpPr txBox="1"/>
                <p:nvPr/>
              </p:nvSpPr>
              <p:spPr>
                <a:xfrm>
                  <a:off x="4812214" y="3001396"/>
                  <a:ext cx="576063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GB" sz="4400" dirty="0"/>
                    <a:t>10</a:t>
                  </a: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6AC8C62-BF42-5211-BB7E-E3D68069B9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2214" y="3001396"/>
                  <a:ext cx="576063" cy="328923"/>
                </a:xfrm>
                <a:prstGeom prst="rect">
                  <a:avLst/>
                </a:prstGeom>
                <a:blipFill>
                  <a:blip r:embed="rId4"/>
                  <a:stretch>
                    <a:fillRect t="-16667" r="-12329" b="-373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3569895-9A65-F563-DB9C-952E537D4F61}"/>
                  </a:ext>
                </a:extLst>
              </p:cNvPr>
              <p:cNvSpPr txBox="1"/>
              <p:nvPr/>
            </p:nvSpPr>
            <p:spPr>
              <a:xfrm>
                <a:off x="6429818" y="2614675"/>
                <a:ext cx="5354814" cy="1403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6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3 − −1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6 − −10</m:t>
                        </m:r>
                      </m:den>
                    </m:f>
                  </m:oMath>
                </a14:m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r>
                      <a:rPr lang="en-US" sz="6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3569895-9A65-F563-DB9C-952E537D4F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818" y="2614675"/>
                <a:ext cx="5354814" cy="14037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F9F437A-3AF0-71BC-3637-B9106B4401A8}"/>
                  </a:ext>
                </a:extLst>
              </p:cNvPr>
              <p:cNvSpPr txBox="1"/>
              <p:nvPr/>
            </p:nvSpPr>
            <p:spPr>
              <a:xfrm>
                <a:off x="6240016" y="4615509"/>
                <a:ext cx="2376264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US" sz="48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8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F9F437A-3AF0-71BC-3637-B9106B440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615509"/>
                <a:ext cx="2376264" cy="14752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636BB78-0607-E189-6B7D-45347E0097D6}"/>
              </a:ext>
            </a:extLst>
          </p:cNvPr>
          <p:cNvSpPr txBox="1"/>
          <p:nvPr/>
        </p:nvSpPr>
        <p:spPr>
          <a:xfrm>
            <a:off x="1847528" y="455588"/>
            <a:ext cx="8712968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 the value of </a:t>
            </a:r>
          </a:p>
          <a:p>
            <a:pPr algn="ctr"/>
            <a:r>
              <a:rPr lang="en-GB" sz="4800" dirty="0"/>
              <a:t>the coefficient of restitution.</a:t>
            </a:r>
          </a:p>
        </p:txBody>
      </p:sp>
    </p:spTree>
    <p:extLst>
      <p:ext uri="{BB962C8B-B14F-4D97-AF65-F5344CB8AC3E}">
        <p14:creationId xmlns:p14="http://schemas.microsoft.com/office/powerpoint/2010/main" val="174429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06351-EA82-CC75-3272-357C5E53A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77886C6-D77D-A66F-8C6D-79377CADBD35}"/>
              </a:ext>
            </a:extLst>
          </p:cNvPr>
          <p:cNvGrpSpPr/>
          <p:nvPr/>
        </p:nvGrpSpPr>
        <p:grpSpPr>
          <a:xfrm>
            <a:off x="1363830" y="2492896"/>
            <a:ext cx="4444139" cy="3530191"/>
            <a:chOff x="3502429" y="2996634"/>
            <a:chExt cx="1924675" cy="150909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8A703E4-064B-6BBC-D963-6EFD123B9DC6}"/>
                </a:ext>
              </a:extLst>
            </p:cNvPr>
            <p:cNvSpPr/>
            <p:nvPr/>
          </p:nvSpPr>
          <p:spPr>
            <a:xfrm>
              <a:off x="3533938" y="3492035"/>
              <a:ext cx="576064" cy="535721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8F0C43F-7ED7-1962-1C66-419C5DF30AB6}"/>
                </a:ext>
              </a:extLst>
            </p:cNvPr>
            <p:cNvCxnSpPr/>
            <p:nvPr/>
          </p:nvCxnSpPr>
          <p:spPr>
            <a:xfrm>
              <a:off x="3502429" y="3325316"/>
              <a:ext cx="7200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3229AF6-A372-AF3F-B9C9-E45C33B1E740}"/>
                </a:ext>
              </a:extLst>
            </p:cNvPr>
            <p:cNvCxnSpPr>
              <a:cxnSpLocks/>
            </p:cNvCxnSpPr>
            <p:nvPr/>
          </p:nvCxnSpPr>
          <p:spPr>
            <a:xfrm>
              <a:off x="3502429" y="4189412"/>
              <a:ext cx="7200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DF8520-8931-721A-54C7-207B5B589A86}"/>
                </a:ext>
              </a:extLst>
            </p:cNvPr>
            <p:cNvSpPr txBox="1"/>
            <p:nvPr/>
          </p:nvSpPr>
          <p:spPr>
            <a:xfrm>
              <a:off x="3689541" y="4176810"/>
              <a:ext cx="280668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/>
                <a:t>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0DA92B-9681-4026-C029-2B863D28416C}"/>
                </a:ext>
              </a:extLst>
            </p:cNvPr>
            <p:cNvSpPr txBox="1"/>
            <p:nvPr/>
          </p:nvSpPr>
          <p:spPr>
            <a:xfrm>
              <a:off x="3737993" y="2996634"/>
              <a:ext cx="232216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/>
                <a:t>3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20326B8-F6AA-F999-F80A-FA566DAD03BE}"/>
                </a:ext>
              </a:extLst>
            </p:cNvPr>
            <p:cNvSpPr/>
            <p:nvPr/>
          </p:nvSpPr>
          <p:spPr>
            <a:xfrm>
              <a:off x="4707024" y="3472954"/>
              <a:ext cx="576064" cy="535720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252F284-C883-7099-F93F-4BF68B39B9F9}"/>
                </a:ext>
              </a:extLst>
            </p:cNvPr>
            <p:cNvCxnSpPr/>
            <p:nvPr/>
          </p:nvCxnSpPr>
          <p:spPr>
            <a:xfrm>
              <a:off x="4707024" y="3325316"/>
              <a:ext cx="7200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7105CC16-F38A-A902-8DB6-1F7E6B8DFFA0}"/>
                </a:ext>
              </a:extLst>
            </p:cNvPr>
            <p:cNvCxnSpPr>
              <a:cxnSpLocks/>
            </p:cNvCxnSpPr>
            <p:nvPr/>
          </p:nvCxnSpPr>
          <p:spPr>
            <a:xfrm>
              <a:off x="4707024" y="4189412"/>
              <a:ext cx="7200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76E1402-588D-A436-5EB9-64285F34B297}"/>
                    </a:ext>
                  </a:extLst>
                </p:cNvPr>
                <p:cNvSpPr txBox="1"/>
                <p:nvPr/>
              </p:nvSpPr>
              <p:spPr>
                <a:xfrm>
                  <a:off x="4843399" y="4175842"/>
                  <a:ext cx="349746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en-GB" sz="44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76E1402-588D-A436-5EB9-64285F34B2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399" y="4175842"/>
                  <a:ext cx="349746" cy="32892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81155E-99DC-EC95-2A42-19FF3C03713B}"/>
                </a:ext>
              </a:extLst>
            </p:cNvPr>
            <p:cNvSpPr txBox="1"/>
            <p:nvPr/>
          </p:nvSpPr>
          <p:spPr>
            <a:xfrm>
              <a:off x="4851041" y="3014715"/>
              <a:ext cx="397767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/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A767F78-3B3A-15A6-AD45-4963DA7EEA5B}"/>
                  </a:ext>
                </a:extLst>
              </p:cNvPr>
              <p:cNvSpPr txBox="1"/>
              <p:nvPr/>
            </p:nvSpPr>
            <p:spPr>
              <a:xfrm>
                <a:off x="7104112" y="2770696"/>
                <a:ext cx="4176464" cy="1272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54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6 −4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3 − 1</m:t>
                        </m:r>
                      </m:den>
                    </m:f>
                  </m:oMath>
                </a14:m>
                <a:r>
                  <a:rPr lang="en-US" sz="5400" dirty="0"/>
                  <a:t>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A767F78-3B3A-15A6-AD45-4963DA7EE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770696"/>
                <a:ext cx="4176464" cy="12726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B07325-E110-D94C-0F80-A9850DF99545}"/>
                  </a:ext>
                </a:extLst>
              </p:cNvPr>
              <p:cNvSpPr txBox="1"/>
              <p:nvPr/>
            </p:nvSpPr>
            <p:spPr>
              <a:xfrm>
                <a:off x="6946522" y="4581128"/>
                <a:ext cx="212407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US" sz="54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B07325-E110-D94C-0F80-A9850DF99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522" y="4581128"/>
                <a:ext cx="2124076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6A18BDD-0805-FB57-5FFE-2DEA49820552}"/>
              </a:ext>
            </a:extLst>
          </p:cNvPr>
          <p:cNvSpPr txBox="1"/>
          <p:nvPr/>
        </p:nvSpPr>
        <p:spPr>
          <a:xfrm>
            <a:off x="1847528" y="455588"/>
            <a:ext cx="8712968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 the value of </a:t>
            </a:r>
          </a:p>
          <a:p>
            <a:pPr algn="ctr"/>
            <a:r>
              <a:rPr lang="en-GB" sz="4800" dirty="0"/>
              <a:t>the coefficient of restitution.</a:t>
            </a:r>
          </a:p>
        </p:txBody>
      </p:sp>
    </p:spTree>
    <p:extLst>
      <p:ext uri="{BB962C8B-B14F-4D97-AF65-F5344CB8AC3E}">
        <p14:creationId xmlns:p14="http://schemas.microsoft.com/office/powerpoint/2010/main" val="73079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0DD84D-1BFD-D963-C492-58557B2FB043}"/>
              </a:ext>
            </a:extLst>
          </p:cNvPr>
          <p:cNvSpPr txBox="1"/>
          <p:nvPr/>
        </p:nvSpPr>
        <p:spPr>
          <a:xfrm>
            <a:off x="1055440" y="1405225"/>
            <a:ext cx="96519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prstClr val="black"/>
                </a:solidFill>
                <a:latin typeface="Calibri"/>
              </a:rPr>
              <a:t>Conservation of Momentum </a:t>
            </a:r>
            <a:endParaRPr lang="en-GB" sz="6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394884-37CE-8375-D1DD-856DF90A03C9}"/>
              </a:ext>
            </a:extLst>
          </p:cNvPr>
          <p:cNvSpPr txBox="1"/>
          <p:nvPr/>
        </p:nvSpPr>
        <p:spPr>
          <a:xfrm>
            <a:off x="1343472" y="3852049"/>
            <a:ext cx="95688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0" b="1" dirty="0"/>
              <a:t>The Coefficient of Restitution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EDDE8B-A98A-C3F9-0747-61FAB70A3A7B}"/>
                  </a:ext>
                </a:extLst>
              </p:cNvPr>
              <p:cNvSpPr txBox="1"/>
              <p:nvPr/>
            </p:nvSpPr>
            <p:spPr>
              <a:xfrm>
                <a:off x="1415480" y="2420888"/>
                <a:ext cx="907947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EEDDE8B-A98A-C3F9-0747-61FAB70A3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420888"/>
                <a:ext cx="907947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A42501-A91B-4BFD-EE9E-B97430FC52D8}"/>
                  </a:ext>
                </a:extLst>
              </p:cNvPr>
              <p:cNvSpPr txBox="1"/>
              <p:nvPr/>
            </p:nvSpPr>
            <p:spPr>
              <a:xfrm>
                <a:off x="3719736" y="4941168"/>
                <a:ext cx="4126258" cy="1479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</m:t>
                      </m:r>
                      <m:r>
                        <a:rPr kumimoji="0" lang="en-US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𝑢</m:t>
                              </m:r>
                            </m:e>
                            <m:sub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A42501-A91B-4BFD-EE9E-B97430FC5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4941168"/>
                <a:ext cx="4126258" cy="14794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D671AC2-2E5E-7C76-209D-0C529B94CF16}"/>
              </a:ext>
            </a:extLst>
          </p:cNvPr>
          <p:cNvSpPr txBox="1"/>
          <p:nvPr/>
        </p:nvSpPr>
        <p:spPr>
          <a:xfrm>
            <a:off x="4295800" y="288948"/>
            <a:ext cx="3384376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Game Plan </a:t>
            </a:r>
          </a:p>
        </p:txBody>
      </p:sp>
    </p:spTree>
    <p:extLst>
      <p:ext uri="{BB962C8B-B14F-4D97-AF65-F5344CB8AC3E}">
        <p14:creationId xmlns:p14="http://schemas.microsoft.com/office/powerpoint/2010/main" val="1198293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0F3D4-8DCB-09AB-4F40-A2BD311D7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22ED65-2B47-1827-C0FC-B7C82A698B4E}"/>
                  </a:ext>
                </a:extLst>
              </p:cNvPr>
              <p:cNvSpPr txBox="1"/>
              <p:nvPr/>
            </p:nvSpPr>
            <p:spPr>
              <a:xfrm>
                <a:off x="407368" y="1340768"/>
                <a:ext cx="11494143" cy="521969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Two particles A and B of masses 200g and 400g respectively are travelling in opposite directions towards each other on a smooth surface with speeds of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/>
                  <a:t> respectively. </a:t>
                </a:r>
              </a:p>
              <a:p>
                <a:endParaRPr lang="en-GB" sz="3200" dirty="0"/>
              </a:p>
              <a:p>
                <a:r>
                  <a:rPr lang="en-GB" sz="3200" dirty="0"/>
                  <a:t>They collide directly, and immediately after their collision have velocities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200" dirty="0"/>
                  <a:t>respectively, measured in the direction of the motion of A before the collision. </a:t>
                </a:r>
              </a:p>
              <a:p>
                <a:endParaRPr lang="en-US" sz="3200" dirty="0"/>
              </a:p>
              <a:p>
                <a:r>
                  <a:rPr lang="en-US" sz="3200" dirty="0"/>
                  <a:t>Given that the coefficient of restitution between A and B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200" dirty="0"/>
                  <a:t>, </a:t>
                </a:r>
              </a:p>
              <a:p>
                <a:r>
                  <a:rPr lang="en-GB" sz="3200" dirty="0"/>
                  <a:t>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2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22ED65-2B47-1827-C0FC-B7C82A698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340768"/>
                <a:ext cx="11494143" cy="5219699"/>
              </a:xfrm>
              <a:prstGeom prst="rect">
                <a:avLst/>
              </a:prstGeom>
              <a:blipFill>
                <a:blip r:embed="rId2"/>
                <a:stretch>
                  <a:fillRect b="-78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FC658220-39D1-8E53-1E69-E7A55DA5BB31}"/>
              </a:ext>
            </a:extLst>
          </p:cNvPr>
          <p:cNvSpPr txBox="1"/>
          <p:nvPr/>
        </p:nvSpPr>
        <p:spPr>
          <a:xfrm>
            <a:off x="3359696" y="116632"/>
            <a:ext cx="505168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prstClr val="black"/>
                </a:solidFill>
                <a:latin typeface="Calibri"/>
              </a:rPr>
              <a:t>Question A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998988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9E71E-572D-A435-B982-88C7BE813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745DB1-E6D1-968F-B6FA-BD2D8105867C}"/>
                  </a:ext>
                </a:extLst>
              </p:cNvPr>
              <p:cNvSpPr txBox="1"/>
              <p:nvPr/>
            </p:nvSpPr>
            <p:spPr>
              <a:xfrm>
                <a:off x="414152" y="270303"/>
                <a:ext cx="11363696" cy="7007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Given that the coefficient of restitution between A and B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800" dirty="0"/>
                  <a:t>,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8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7745DB1-E6D1-968F-B6FA-BD2D810586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52" y="270303"/>
                <a:ext cx="11363696" cy="700705"/>
              </a:xfrm>
              <a:prstGeom prst="rect">
                <a:avLst/>
              </a:prstGeom>
              <a:blipFill>
                <a:blip r:embed="rId2"/>
                <a:stretch>
                  <a:fillRect b="-143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233F4B-B6D3-2711-67B4-3062160AF7C4}"/>
                  </a:ext>
                </a:extLst>
              </p:cNvPr>
              <p:cNvSpPr txBox="1"/>
              <p:nvPr/>
            </p:nvSpPr>
            <p:spPr>
              <a:xfrm>
                <a:off x="561291" y="4581128"/>
                <a:ext cx="6628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kumimoji="0" lang="en-GB" sz="3600" b="1" i="0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7233F4B-B6D3-2711-67B4-3062160AF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291" y="4581128"/>
                <a:ext cx="66281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1AB60A-A627-6115-5FA9-AF2B62C17F13}"/>
                  </a:ext>
                </a:extLst>
              </p:cNvPr>
              <p:cNvSpPr txBox="1"/>
              <p:nvPr/>
            </p:nvSpPr>
            <p:spPr>
              <a:xfrm>
                <a:off x="624162" y="3563226"/>
                <a:ext cx="489577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(0.2)</a:t>
                </a: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5 + 0.4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−4</m:t>
                        </m:r>
                      </m:e>
                    </m:d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=0.2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𝑎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+0.4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𝑏</m:t>
                    </m:r>
                  </m:oMath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B1AB60A-A627-6115-5FA9-AF2B62C17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62" y="3563226"/>
                <a:ext cx="4895774" cy="523220"/>
              </a:xfrm>
              <a:prstGeom prst="rect">
                <a:avLst/>
              </a:prstGeom>
              <a:blipFill>
                <a:blip r:embed="rId4"/>
                <a:stretch>
                  <a:fillRect l="-2488" t="-11765" b="-3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9E9C345A-37D4-5F13-1B76-D4B1C8025DC1}"/>
              </a:ext>
            </a:extLst>
          </p:cNvPr>
          <p:cNvSpPr txBox="1"/>
          <p:nvPr/>
        </p:nvSpPr>
        <p:spPr>
          <a:xfrm>
            <a:off x="692531" y="2959292"/>
            <a:ext cx="1220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Calibri"/>
              </a:rPr>
              <a:t>CoM</a:t>
            </a:r>
            <a:endParaRPr lang="en-GB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A7458D-4508-5461-5A79-D72833D33850}"/>
                  </a:ext>
                </a:extLst>
              </p:cNvPr>
              <p:cNvSpPr txBox="1"/>
              <p:nvPr/>
            </p:nvSpPr>
            <p:spPr>
              <a:xfrm>
                <a:off x="1000711" y="4979086"/>
                <a:ext cx="2016224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𝑒</m:t>
                      </m:r>
                      <m:r>
                        <a:rPr kumimoji="0" lang="en-US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num>
                        <m:den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5−−4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7A7458D-4508-5461-5A79-D72833D33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711" y="4979086"/>
                <a:ext cx="2016224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C217026-B1B0-D2F1-5357-25992DE0542F}"/>
                  </a:ext>
                </a:extLst>
              </p:cNvPr>
              <p:cNvSpPr txBox="1"/>
              <p:nvPr/>
            </p:nvSpPr>
            <p:spPr>
              <a:xfrm>
                <a:off x="892699" y="6090779"/>
                <a:ext cx="223224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9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C217026-B1B0-D2F1-5357-25992DE05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99" y="6090779"/>
                <a:ext cx="223224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BDB7CF0-DD03-FC45-2C4D-A9C919E93AFE}"/>
                  </a:ext>
                </a:extLst>
              </p:cNvPr>
              <p:cNvSpPr txBox="1"/>
              <p:nvPr/>
            </p:nvSpPr>
            <p:spPr>
              <a:xfrm>
                <a:off x="2537432" y="4144410"/>
                <a:ext cx="242421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6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8BDB7CF0-DD03-FC45-2C4D-A9C919E93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432" y="4144410"/>
                <a:ext cx="2424214" cy="523220"/>
              </a:xfrm>
              <a:prstGeom prst="rect">
                <a:avLst/>
              </a:prstGeom>
              <a:blipFill>
                <a:blip r:embed="rId7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F9097591-96F2-F7BF-FB3C-D9DC24B051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9299" y="955349"/>
            <a:ext cx="2352328" cy="185156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CD541A-C43E-F542-94C3-67FE7ECC3C3D}"/>
              </a:ext>
            </a:extLst>
          </p:cNvPr>
          <p:cNvCxnSpPr/>
          <p:nvPr/>
        </p:nvCxnSpPr>
        <p:spPr>
          <a:xfrm>
            <a:off x="6096000" y="1340768"/>
            <a:ext cx="0" cy="51845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9FE86B-75C0-7896-568B-FEDF07F2AA40}"/>
                  </a:ext>
                </a:extLst>
              </p:cNvPr>
              <p:cNvSpPr txBox="1"/>
              <p:nvPr/>
            </p:nvSpPr>
            <p:spPr>
              <a:xfrm>
                <a:off x="6561395" y="1242629"/>
                <a:ext cx="44064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Solve for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9FE86B-75C0-7896-568B-FEDF07F2A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395" y="1242629"/>
                <a:ext cx="4406498" cy="646331"/>
              </a:xfrm>
              <a:prstGeom prst="rect">
                <a:avLst/>
              </a:prstGeom>
              <a:blipFill>
                <a:blip r:embed="rId9"/>
                <a:stretch>
                  <a:fillRect l="-4149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BC9F28-4F9A-88C4-8ABD-B6475BA4B2A8}"/>
                  </a:ext>
                </a:extLst>
              </p:cNvPr>
              <p:cNvSpPr txBox="1"/>
              <p:nvPr/>
            </p:nvSpPr>
            <p:spPr>
              <a:xfrm>
                <a:off x="7619027" y="3773679"/>
                <a:ext cx="15182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6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4BC9F28-4F9A-88C4-8ABD-B6475BA4B2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027" y="3773679"/>
                <a:ext cx="1518267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E984EA-B10A-E2D8-8296-A770F4870B4D}"/>
                  </a:ext>
                </a:extLst>
              </p:cNvPr>
              <p:cNvSpPr txBox="1"/>
              <p:nvPr/>
            </p:nvSpPr>
            <p:spPr>
              <a:xfrm>
                <a:off x="7770274" y="4617991"/>
                <a:ext cx="180019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3E984EA-B10A-E2D8-8296-A770F4870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274" y="4617991"/>
                <a:ext cx="1800199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BDD6E55-7A82-0360-6B71-B805813E8721}"/>
                  </a:ext>
                </a:extLst>
              </p:cNvPr>
              <p:cNvSpPr txBox="1"/>
              <p:nvPr/>
            </p:nvSpPr>
            <p:spPr>
              <a:xfrm>
                <a:off x="7680176" y="5429978"/>
                <a:ext cx="180019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BDD6E55-7A82-0360-6B71-B805813E8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5429978"/>
                <a:ext cx="1800199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1BC2C61-30AF-952B-3607-4D6A45A68EF6}"/>
                  </a:ext>
                </a:extLst>
              </p:cNvPr>
              <p:cNvSpPr txBox="1"/>
              <p:nvPr/>
            </p:nvSpPr>
            <p:spPr>
              <a:xfrm>
                <a:off x="7638094" y="1924581"/>
                <a:ext cx="257436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2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1BC2C61-30AF-952B-3607-4D6A45A68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094" y="1924581"/>
                <a:ext cx="2574369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1C08721-D59F-98C2-4545-CB122918CFD0}"/>
              </a:ext>
            </a:extLst>
          </p:cNvPr>
          <p:cNvSpPr txBox="1"/>
          <p:nvPr/>
        </p:nvSpPr>
        <p:spPr>
          <a:xfrm>
            <a:off x="6492679" y="2456350"/>
            <a:ext cx="7376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Sub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EA30F01-490B-D295-BD35-A197F7EACBC5}"/>
                  </a:ext>
                </a:extLst>
              </p:cNvPr>
              <p:cNvSpPr txBox="1"/>
              <p:nvPr/>
            </p:nvSpPr>
            <p:spPr>
              <a:xfrm>
                <a:off x="7619027" y="2954739"/>
                <a:ext cx="345638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6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EA30F01-490B-D295-BD35-A197F7EAC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027" y="2954739"/>
                <a:ext cx="3456382" cy="584775"/>
              </a:xfrm>
              <a:prstGeom prst="rect">
                <a:avLst/>
              </a:prstGeom>
              <a:blipFill>
                <a:blip r:embed="rId14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698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4" grpId="0"/>
      <p:bldP spid="43" grpId="0"/>
      <p:bldP spid="18" grpId="0"/>
      <p:bldP spid="19" grpId="0"/>
      <p:bldP spid="25" grpId="0"/>
      <p:bldP spid="26" grpId="0"/>
      <p:bldP spid="28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87006-6C63-97B3-87AF-2A703A4B8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BDB5DA-0516-5D4D-743A-31548DC3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6" y="1412776"/>
            <a:ext cx="11593288" cy="33934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A584D5-9E48-7D04-721A-379E51A78450}"/>
              </a:ext>
            </a:extLst>
          </p:cNvPr>
          <p:cNvSpPr txBox="1"/>
          <p:nvPr/>
        </p:nvSpPr>
        <p:spPr>
          <a:xfrm>
            <a:off x="3359696" y="116632"/>
            <a:ext cx="505168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prstClr val="black"/>
                </a:solidFill>
                <a:latin typeface="Calibri"/>
              </a:rPr>
              <a:t>Question B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678951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B44C3-2F62-3BDD-39E6-1603809CF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DA6C8B-D1ED-95EF-B6AE-FE9779C91A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029" b="38928"/>
          <a:stretch/>
        </p:blipFill>
        <p:spPr>
          <a:xfrm>
            <a:off x="586353" y="179498"/>
            <a:ext cx="9551486" cy="4765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A9F1B7-8745-F001-E2E0-E863CF6D31C0}"/>
                  </a:ext>
                </a:extLst>
              </p:cNvPr>
              <p:cNvSpPr txBox="1"/>
              <p:nvPr/>
            </p:nvSpPr>
            <p:spPr>
              <a:xfrm>
                <a:off x="555101" y="3204441"/>
                <a:ext cx="46805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4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𝑚𝑢</m:t>
                      </m:r>
                      <m:r>
                        <a:rPr kumimoji="0" lang="en-GB" sz="2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4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𝑚𝑢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𝑚𝑎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+4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𝑚𝑏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A9F1B7-8745-F001-E2E0-E863CF6D3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01" y="3204441"/>
                <a:ext cx="4680517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D6F4F21-37A4-0E40-5C84-A8E4209089C9}"/>
                  </a:ext>
                </a:extLst>
              </p:cNvPr>
              <p:cNvSpPr txBox="1"/>
              <p:nvPr/>
            </p:nvSpPr>
            <p:spPr>
              <a:xfrm>
                <a:off x="2163220" y="3735528"/>
                <a:ext cx="259228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</m:t>
                    </m:r>
                    <m:r>
                      <a:rPr lang="en-GB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GB" sz="2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D6F4F21-37A4-0E40-5C84-A8E420908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20" y="3735528"/>
                <a:ext cx="259228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461803-6C00-F4EB-9E6C-0DEBA03B85D6}"/>
                  </a:ext>
                </a:extLst>
              </p:cNvPr>
              <p:cNvSpPr txBox="1"/>
              <p:nvPr/>
            </p:nvSpPr>
            <p:spPr>
              <a:xfrm>
                <a:off x="1235460" y="5058769"/>
                <a:ext cx="2052228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  <m: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𝑎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𝑢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𝑢</m:t>
                          </m:r>
                        </m:den>
                      </m:f>
                      <m:r>
                        <a:rPr kumimoji="0" lang="en-US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461803-6C00-F4EB-9E6C-0DEBA03B8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460" y="5058769"/>
                <a:ext cx="2052228" cy="9017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341C37-737F-457F-802F-74420609328E}"/>
                  </a:ext>
                </a:extLst>
              </p:cNvPr>
              <p:cNvSpPr txBox="1"/>
              <p:nvPr/>
            </p:nvSpPr>
            <p:spPr>
              <a:xfrm>
                <a:off x="913926" y="6183301"/>
                <a:ext cx="23042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0" lang="en-US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E341C37-737F-457F-802F-7442060932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926" y="6183301"/>
                <a:ext cx="230425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6A8A91-CE98-98BC-1B9E-81729A72F819}"/>
                  </a:ext>
                </a:extLst>
              </p:cNvPr>
              <p:cNvSpPr txBox="1"/>
              <p:nvPr/>
            </p:nvSpPr>
            <p:spPr>
              <a:xfrm>
                <a:off x="2163220" y="4264164"/>
                <a:ext cx="215205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GB" sz="28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kumimoji="0" lang="en-US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06A8A91-CE98-98BC-1B9E-81729A72F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20" y="4264164"/>
                <a:ext cx="215205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AA152D7-2828-CB0E-4BC0-445B2FA502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397" y="751167"/>
            <a:ext cx="2373762" cy="18497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1CE595-6CD6-6D56-20D6-348FD2AF7864}"/>
                  </a:ext>
                </a:extLst>
              </p:cNvPr>
              <p:cNvSpPr txBox="1"/>
              <p:nvPr/>
            </p:nvSpPr>
            <p:spPr>
              <a:xfrm>
                <a:off x="582517" y="4646979"/>
                <a:ext cx="6628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kumimoji="0" lang="en-GB" sz="3600" b="1" i="0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71CE595-6CD6-6D56-20D6-348FD2AF7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17" y="4646979"/>
                <a:ext cx="66281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D094562-5446-2D67-DD56-961482E90681}"/>
              </a:ext>
            </a:extLst>
          </p:cNvPr>
          <p:cNvSpPr txBox="1"/>
          <p:nvPr/>
        </p:nvSpPr>
        <p:spPr>
          <a:xfrm>
            <a:off x="576175" y="2636912"/>
            <a:ext cx="1220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Calibri"/>
              </a:rPr>
              <a:t>CoM</a:t>
            </a:r>
            <a:endParaRPr lang="en-GB" sz="3600" b="1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B9E0C12-751C-6130-73B0-A2EAAEC4B129}"/>
              </a:ext>
            </a:extLst>
          </p:cNvPr>
          <p:cNvCxnSpPr/>
          <p:nvPr/>
        </p:nvCxnSpPr>
        <p:spPr>
          <a:xfrm>
            <a:off x="5879976" y="1246080"/>
            <a:ext cx="0" cy="51845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B92E4B1-6BBB-D067-BD52-D2536D7A00C8}"/>
                  </a:ext>
                </a:extLst>
              </p:cNvPr>
              <p:cNvSpPr txBox="1"/>
              <p:nvPr/>
            </p:nvSpPr>
            <p:spPr>
              <a:xfrm>
                <a:off x="6502557" y="1090864"/>
                <a:ext cx="440649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Solve for </a:t>
                </a:r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</m:oMath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B92E4B1-6BBB-D067-BD52-D2536D7A0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557" y="1090864"/>
                <a:ext cx="4406498" cy="646331"/>
              </a:xfrm>
              <a:prstGeom prst="rect">
                <a:avLst/>
              </a:prstGeom>
              <a:blipFill>
                <a:blip r:embed="rId10"/>
                <a:stretch>
                  <a:fillRect l="-4288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2E993F1-11C3-8593-CBB6-CDA5BD6694AC}"/>
                  </a:ext>
                </a:extLst>
              </p:cNvPr>
              <p:cNvSpPr txBox="1"/>
              <p:nvPr/>
            </p:nvSpPr>
            <p:spPr>
              <a:xfrm>
                <a:off x="7752184" y="5458144"/>
                <a:ext cx="167357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2E993F1-11C3-8593-CBB6-CDA5BD669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5458144"/>
                <a:ext cx="1673576" cy="101431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B38DDE-EA6C-43F1-C0FC-BC39504C154F}"/>
                  </a:ext>
                </a:extLst>
              </p:cNvPr>
              <p:cNvSpPr txBox="1"/>
              <p:nvPr/>
            </p:nvSpPr>
            <p:spPr>
              <a:xfrm>
                <a:off x="7579256" y="1772816"/>
                <a:ext cx="257436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2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kumimoji="0" lang="en-US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B38DDE-EA6C-43F1-C0FC-BC39504C15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256" y="1772816"/>
                <a:ext cx="2574369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48E3B691-5BE7-ACE9-31B2-11FC53BA5DC6}"/>
              </a:ext>
            </a:extLst>
          </p:cNvPr>
          <p:cNvSpPr txBox="1"/>
          <p:nvPr/>
        </p:nvSpPr>
        <p:spPr>
          <a:xfrm>
            <a:off x="6433841" y="2304585"/>
            <a:ext cx="7376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Sub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E29B05D-E31B-E469-2567-F93F149111C3}"/>
                  </a:ext>
                </a:extLst>
              </p:cNvPr>
              <p:cNvSpPr txBox="1"/>
              <p:nvPr/>
            </p:nvSpPr>
            <p:spPr>
              <a:xfrm>
                <a:off x="7550960" y="2788565"/>
                <a:ext cx="258687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E29B05D-E31B-E469-2567-F93F1491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960" y="2788565"/>
                <a:ext cx="2586878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7B53F94-C218-3131-CF0D-1951B5DDFA37}"/>
                  </a:ext>
                </a:extLst>
              </p:cNvPr>
              <p:cNvSpPr txBox="1"/>
              <p:nvPr/>
            </p:nvSpPr>
            <p:spPr>
              <a:xfrm>
                <a:off x="7560188" y="3466051"/>
                <a:ext cx="278428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7B53F94-C218-3131-CF0D-1951B5DDF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0188" y="3466051"/>
                <a:ext cx="2784282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D5B42C-1999-B0F6-8199-5F207C26CA64}"/>
                  </a:ext>
                </a:extLst>
              </p:cNvPr>
              <p:cNvSpPr txBox="1"/>
              <p:nvPr/>
            </p:nvSpPr>
            <p:spPr>
              <a:xfrm>
                <a:off x="7579255" y="4147729"/>
                <a:ext cx="341328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FD5B42C-1999-B0F6-8199-5F207C26CA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255" y="4147729"/>
                <a:ext cx="3413285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E346A5-472F-AF57-CA4E-52321CB331C1}"/>
                  </a:ext>
                </a:extLst>
              </p:cNvPr>
              <p:cNvSpPr txBox="1"/>
              <p:nvPr/>
            </p:nvSpPr>
            <p:spPr>
              <a:xfrm>
                <a:off x="7608169" y="4787384"/>
                <a:ext cx="172819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5E346A5-472F-AF57-CA4E-52321CB33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9" y="4787384"/>
                <a:ext cx="1728192" cy="58477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254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3" grpId="0"/>
      <p:bldP spid="24" grpId="0"/>
      <p:bldP spid="27" grpId="0"/>
      <p:bldP spid="29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t="70919" r="7143" b="14964"/>
          <a:stretch/>
        </p:blipFill>
        <p:spPr>
          <a:xfrm>
            <a:off x="407368" y="332656"/>
            <a:ext cx="10765196" cy="4790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157E3A-51D4-366D-E48C-F0AE54628130}"/>
                  </a:ext>
                </a:extLst>
              </p:cNvPr>
              <p:cNvSpPr txBox="1"/>
              <p:nvPr/>
            </p:nvSpPr>
            <p:spPr>
              <a:xfrm>
                <a:off x="767408" y="2721114"/>
                <a:ext cx="333486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3157E3A-51D4-366D-E48C-F0AE54628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721114"/>
                <a:ext cx="333486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9BE805-564A-16D1-85F9-6BB3B46025B9}"/>
                  </a:ext>
                </a:extLst>
              </p:cNvPr>
              <p:cNvSpPr txBox="1"/>
              <p:nvPr/>
            </p:nvSpPr>
            <p:spPr>
              <a:xfrm>
                <a:off x="911424" y="1055802"/>
                <a:ext cx="1972352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US" sz="4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F9BE805-564A-16D1-85F9-6BB3B4602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1055802"/>
                <a:ext cx="1972352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BCF39B-7E98-B2F8-BD68-E9E5BFC0E9CD}"/>
                  </a:ext>
                </a:extLst>
              </p:cNvPr>
              <p:cNvSpPr txBox="1"/>
              <p:nvPr/>
            </p:nvSpPr>
            <p:spPr>
              <a:xfrm>
                <a:off x="697022" y="3532806"/>
                <a:ext cx="4077168" cy="12448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en-US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0" lang="en-GB" sz="4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4BCF39B-7E98-B2F8-BD68-E9E5BFC0E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22" y="3532806"/>
                <a:ext cx="4077168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8A5D0-8DF6-6B09-582C-2D66B1042C66}"/>
                  </a:ext>
                </a:extLst>
              </p:cNvPr>
              <p:cNvSpPr txBox="1"/>
              <p:nvPr/>
            </p:nvSpPr>
            <p:spPr>
              <a:xfrm>
                <a:off x="767408" y="4988692"/>
                <a:ext cx="18722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𝒖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C8A5D0-8DF6-6B09-582C-2D66B1042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988692"/>
                <a:ext cx="187220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32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93273-AB3D-0A99-3194-290701500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2E3B16-C7BB-0731-0460-8CCF8342543B}"/>
              </a:ext>
            </a:extLst>
          </p:cNvPr>
          <p:cNvSpPr txBox="1"/>
          <p:nvPr/>
        </p:nvSpPr>
        <p:spPr>
          <a:xfrm>
            <a:off x="899084" y="259037"/>
            <a:ext cx="1039383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When two objects collide, </a:t>
            </a:r>
          </a:p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speed at which they move </a:t>
            </a:r>
          </a:p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 the collision is dependent on </a:t>
            </a:r>
          </a:p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material from which they are made. </a:t>
            </a:r>
            <a:endParaRPr lang="en-GB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92FC6B-6879-DA2A-5357-413A5A05CA5C}"/>
              </a:ext>
            </a:extLst>
          </p:cNvPr>
          <p:cNvGrpSpPr/>
          <p:nvPr/>
        </p:nvGrpSpPr>
        <p:grpSpPr>
          <a:xfrm>
            <a:off x="839416" y="3140968"/>
            <a:ext cx="4263910" cy="3150823"/>
            <a:chOff x="4963412" y="1439484"/>
            <a:chExt cx="1924675" cy="15551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12F39B48-C881-9CBC-E658-0BF285570241}"/>
                    </a:ext>
                  </a:extLst>
                </p:cNvPr>
                <p:cNvSpPr/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12F39B48-C881-9CBC-E658-0BF28557024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91EDCA67-70E7-1720-62A6-257A6F85164F}"/>
                </a:ext>
              </a:extLst>
            </p:cNvPr>
            <p:cNvCxnSpPr/>
            <p:nvPr/>
          </p:nvCxnSpPr>
          <p:spPr>
            <a:xfrm>
              <a:off x="4963412" y="1811525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C181143-689B-13E6-8E21-880DD8281184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12" y="2675621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7A6CC1-92F9-B98A-7B1F-67D345D6B973}"/>
                    </a:ext>
                  </a:extLst>
                </p:cNvPr>
                <p:cNvSpPr txBox="1"/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67A6CC1-92F9-B98A-7B1F-67D345D6B9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B19B67E-676C-E1AB-94D6-708AEA4B457F}"/>
                    </a:ext>
                  </a:extLst>
                </p:cNvPr>
                <p:cNvSpPr txBox="1"/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B19B67E-676C-E1AB-94D6-708AEA4B457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E33BA044-160B-5106-563D-B15F165FCBDB}"/>
                    </a:ext>
                  </a:extLst>
                </p:cNvPr>
                <p:cNvSpPr/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E33BA044-160B-5106-563D-B15F165FCBD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8A4506B-C2DD-632C-BA1C-30B3F9208A8E}"/>
                </a:ext>
              </a:extLst>
            </p:cNvPr>
            <p:cNvCxnSpPr>
              <a:cxnSpLocks/>
            </p:cNvCxnSpPr>
            <p:nvPr/>
          </p:nvCxnSpPr>
          <p:spPr>
            <a:xfrm>
              <a:off x="6168007" y="2675621"/>
              <a:ext cx="72008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D78AF67-931B-6C7F-4E42-6606C481611A}"/>
                    </a:ext>
                  </a:extLst>
                </p:cNvPr>
                <p:cNvSpPr txBox="1"/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3D78AF67-931B-6C7F-4E42-6606C48161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9F53A69-0FD3-AB10-420F-AD972D17581E}"/>
              </a:ext>
            </a:extLst>
          </p:cNvPr>
          <p:cNvGrpSpPr/>
          <p:nvPr/>
        </p:nvGrpSpPr>
        <p:grpSpPr>
          <a:xfrm>
            <a:off x="6949102" y="3059804"/>
            <a:ext cx="4263910" cy="3150823"/>
            <a:chOff x="4963412" y="1439484"/>
            <a:chExt cx="1924675" cy="15551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F7341E30-DE65-5FF6-493A-262216E312C7}"/>
                    </a:ext>
                  </a:extLst>
                </p:cNvPr>
                <p:cNvSpPr/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F7341E30-DE65-5FF6-493A-262216E312C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29EDF27-0833-9588-0FCC-FE28E25E4F2F}"/>
                </a:ext>
              </a:extLst>
            </p:cNvPr>
            <p:cNvCxnSpPr/>
            <p:nvPr/>
          </p:nvCxnSpPr>
          <p:spPr>
            <a:xfrm>
              <a:off x="4963412" y="1811525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C9F7A8A-61D4-4A56-6A13-E40CC7657C1B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12" y="2675621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3414D59-E832-F99E-2563-477EC7B5BA39}"/>
                    </a:ext>
                  </a:extLst>
                </p:cNvPr>
                <p:cNvSpPr txBox="1"/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93414D59-E832-F99E-2563-477EC7B5BA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62956D8-4D4B-2757-EF4B-E2A7D044FF99}"/>
                    </a:ext>
                  </a:extLst>
                </p:cNvPr>
                <p:cNvSpPr txBox="1"/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62956D8-4D4B-2757-EF4B-E2A7D044FF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211A3284-B5B1-D7B4-1DA3-3A35DB913EEA}"/>
                    </a:ext>
                  </a:extLst>
                </p:cNvPr>
                <p:cNvSpPr/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211A3284-B5B1-D7B4-1DA3-3A35DB913E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6BB1D5B-AA79-EC8B-86DC-44E3AE193704}"/>
                </a:ext>
              </a:extLst>
            </p:cNvPr>
            <p:cNvCxnSpPr>
              <a:cxnSpLocks/>
            </p:cNvCxnSpPr>
            <p:nvPr/>
          </p:nvCxnSpPr>
          <p:spPr>
            <a:xfrm>
              <a:off x="6168007" y="2675621"/>
              <a:ext cx="72008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97ACCDF-0EF0-E281-E795-160997191A70}"/>
                    </a:ext>
                  </a:extLst>
                </p:cNvPr>
                <p:cNvSpPr txBox="1"/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B97ACCDF-0EF0-E281-E795-160997191A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71289B29-07BD-E817-7716-3D5F2A7329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0124" y="4130226"/>
            <a:ext cx="1313844" cy="129533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57B8A1C-B0C0-D45B-68AC-06D5285EC19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45363" y="4099728"/>
            <a:ext cx="1313844" cy="1295339"/>
          </a:xfrm>
          <a:prstGeom prst="rect">
            <a:avLst/>
          </a:prstGeom>
        </p:spPr>
      </p:pic>
      <p:pic>
        <p:nvPicPr>
          <p:cNvPr id="1026" name="Picture 2" descr="Tennis Ball Images - Free Download on ...">
            <a:extLst>
              <a:ext uri="{FF2B5EF4-FFF2-40B4-BE49-F238E27FC236}">
                <a16:creationId xmlns:a16="http://schemas.microsoft.com/office/drawing/2014/main" id="{40D9C483-182A-0D0E-30FE-BB744E4D95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4" b="10175"/>
          <a:stretch/>
        </p:blipFill>
        <p:spPr bwMode="auto">
          <a:xfrm>
            <a:off x="6890985" y="4053369"/>
            <a:ext cx="1711494" cy="132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Tennis Ball Images - Free Download on ...">
            <a:extLst>
              <a:ext uri="{FF2B5EF4-FFF2-40B4-BE49-F238E27FC236}">
                <a16:creationId xmlns:a16="http://schemas.microsoft.com/office/drawing/2014/main" id="{36B3B3B2-BCD7-C915-97D9-DEA66C1045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4" b="10175"/>
          <a:stretch/>
        </p:blipFill>
        <p:spPr bwMode="auto">
          <a:xfrm>
            <a:off x="9556224" y="4007633"/>
            <a:ext cx="1711494" cy="132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61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2B193C-1AC0-0747-7E1D-50E74F5C3A5E}"/>
              </a:ext>
            </a:extLst>
          </p:cNvPr>
          <p:cNvSpPr txBox="1"/>
          <p:nvPr/>
        </p:nvSpPr>
        <p:spPr>
          <a:xfrm>
            <a:off x="587388" y="2420888"/>
            <a:ext cx="1094521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The </a:t>
            </a:r>
            <a:r>
              <a:rPr lang="en-US" sz="6600" b="1" dirty="0"/>
              <a:t>coefficient of restitution </a:t>
            </a:r>
          </a:p>
          <a:p>
            <a:pPr algn="ctr"/>
            <a:r>
              <a:rPr lang="en-US" sz="6600" dirty="0"/>
              <a:t>is a measure of how </a:t>
            </a:r>
          </a:p>
          <a:p>
            <a:pPr algn="ctr"/>
            <a:r>
              <a:rPr lang="en-US" sz="6600" dirty="0"/>
              <a:t>bouncy or elastic an object is. </a:t>
            </a:r>
            <a:endParaRPr lang="en-GB" sz="6600" dirty="0"/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2A5E9887-F536-2F36-27BA-624C3B54D02A}"/>
              </a:ext>
            </a:extLst>
          </p:cNvPr>
          <p:cNvSpPr txBox="1"/>
          <p:nvPr/>
        </p:nvSpPr>
        <p:spPr>
          <a:xfrm>
            <a:off x="1760735" y="764704"/>
            <a:ext cx="859852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Coefficient of Restitution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4261233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0F457E-7A64-7352-B9E1-0973FC7E6517}"/>
              </a:ext>
            </a:extLst>
          </p:cNvPr>
          <p:cNvGrpSpPr/>
          <p:nvPr/>
        </p:nvGrpSpPr>
        <p:grpSpPr>
          <a:xfrm>
            <a:off x="3863752" y="2780928"/>
            <a:ext cx="4318617" cy="3150823"/>
            <a:chOff x="4963412" y="1439484"/>
            <a:chExt cx="1949369" cy="15551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350B2A83-A66A-CB04-9830-69955AF56DCA}"/>
                    </a:ext>
                  </a:extLst>
                </p:cNvPr>
                <p:cNvSpPr/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Oval 2">
                  <a:extLst>
                    <a:ext uri="{FF2B5EF4-FFF2-40B4-BE49-F238E27FC236}">
                      <a16:creationId xmlns:a16="http://schemas.microsoft.com/office/drawing/2014/main" id="{350B2A83-A66A-CB04-9830-69955AF56DC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09E9ADF-4517-A74C-C429-A3882C4BD031}"/>
                </a:ext>
              </a:extLst>
            </p:cNvPr>
            <p:cNvCxnSpPr/>
            <p:nvPr/>
          </p:nvCxnSpPr>
          <p:spPr>
            <a:xfrm>
              <a:off x="4963412" y="1811525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C4AB63A1-5C2F-0CD8-202D-46A6BE8FCD9D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12" y="2675621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5D481F1-BA16-6E8E-9BB1-A538CFABEAC1}"/>
                    </a:ext>
                  </a:extLst>
                </p:cNvPr>
                <p:cNvSpPr txBox="1"/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75D481F1-BA16-6E8E-9BB1-A538CFABEA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04AC5EA-1A11-0B29-B3BF-A5F99EA94FF9}"/>
                    </a:ext>
                  </a:extLst>
                </p:cNvPr>
                <p:cNvSpPr txBox="1"/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504AC5EA-1A11-0B29-B3BF-A5F99EA94F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744CDFA5-AF13-F4A2-CB6F-FA4A33DB00B8}"/>
                    </a:ext>
                  </a:extLst>
                </p:cNvPr>
                <p:cNvSpPr/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744CDFA5-AF13-F4A2-CB6F-FA4A33DB00B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70408543-1FE2-FE94-B947-888CD946D211}"/>
                </a:ext>
              </a:extLst>
            </p:cNvPr>
            <p:cNvCxnSpPr/>
            <p:nvPr/>
          </p:nvCxnSpPr>
          <p:spPr>
            <a:xfrm>
              <a:off x="6168007" y="1811525"/>
              <a:ext cx="72008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A2A86D9-2B4F-E78D-797E-342E9E8861DD}"/>
                </a:ext>
              </a:extLst>
            </p:cNvPr>
            <p:cNvCxnSpPr>
              <a:cxnSpLocks/>
            </p:cNvCxnSpPr>
            <p:nvPr/>
          </p:nvCxnSpPr>
          <p:spPr>
            <a:xfrm>
              <a:off x="6168007" y="2675621"/>
              <a:ext cx="72008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AC7BCC1-57B6-9619-AF3C-E307C2DE9D3E}"/>
                    </a:ext>
                  </a:extLst>
                </p:cNvPr>
                <p:cNvSpPr txBox="1"/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6AC7BCC1-57B6-9619-AF3C-E307C2DE9D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BFD5AE9-F65E-4479-F329-1DDC2497D5CC}"/>
                    </a:ext>
                  </a:extLst>
                </p:cNvPr>
                <p:cNvSpPr txBox="1"/>
                <p:nvPr/>
              </p:nvSpPr>
              <p:spPr>
                <a:xfrm>
                  <a:off x="6140234" y="1458790"/>
                  <a:ext cx="772547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BFD5AE9-F65E-4479-F329-1DDC2497D5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0234" y="1458790"/>
                  <a:ext cx="772547" cy="31900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DC0C78A-3D99-4F71-7591-EE460831C492}"/>
              </a:ext>
            </a:extLst>
          </p:cNvPr>
          <p:cNvSpPr txBox="1"/>
          <p:nvPr/>
        </p:nvSpPr>
        <p:spPr>
          <a:xfrm>
            <a:off x="407368" y="286007"/>
            <a:ext cx="1152128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Using the speeds of before and after the collision, </a:t>
            </a:r>
          </a:p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how could you measure </a:t>
            </a:r>
            <a:r>
              <a:rPr lang="en-US" sz="4400" dirty="0"/>
              <a:t>how bouncy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(t</a:t>
            </a:r>
            <a:r>
              <a:rPr lang="en-US" sz="4400" dirty="0"/>
              <a:t>he </a:t>
            </a:r>
            <a:r>
              <a:rPr lang="en-US" sz="4400" b="1" dirty="0"/>
              <a:t>coefficient of restitution</a:t>
            </a:r>
            <a:r>
              <a:rPr lang="en-US" sz="4400" dirty="0"/>
              <a:t>) an object is?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72802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847528" y="343835"/>
            <a:ext cx="8064896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The Coefficient of Restitution</a:t>
            </a:r>
            <a:endParaRPr lang="en-GB" sz="48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F771EE-58B0-9E76-6BE4-7311F5D02ABF}"/>
              </a:ext>
            </a:extLst>
          </p:cNvPr>
          <p:cNvGrpSpPr/>
          <p:nvPr/>
        </p:nvGrpSpPr>
        <p:grpSpPr>
          <a:xfrm>
            <a:off x="3647728" y="1340768"/>
            <a:ext cx="4318617" cy="3150823"/>
            <a:chOff x="4963412" y="1439484"/>
            <a:chExt cx="1949369" cy="15551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1F1E7321-C030-74F1-3F30-BB4C692ED85E}"/>
                    </a:ext>
                  </a:extLst>
                </p:cNvPr>
                <p:cNvSpPr/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Oval 3">
                  <a:extLst>
                    <a:ext uri="{FF2B5EF4-FFF2-40B4-BE49-F238E27FC236}">
                      <a16:creationId xmlns:a16="http://schemas.microsoft.com/office/drawing/2014/main" id="{1F1E7321-C030-74F1-3F30-BB4C692ED8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1955541"/>
                  <a:ext cx="540060" cy="583757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D3C6929-D624-7FEA-C3EB-5E3EECDDB409}"/>
                </a:ext>
              </a:extLst>
            </p:cNvPr>
            <p:cNvCxnSpPr/>
            <p:nvPr/>
          </p:nvCxnSpPr>
          <p:spPr>
            <a:xfrm>
              <a:off x="4963412" y="1811525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66848DB-4F12-3BC2-E1B1-F7C9CBA0E2BB}"/>
                </a:ext>
              </a:extLst>
            </p:cNvPr>
            <p:cNvCxnSpPr>
              <a:cxnSpLocks/>
            </p:cNvCxnSpPr>
            <p:nvPr/>
          </p:nvCxnSpPr>
          <p:spPr>
            <a:xfrm>
              <a:off x="4963412" y="2675621"/>
              <a:ext cx="72008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9D14F2A-3D6B-29D3-AAF2-32917F6AABBC}"/>
                    </a:ext>
                  </a:extLst>
                </p:cNvPr>
                <p:cNvSpPr txBox="1"/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9D14F2A-3D6B-29D3-AAF2-32917F6AAB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65409" y="2675621"/>
                  <a:ext cx="595605" cy="31900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566D7D2-8AC6-65A4-06F4-604F5788A60C}"/>
                    </a:ext>
                  </a:extLst>
                </p:cNvPr>
                <p:cNvSpPr txBox="1"/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n-GB" sz="3600" b="1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566D7D2-8AC6-65A4-06F4-604F5788A6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5136" y="1439484"/>
                  <a:ext cx="772547" cy="31900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3E9AAC1D-E5BF-7930-48F3-89CAB2F82A8E}"/>
                    </a:ext>
                  </a:extLst>
                </p:cNvPr>
                <p:cNvSpPr/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3E9AAC1D-E5BF-7930-48F3-89CAB2F82A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1941923"/>
                  <a:ext cx="540060" cy="583757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E5FD03A-89B8-CF18-088F-13D65DD65F62}"/>
                </a:ext>
              </a:extLst>
            </p:cNvPr>
            <p:cNvCxnSpPr/>
            <p:nvPr/>
          </p:nvCxnSpPr>
          <p:spPr>
            <a:xfrm>
              <a:off x="6168007" y="1811525"/>
              <a:ext cx="72008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828039E-A335-5D98-8D7B-868B46AE0FD1}"/>
                </a:ext>
              </a:extLst>
            </p:cNvPr>
            <p:cNvCxnSpPr>
              <a:cxnSpLocks/>
            </p:cNvCxnSpPr>
            <p:nvPr/>
          </p:nvCxnSpPr>
          <p:spPr>
            <a:xfrm>
              <a:off x="6168007" y="2675621"/>
              <a:ext cx="720080" cy="0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CE0E630-56FB-3D5D-9496-953630DCEF0B}"/>
                    </a:ext>
                  </a:extLst>
                </p:cNvPr>
                <p:cNvSpPr txBox="1"/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GB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CE0E630-56FB-3D5D-9496-953630DCEF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6478" y="2675620"/>
                  <a:ext cx="595605" cy="31900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F737612-3BDA-BA13-0BC8-43FC7C662ED4}"/>
                    </a:ext>
                  </a:extLst>
                </p:cNvPr>
                <p:cNvSpPr txBox="1"/>
                <p:nvPr/>
              </p:nvSpPr>
              <p:spPr>
                <a:xfrm>
                  <a:off x="6140234" y="1458790"/>
                  <a:ext cx="772547" cy="3190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b="1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n-GB" sz="3600" b="1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6F737612-3BDA-BA13-0BC8-43FC7C662E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0234" y="1458790"/>
                  <a:ext cx="772547" cy="31900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8DD4E9-C3CF-7D99-0347-4FB723D611AE}"/>
                  </a:ext>
                </a:extLst>
              </p:cNvPr>
              <p:cNvSpPr txBox="1"/>
              <p:nvPr/>
            </p:nvSpPr>
            <p:spPr>
              <a:xfrm>
                <a:off x="1775520" y="4763453"/>
                <a:ext cx="7560840" cy="18120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5400" i="0">
                              <a:latin typeface="Cambria Math" panose="02040503050406030204" pitchFamily="18" charset="0"/>
                            </a:rPr>
                            <m:t>speed</m:t>
                          </m:r>
                          <m:r>
                            <a:rPr lang="en-US" sz="54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5400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a:rPr lang="en-US" sz="54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5400" i="0">
                              <a:latin typeface="Cambria Math" panose="02040503050406030204" pitchFamily="18" charset="0"/>
                            </a:rPr>
                            <m:t>separation</m:t>
                          </m:r>
                          <m:r>
                            <a:rPr lang="en-US" sz="5400" i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5400" i="0">
                              <a:latin typeface="Cambria Math" panose="02040503050406030204" pitchFamily="18" charset="0"/>
                            </a:rPr>
                            <m:t>speed</m:t>
                          </m:r>
                          <m:r>
                            <a:rPr lang="en-US" sz="54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5400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a:rPr lang="en-US" sz="54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5400" i="0">
                              <a:latin typeface="Cambria Math" panose="02040503050406030204" pitchFamily="18" charset="0"/>
                            </a:rPr>
                            <m:t>approach</m:t>
                          </m:r>
                          <m:r>
                            <a:rPr lang="en-US" sz="5400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8DD4E9-C3CF-7D99-0347-4FB723D61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763453"/>
                <a:ext cx="7560840" cy="18120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187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D019E9-131F-60FA-97E0-DCF0158F51E4}"/>
                  </a:ext>
                </a:extLst>
              </p:cNvPr>
              <p:cNvSpPr txBox="1"/>
              <p:nvPr/>
            </p:nvSpPr>
            <p:spPr>
              <a:xfrm>
                <a:off x="2423592" y="1969071"/>
                <a:ext cx="6914830" cy="1621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speed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separation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speed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of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4800" i="0">
                              <a:latin typeface="Cambria Math" panose="02040503050406030204" pitchFamily="18" charset="0"/>
                            </a:rPr>
                            <m:t>approach</m:t>
                          </m:r>
                          <m:r>
                            <a:rPr lang="en-US" sz="4800" i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BD019E9-131F-60FA-97E0-DCF0158F5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969071"/>
                <a:ext cx="6914830" cy="1621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2"/>
          <p:cNvSpPr txBox="1"/>
          <p:nvPr/>
        </p:nvSpPr>
        <p:spPr>
          <a:xfrm>
            <a:off x="1847528" y="559505"/>
            <a:ext cx="842493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/>
              <a:t>Newton’s Law of Restitution</a:t>
            </a:r>
            <a:endParaRPr lang="en-GB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DB7129-39D6-F8CA-2589-12734D841120}"/>
                  </a:ext>
                </a:extLst>
              </p:cNvPr>
              <p:cNvSpPr txBox="1"/>
              <p:nvPr/>
            </p:nvSpPr>
            <p:spPr>
              <a:xfrm>
                <a:off x="6240016" y="4437112"/>
                <a:ext cx="3672408" cy="1652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5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5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5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54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DB7129-39D6-F8CA-2589-12734D841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437112"/>
                <a:ext cx="3672408" cy="16528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A90E3D5-DA2F-64D2-FCDA-E12440C64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3872241"/>
            <a:ext cx="3528392" cy="250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980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378204-38A2-4367-8EAF-8B919A48B9E4}"/>
                  </a:ext>
                </a:extLst>
              </p:cNvPr>
              <p:cNvSpPr txBox="1"/>
              <p:nvPr/>
            </p:nvSpPr>
            <p:spPr>
              <a:xfrm>
                <a:off x="2927648" y="548680"/>
                <a:ext cx="604867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6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9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9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US" sz="9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9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9600" b="1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9378204-38A2-4367-8EAF-8B919A48B9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548680"/>
                <a:ext cx="604867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9CC457-CA00-3534-6DD8-662B6B8E2FB1}"/>
                  </a:ext>
                </a:extLst>
              </p:cNvPr>
              <p:cNvSpPr txBox="1"/>
              <p:nvPr/>
            </p:nvSpPr>
            <p:spPr>
              <a:xfrm>
                <a:off x="623392" y="2564904"/>
                <a:ext cx="1080120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400" dirty="0">
                    <a:solidFill>
                      <a:prstClr val="black"/>
                    </a:solidFill>
                    <a:latin typeface="Calibri"/>
                  </a:rPr>
                  <a:t>C</a:t>
                </a:r>
                <a:r>
                  <a:rPr kumimoji="0" lang="en-GB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ollision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‘perfectly elastic’ (no energy is lost)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dirty="0">
                    <a:solidFill>
                      <a:prstClr val="black"/>
                    </a:solidFill>
                  </a:rPr>
                  <a:t>t</a:t>
                </a:r>
                <a:r>
                  <a:rPr kumimoji="0" lang="en-US" sz="4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hen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</m:t>
                    </m:r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69CC457-CA00-3534-6DD8-662B6B8E2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564904"/>
                <a:ext cx="10801200" cy="1446550"/>
              </a:xfrm>
              <a:prstGeom prst="rect">
                <a:avLst/>
              </a:prstGeom>
              <a:blipFill>
                <a:blip r:embed="rId3"/>
                <a:stretch>
                  <a:fillRect l="-1862" t="-8861" r="-1919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675D2A-FE5A-95BA-7403-A98BA877EEE4}"/>
                  </a:ext>
                </a:extLst>
              </p:cNvPr>
              <p:cNvSpPr txBox="1"/>
              <p:nvPr/>
            </p:nvSpPr>
            <p:spPr>
              <a:xfrm>
                <a:off x="1091444" y="4581128"/>
                <a:ext cx="986509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400" dirty="0">
                    <a:solidFill>
                      <a:prstClr val="black"/>
                    </a:solidFill>
                    <a:latin typeface="Calibri"/>
                  </a:rPr>
                  <a:t>P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articles ‘coalesce’ (join together)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400" dirty="0">
                    <a:solidFill>
                      <a:prstClr val="black"/>
                    </a:solidFill>
                  </a:rPr>
                  <a:t>t</a:t>
                </a:r>
                <a:r>
                  <a:rPr kumimoji="0" lang="en-US" sz="44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hen </a:t>
                </a:r>
                <a14:m>
                  <m:oMath xmlns:m="http://schemas.openxmlformats.org/officeDocument/2006/math"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𝑒</m:t>
                    </m:r>
                    <m:r>
                      <a:rPr kumimoji="0" lang="en-US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675D2A-FE5A-95BA-7403-A98BA877E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444" y="4581128"/>
                <a:ext cx="9865096" cy="1446550"/>
              </a:xfrm>
              <a:prstGeom prst="rect">
                <a:avLst/>
              </a:prstGeom>
              <a:blipFill>
                <a:blip r:embed="rId4"/>
                <a:stretch>
                  <a:fillRect t="-8403" b="-189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7501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8AD45-03CD-D6FF-64D2-FE3973F0E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04DCDB7-5E0E-14D2-66F6-73B0F5147C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348025"/>
              </p:ext>
            </p:extLst>
          </p:nvPr>
        </p:nvGraphicFramePr>
        <p:xfrm>
          <a:off x="695400" y="382859"/>
          <a:ext cx="10585176" cy="6092281"/>
        </p:xfrm>
        <a:graphic>
          <a:graphicData uri="http://schemas.openxmlformats.org/drawingml/2006/table">
            <a:tbl>
              <a:tblPr/>
              <a:tblGrid>
                <a:gridCol w="5292588">
                  <a:extLst>
                    <a:ext uri="{9D8B030D-6E8A-4147-A177-3AD203B41FA5}">
                      <a16:colId xmlns:a16="http://schemas.microsoft.com/office/drawing/2014/main" val="1826177341"/>
                    </a:ext>
                  </a:extLst>
                </a:gridCol>
                <a:gridCol w="5292588">
                  <a:extLst>
                    <a:ext uri="{9D8B030D-6E8A-4147-A177-3AD203B41FA5}">
                      <a16:colId xmlns:a16="http://schemas.microsoft.com/office/drawing/2014/main" val="2251136962"/>
                    </a:ext>
                  </a:extLst>
                </a:gridCol>
              </a:tblGrid>
              <a:tr h="575750">
                <a:tc>
                  <a:txBody>
                    <a:bodyPr/>
                    <a:lstStyle/>
                    <a:p>
                      <a:pPr lvl="0" algn="ctr"/>
                      <a:r>
                        <a:rPr lang="en-GB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Object</a:t>
                      </a:r>
                      <a:endParaRPr lang="en-GB" sz="3600" b="1" dirty="0">
                        <a:solidFill>
                          <a:prstClr val="black"/>
                        </a:solidFill>
                      </a:endParaRP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Coefficient of Restitution</a:t>
                      </a:r>
                      <a:endParaRPr lang="en-GB" sz="3600" b="1" dirty="0">
                        <a:solidFill>
                          <a:prstClr val="black"/>
                        </a:solidFill>
                      </a:endParaRP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3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906584"/>
                  </a:ext>
                </a:extLst>
              </a:tr>
              <a:tr h="610936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Golf ball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0.7 to 0.85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65866"/>
                  </a:ext>
                </a:extLst>
              </a:tr>
              <a:tr h="575750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Tennis ball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0.7 to 0.8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322866"/>
                  </a:ext>
                </a:extLst>
              </a:tr>
              <a:tr h="575750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Snooker ball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0.804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737902"/>
                  </a:ext>
                </a:extLst>
              </a:tr>
              <a:tr h="575750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Hand ball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0.752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2319406"/>
                  </a:ext>
                </a:extLst>
              </a:tr>
              <a:tr h="610936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Wooden ball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0.603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7031040"/>
                  </a:ext>
                </a:extLst>
              </a:tr>
              <a:tr h="610936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Steel ball bearing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0.597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065352"/>
                  </a:ext>
                </a:extLst>
              </a:tr>
              <a:tr h="610936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Glass marble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0.658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758819"/>
                  </a:ext>
                </a:extLst>
              </a:tr>
              <a:tr h="670628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Ball of rubber bands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0.828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499040"/>
                  </a:ext>
                </a:extLst>
              </a:tr>
              <a:tr h="631301">
                <a:tc>
                  <a:txBody>
                    <a:bodyPr/>
                    <a:lstStyle/>
                    <a:p>
                      <a:pPr algn="ctr" fontAlgn="t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Hollow, Hard plastic ball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u="none" strike="noStrike" dirty="0">
                          <a:effectLst/>
                          <a:latin typeface="inherit"/>
                        </a:rPr>
                        <a:t>0.688</a:t>
                      </a:r>
                    </a:p>
                  </a:txBody>
                  <a:tcPr marL="70718" marR="70718" marT="35359" marB="353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38032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62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B6501-90BD-57E6-775D-19305609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5B8EBB9-1EEE-CDDA-94F3-6CA5B8D79564}"/>
              </a:ext>
            </a:extLst>
          </p:cNvPr>
          <p:cNvGrpSpPr/>
          <p:nvPr/>
        </p:nvGrpSpPr>
        <p:grpSpPr>
          <a:xfrm>
            <a:off x="1415480" y="2492896"/>
            <a:ext cx="4444139" cy="3530191"/>
            <a:chOff x="3502429" y="2996634"/>
            <a:chExt cx="1924675" cy="1509099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1BC9D85-17E3-9A6B-6F84-574C2AA1EACC}"/>
                </a:ext>
              </a:extLst>
            </p:cNvPr>
            <p:cNvSpPr/>
            <p:nvPr/>
          </p:nvSpPr>
          <p:spPr>
            <a:xfrm>
              <a:off x="3533938" y="3492035"/>
              <a:ext cx="576064" cy="535721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0E836E5-1ACC-B741-E2F6-3A6FAB7A0030}"/>
                </a:ext>
              </a:extLst>
            </p:cNvPr>
            <p:cNvCxnSpPr/>
            <p:nvPr/>
          </p:nvCxnSpPr>
          <p:spPr>
            <a:xfrm>
              <a:off x="3502429" y="3325316"/>
              <a:ext cx="720080" cy="0"/>
            </a:xfrm>
            <a:prstGeom prst="straightConnector1">
              <a:avLst/>
            </a:prstGeom>
            <a:ln w="444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B17E6724-E8DF-69AB-3F36-463380DB1F82}"/>
                </a:ext>
              </a:extLst>
            </p:cNvPr>
            <p:cNvCxnSpPr>
              <a:cxnSpLocks/>
            </p:cNvCxnSpPr>
            <p:nvPr/>
          </p:nvCxnSpPr>
          <p:spPr>
            <a:xfrm>
              <a:off x="3502429" y="4189412"/>
              <a:ext cx="720080" cy="0"/>
            </a:xfrm>
            <a:prstGeom prst="straightConnector1">
              <a:avLst/>
            </a:prstGeom>
            <a:ln w="444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B82815-2AA9-CE50-EC3C-6413A8DB0213}"/>
                </a:ext>
              </a:extLst>
            </p:cNvPr>
            <p:cNvSpPr txBox="1"/>
            <p:nvPr/>
          </p:nvSpPr>
          <p:spPr>
            <a:xfrm>
              <a:off x="3620463" y="4176810"/>
              <a:ext cx="349746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540A79-7716-0D1D-169C-C202CA96B803}"/>
                </a:ext>
              </a:extLst>
            </p:cNvPr>
            <p:cNvSpPr txBox="1"/>
            <p:nvPr/>
          </p:nvSpPr>
          <p:spPr>
            <a:xfrm>
              <a:off x="3737993" y="2996634"/>
              <a:ext cx="232216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>
                  <a:solidFill>
                    <a:srgbClr val="FF0000"/>
                  </a:solidFill>
                </a:rPr>
                <a:t>3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98620C7-FC4E-40C6-731C-0B445E498DBC}"/>
                </a:ext>
              </a:extLst>
            </p:cNvPr>
            <p:cNvSpPr/>
            <p:nvPr/>
          </p:nvSpPr>
          <p:spPr>
            <a:xfrm>
              <a:off x="4707024" y="3472954"/>
              <a:ext cx="576064" cy="535720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 dirty="0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DE69CE6-BEDB-345E-F05C-462E579D610D}"/>
                </a:ext>
              </a:extLst>
            </p:cNvPr>
            <p:cNvCxnSpPr/>
            <p:nvPr/>
          </p:nvCxnSpPr>
          <p:spPr>
            <a:xfrm>
              <a:off x="4707024" y="3325316"/>
              <a:ext cx="720080" cy="0"/>
            </a:xfrm>
            <a:prstGeom prst="straightConnector1">
              <a:avLst/>
            </a:prstGeom>
            <a:ln w="476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EDB732C-6582-0ACA-077E-53ACB1632B3E}"/>
                </a:ext>
              </a:extLst>
            </p:cNvPr>
            <p:cNvCxnSpPr>
              <a:cxnSpLocks/>
            </p:cNvCxnSpPr>
            <p:nvPr/>
          </p:nvCxnSpPr>
          <p:spPr>
            <a:xfrm>
              <a:off x="4707024" y="4189412"/>
              <a:ext cx="720080" cy="0"/>
            </a:xfrm>
            <a:prstGeom prst="straightConnector1">
              <a:avLst/>
            </a:prstGeom>
            <a:ln w="4445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727BD9C-838E-2043-38DE-DEA8D192D5A9}"/>
                    </a:ext>
                  </a:extLst>
                </p:cNvPr>
                <p:cNvSpPr txBox="1"/>
                <p:nvPr/>
              </p:nvSpPr>
              <p:spPr>
                <a:xfrm>
                  <a:off x="4843399" y="4175842"/>
                  <a:ext cx="349746" cy="3289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4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B727BD9C-838E-2043-38DE-DEA8D192D5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3399" y="4175842"/>
                  <a:ext cx="349746" cy="32892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435D8D-FADB-E64C-5F1B-CFD13B2076DE}"/>
                </a:ext>
              </a:extLst>
            </p:cNvPr>
            <p:cNvSpPr txBox="1"/>
            <p:nvPr/>
          </p:nvSpPr>
          <p:spPr>
            <a:xfrm>
              <a:off x="4851041" y="3014715"/>
              <a:ext cx="397767" cy="328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dirty="0">
                  <a:solidFill>
                    <a:srgbClr val="FF0000"/>
                  </a:solidFill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5624BEC-9517-4B1D-7DDA-22EAD10ABDA6}"/>
                  </a:ext>
                </a:extLst>
              </p:cNvPr>
              <p:cNvSpPr txBox="1"/>
              <p:nvPr/>
            </p:nvSpPr>
            <p:spPr>
              <a:xfrm>
                <a:off x="6753056" y="4130569"/>
                <a:ext cx="4737120" cy="153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66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1</m:t>
                        </m:r>
                      </m:den>
                    </m:f>
                  </m:oMath>
                </a14:m>
                <a:r>
                  <a:rPr lang="en-US" sz="6600" dirty="0"/>
                  <a:t> </a:t>
                </a:r>
                <a14:m>
                  <m:oMath xmlns:m="http://schemas.openxmlformats.org/officeDocument/2006/math">
                    <m:r>
                      <a:rPr lang="en-US" sz="6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5624BEC-9517-4B1D-7DDA-22EAD10AB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3056" y="4130569"/>
                <a:ext cx="4737120" cy="15337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BD124E-DC26-E936-8AF9-31017CE176EA}"/>
                  </a:ext>
                </a:extLst>
              </p:cNvPr>
              <p:cNvSpPr txBox="1"/>
              <p:nvPr/>
            </p:nvSpPr>
            <p:spPr>
              <a:xfrm>
                <a:off x="8165943" y="2369079"/>
                <a:ext cx="2376264" cy="101707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BD124E-DC26-E936-8AF9-31017CE17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5943" y="2369079"/>
                <a:ext cx="2376264" cy="1017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AF9FA24-A24F-D1D1-FD47-C5FD38FFFB08}"/>
              </a:ext>
            </a:extLst>
          </p:cNvPr>
          <p:cNvSpPr txBox="1"/>
          <p:nvPr/>
        </p:nvSpPr>
        <p:spPr>
          <a:xfrm>
            <a:off x="1847528" y="455588"/>
            <a:ext cx="8712968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Calculate the value of </a:t>
            </a:r>
          </a:p>
          <a:p>
            <a:pPr algn="ctr"/>
            <a:r>
              <a:rPr lang="en-GB" sz="4800" dirty="0"/>
              <a:t>the coefficient of restitution.</a:t>
            </a:r>
          </a:p>
        </p:txBody>
      </p:sp>
    </p:spTree>
    <p:extLst>
      <p:ext uri="{BB962C8B-B14F-4D97-AF65-F5344CB8AC3E}">
        <p14:creationId xmlns:p14="http://schemas.microsoft.com/office/powerpoint/2010/main" val="298405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41680</TotalTime>
  <Words>589</Words>
  <Application>Microsoft Office PowerPoint</Application>
  <PresentationFormat>Widescreen</PresentationFormat>
  <Paragraphs>147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inherit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1621</cp:revision>
  <dcterms:created xsi:type="dcterms:W3CDTF">2013-02-28T07:36:55Z</dcterms:created>
  <dcterms:modified xsi:type="dcterms:W3CDTF">2026-03-27T03:57:03Z</dcterms:modified>
</cp:coreProperties>
</file>