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6" r:id="rId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>
        <p:scale>
          <a:sx n="51" d="100"/>
          <a:sy n="51" d="100"/>
        </p:scale>
        <p:origin x="1608" y="90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9299F3-2709-4691-A8A9-9299B741EECD}" type="datetimeFigureOut">
              <a:rPr lang="en-GB" smtClean="0"/>
              <a:t>25/05/2016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B6C00D-58E5-476D-8127-60721B7E7DF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3685851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9299F3-2709-4691-A8A9-9299B741EECD}" type="datetimeFigureOut">
              <a:rPr lang="en-GB" smtClean="0"/>
              <a:t>25/05/2016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B6C00D-58E5-476D-8127-60721B7E7DF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3542603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9299F3-2709-4691-A8A9-9299B741EECD}" type="datetimeFigureOut">
              <a:rPr lang="en-GB" smtClean="0"/>
              <a:t>25/05/2016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B6C00D-58E5-476D-8127-60721B7E7DF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1427618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9299F3-2709-4691-A8A9-9299B741EECD}" type="datetimeFigureOut">
              <a:rPr lang="en-GB" smtClean="0"/>
              <a:t>25/05/2016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B6C00D-58E5-476D-8127-60721B7E7DF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8480125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9299F3-2709-4691-A8A9-9299B741EECD}" type="datetimeFigureOut">
              <a:rPr lang="en-GB" smtClean="0"/>
              <a:t>25/05/2016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B6C00D-58E5-476D-8127-60721B7E7DF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9008374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9299F3-2709-4691-A8A9-9299B741EECD}" type="datetimeFigureOut">
              <a:rPr lang="en-GB" smtClean="0"/>
              <a:t>25/05/2016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B6C00D-58E5-476D-8127-60721B7E7DF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144710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9299F3-2709-4691-A8A9-9299B741EECD}" type="datetimeFigureOut">
              <a:rPr lang="en-GB" smtClean="0"/>
              <a:t>25/05/2016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B6C00D-58E5-476D-8127-60721B7E7DF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8248424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9299F3-2709-4691-A8A9-9299B741EECD}" type="datetimeFigureOut">
              <a:rPr lang="en-GB" smtClean="0"/>
              <a:t>25/05/2016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B6C00D-58E5-476D-8127-60721B7E7DF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9592317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9299F3-2709-4691-A8A9-9299B741EECD}" type="datetimeFigureOut">
              <a:rPr lang="en-GB" smtClean="0"/>
              <a:t>25/05/2016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B6C00D-58E5-476D-8127-60721B7E7DF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2981357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9299F3-2709-4691-A8A9-9299B741EECD}" type="datetimeFigureOut">
              <a:rPr lang="en-GB" smtClean="0"/>
              <a:t>25/05/2016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B6C00D-58E5-476D-8127-60721B7E7DF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386890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9299F3-2709-4691-A8A9-9299B741EECD}" type="datetimeFigureOut">
              <a:rPr lang="en-GB" smtClean="0"/>
              <a:t>25/05/2016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B6C00D-58E5-476D-8127-60721B7E7DF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2443890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E9299F3-2709-4691-A8A9-9299B741EECD}" type="datetimeFigureOut">
              <a:rPr lang="en-GB" smtClean="0"/>
              <a:t>25/05/2016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1B6C00D-58E5-476D-8127-60721B7E7DF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99289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icture 19"/>
          <p:cNvPicPr>
            <a:picLocks noChangeAspect="1"/>
          </p:cNvPicPr>
          <p:nvPr/>
        </p:nvPicPr>
        <p:blipFill rotWithShape="1">
          <a:blip r:embed="rId3"/>
          <a:srcRect l="26111" t="9777" r="27222" b="12445"/>
          <a:stretch/>
        </p:blipFill>
        <p:spPr>
          <a:xfrm>
            <a:off x="130175" y="0"/>
            <a:ext cx="6583680" cy="6858000"/>
          </a:xfrm>
          <a:prstGeom prst="rect">
            <a:avLst/>
          </a:prstGeom>
        </p:spPr>
      </p:pic>
      <p:pic>
        <p:nvPicPr>
          <p:cNvPr id="21" name="Picture 20"/>
          <p:cNvPicPr>
            <a:picLocks noChangeAspect="1"/>
          </p:cNvPicPr>
          <p:nvPr/>
        </p:nvPicPr>
        <p:blipFill rotWithShape="1">
          <a:blip r:embed="rId4"/>
          <a:srcRect l="51250" t="8666" r="12639" b="12000"/>
          <a:stretch/>
        </p:blipFill>
        <p:spPr>
          <a:xfrm>
            <a:off x="6875780" y="0"/>
            <a:ext cx="4953000" cy="68008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860910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2438400"/>
            <a:ext cx="12192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6000" b="1" dirty="0" smtClean="0"/>
              <a:t>ANSWERS</a:t>
            </a:r>
            <a:endParaRPr lang="en-GB" sz="6000" b="1" dirty="0"/>
          </a:p>
        </p:txBody>
      </p:sp>
    </p:spTree>
    <p:extLst>
      <p:ext uri="{BB962C8B-B14F-4D97-AF65-F5344CB8AC3E}">
        <p14:creationId xmlns:p14="http://schemas.microsoft.com/office/powerpoint/2010/main" val="31794832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0" name="Table 1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90839710"/>
              </p:ext>
            </p:extLst>
          </p:nvPr>
        </p:nvGraphicFramePr>
        <p:xfrm>
          <a:off x="240764" y="153808"/>
          <a:ext cx="11826740" cy="6557880"/>
        </p:xfrm>
        <a:graphic>
          <a:graphicData uri="http://schemas.openxmlformats.org/drawingml/2006/table">
            <a:tbl>
              <a:tblPr firstRow="1" firstCol="1" lastRow="1" lastCol="1" bandRow="1" bandCol="1"/>
              <a:tblGrid>
                <a:gridCol w="1755461"/>
                <a:gridCol w="1416676"/>
                <a:gridCol w="2009104"/>
                <a:gridCol w="2311691"/>
                <a:gridCol w="2105763"/>
                <a:gridCol w="2228045"/>
              </a:tblGrid>
              <a:tr h="82657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400" dirty="0">
                          <a:effectLst/>
                          <a:latin typeface="Comic Sans MS" panose="030F0702030302020204" pitchFamily="66" charset="0"/>
                          <a:ea typeface="Times New Roman" panose="02020603050405020304" pitchFamily="18" charset="0"/>
                        </a:rPr>
                        <a:t> </a:t>
                      </a:r>
                      <a:endParaRPr lang="en-GB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1427" marR="41427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2000" b="1">
                          <a:effectLst/>
                          <a:latin typeface="Comic Sans MS" panose="030F0702030302020204" pitchFamily="66" charset="0"/>
                          <a:ea typeface="Times New Roman" panose="02020603050405020304" pitchFamily="18" charset="0"/>
                        </a:rPr>
                        <a:t> </a:t>
                      </a:r>
                      <a:endParaRPr lang="en-GB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2000" b="1">
                          <a:effectLst/>
                          <a:latin typeface="Comic Sans MS" panose="030F0702030302020204" pitchFamily="66" charset="0"/>
                          <a:ea typeface="Times New Roman" panose="02020603050405020304" pitchFamily="18" charset="0"/>
                        </a:rPr>
                        <a:t>Shape</a:t>
                      </a:r>
                      <a:endParaRPr lang="en-GB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2000" b="1">
                          <a:effectLst/>
                          <a:latin typeface="Comic Sans MS" panose="030F0702030302020204" pitchFamily="66" charset="0"/>
                          <a:ea typeface="Times New Roman" panose="02020603050405020304" pitchFamily="18" charset="0"/>
                        </a:rPr>
                        <a:t> </a:t>
                      </a:r>
                      <a:endParaRPr lang="en-GB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1427" marR="4142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2000" b="1">
                          <a:effectLst/>
                          <a:latin typeface="Comic Sans MS" panose="030F0702030302020204" pitchFamily="66" charset="0"/>
                          <a:ea typeface="Times New Roman" panose="02020603050405020304" pitchFamily="18" charset="0"/>
                        </a:rPr>
                        <a:t>Angle</a:t>
                      </a:r>
                      <a:endParaRPr lang="en-GB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2000" b="1">
                          <a:effectLst/>
                          <a:latin typeface="Comic Sans MS" panose="030F0702030302020204" pitchFamily="66" charset="0"/>
                          <a:ea typeface="Times New Roman" panose="02020603050405020304" pitchFamily="18" charset="0"/>
                        </a:rPr>
                        <a:t>Property</a:t>
                      </a:r>
                      <a:endParaRPr lang="en-GB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1427" marR="4142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2000" b="1">
                          <a:effectLst/>
                          <a:latin typeface="Comic Sans MS" panose="030F0702030302020204" pitchFamily="66" charset="0"/>
                          <a:ea typeface="Times New Roman" panose="02020603050405020304" pitchFamily="18" charset="0"/>
                        </a:rPr>
                        <a:t>Length</a:t>
                      </a:r>
                      <a:endParaRPr lang="en-GB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2000" b="1">
                          <a:effectLst/>
                          <a:latin typeface="Comic Sans MS" panose="030F0702030302020204" pitchFamily="66" charset="0"/>
                          <a:ea typeface="Times New Roman" panose="02020603050405020304" pitchFamily="18" charset="0"/>
                        </a:rPr>
                        <a:t>Property</a:t>
                      </a:r>
                      <a:endParaRPr lang="en-GB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1427" marR="4142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366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2000" b="1">
                          <a:effectLst/>
                          <a:latin typeface="Comic Sans MS" panose="030F0702030302020204" pitchFamily="66" charset="0"/>
                          <a:ea typeface="Times New Roman" panose="02020603050405020304" pitchFamily="18" charset="0"/>
                        </a:rPr>
                        <a:t>Parallel</a:t>
                      </a:r>
                      <a:endParaRPr lang="en-GB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2000" b="1">
                          <a:effectLst/>
                          <a:latin typeface="Comic Sans MS" panose="030F0702030302020204" pitchFamily="66" charset="0"/>
                          <a:ea typeface="Times New Roman" panose="02020603050405020304" pitchFamily="18" charset="0"/>
                        </a:rPr>
                        <a:t>Sides</a:t>
                      </a:r>
                      <a:endParaRPr lang="en-GB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1427" marR="4142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2000" b="1" dirty="0">
                          <a:effectLst/>
                          <a:latin typeface="Comic Sans MS" panose="030F0702030302020204" pitchFamily="66" charset="0"/>
                          <a:ea typeface="Times New Roman" panose="02020603050405020304" pitchFamily="18" charset="0"/>
                        </a:rPr>
                        <a:t>Diagonals</a:t>
                      </a:r>
                      <a:endParaRPr lang="en-GB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1427" marR="4142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79834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400" b="1" dirty="0">
                          <a:effectLst/>
                          <a:latin typeface="Comic Sans MS" panose="030F0702030302020204" pitchFamily="66" charset="0"/>
                          <a:ea typeface="Times New Roman" panose="02020603050405020304" pitchFamily="18" charset="0"/>
                        </a:rPr>
                        <a:t>SQUARE</a:t>
                      </a:r>
                      <a:endParaRPr lang="en-GB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1427" marR="4142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1400">
                        <a:effectLst/>
                        <a:latin typeface="Comic Sans MS" panose="030F0702030302020204" pitchFamily="66" charset="0"/>
                        <a:ea typeface="Times New Roman" panose="02020603050405020304" pitchFamily="18" charset="0"/>
                      </a:endParaRPr>
                    </a:p>
                  </a:txBody>
                  <a:tcPr marL="41427" marR="4142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400" dirty="0">
                          <a:effectLst/>
                          <a:latin typeface="Comic Sans MS" panose="030F0702030302020204" pitchFamily="66" charset="0"/>
                          <a:ea typeface="Times New Roman" panose="02020603050405020304" pitchFamily="18" charset="0"/>
                        </a:rPr>
                        <a:t> </a:t>
                      </a:r>
                      <a:r>
                        <a:rPr lang="en-GB" sz="1400" dirty="0" smtClean="0">
                          <a:effectLst/>
                          <a:latin typeface="Comic Sans MS" panose="030F0702030302020204" pitchFamily="66" charset="0"/>
                          <a:ea typeface="Times New Roman" panose="02020603050405020304" pitchFamily="18" charset="0"/>
                        </a:rPr>
                        <a:t>All </a:t>
                      </a:r>
                      <a:r>
                        <a:rPr lang="en-GB" sz="1400" dirty="0">
                          <a:effectLst/>
                          <a:latin typeface="Comic Sans MS" panose="030F0702030302020204" pitchFamily="66" charset="0"/>
                          <a:ea typeface="Times New Roman" panose="02020603050405020304" pitchFamily="18" charset="0"/>
                        </a:rPr>
                        <a:t>four are 90°</a:t>
                      </a:r>
                      <a:endParaRPr lang="en-GB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1427" marR="4142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400">
                          <a:effectLst/>
                          <a:latin typeface="Comic Sans MS" panose="030F0702030302020204" pitchFamily="66" charset="0"/>
                          <a:ea typeface="Times New Roman" panose="02020603050405020304" pitchFamily="18" charset="0"/>
                        </a:rPr>
                        <a:t>All sides are the same length</a:t>
                      </a:r>
                      <a:endParaRPr lang="en-GB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1427" marR="4142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400">
                          <a:effectLst/>
                          <a:latin typeface="Comic Sans MS" panose="030F0702030302020204" pitchFamily="66" charset="0"/>
                          <a:ea typeface="Times New Roman" panose="02020603050405020304" pitchFamily="18" charset="0"/>
                        </a:rPr>
                        <a:t>Opposite sides are parallel</a:t>
                      </a:r>
                      <a:endParaRPr lang="en-GB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1427" marR="4142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400">
                          <a:effectLst/>
                          <a:latin typeface="Comic Sans MS" panose="030F0702030302020204" pitchFamily="66" charset="0"/>
                          <a:ea typeface="Times New Roman" panose="02020603050405020304" pitchFamily="18" charset="0"/>
                        </a:rPr>
                        <a:t>Equal lengths.</a:t>
                      </a:r>
                      <a:endParaRPr lang="en-GB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400">
                          <a:effectLst/>
                          <a:latin typeface="Comic Sans MS" panose="030F0702030302020204" pitchFamily="66" charset="0"/>
                          <a:ea typeface="Times New Roman" panose="02020603050405020304" pitchFamily="18" charset="0"/>
                        </a:rPr>
                        <a:t>Bisect at 90°</a:t>
                      </a:r>
                      <a:endParaRPr lang="en-GB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1427" marR="4142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9834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400" b="1">
                          <a:effectLst/>
                          <a:latin typeface="Comic Sans MS" panose="030F0702030302020204" pitchFamily="66" charset="0"/>
                          <a:ea typeface="Times New Roman" panose="02020603050405020304" pitchFamily="18" charset="0"/>
                        </a:rPr>
                        <a:t>RECTANGLE</a:t>
                      </a:r>
                      <a:endParaRPr lang="en-GB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1427" marR="4142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1400">
                        <a:effectLst/>
                        <a:latin typeface="Comic Sans MS" panose="030F0702030302020204" pitchFamily="66" charset="0"/>
                        <a:ea typeface="Times New Roman" panose="02020603050405020304" pitchFamily="18" charset="0"/>
                      </a:endParaRPr>
                    </a:p>
                  </a:txBody>
                  <a:tcPr marL="41427" marR="4142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400" dirty="0">
                          <a:effectLst/>
                          <a:latin typeface="Comic Sans MS" panose="030F0702030302020204" pitchFamily="66" charset="0"/>
                          <a:ea typeface="Times New Roman" panose="02020603050405020304" pitchFamily="18" charset="0"/>
                        </a:rPr>
                        <a:t>Opposite angles are equal</a:t>
                      </a:r>
                      <a:endParaRPr lang="en-GB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1427" marR="4142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400">
                          <a:effectLst/>
                          <a:latin typeface="Comic Sans MS" panose="030F0702030302020204" pitchFamily="66" charset="0"/>
                          <a:ea typeface="Times New Roman" panose="02020603050405020304" pitchFamily="18" charset="0"/>
                        </a:rPr>
                        <a:t>Opposite sides are the same length</a:t>
                      </a:r>
                      <a:endParaRPr lang="en-GB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1427" marR="4142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400">
                          <a:effectLst/>
                          <a:latin typeface="Comic Sans MS" panose="030F0702030302020204" pitchFamily="66" charset="0"/>
                          <a:ea typeface="Times New Roman" panose="02020603050405020304" pitchFamily="18" charset="0"/>
                        </a:rPr>
                        <a:t>Opposite sides are parallel</a:t>
                      </a:r>
                      <a:endParaRPr lang="en-GB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1427" marR="4142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400">
                          <a:effectLst/>
                          <a:latin typeface="Comic Sans MS" panose="030F0702030302020204" pitchFamily="66" charset="0"/>
                          <a:ea typeface="Times New Roman" panose="02020603050405020304" pitchFamily="18" charset="0"/>
                        </a:rPr>
                        <a:t>Equal lengths.</a:t>
                      </a:r>
                      <a:endParaRPr lang="en-GB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400">
                          <a:effectLst/>
                          <a:latin typeface="Comic Sans MS" panose="030F0702030302020204" pitchFamily="66" charset="0"/>
                          <a:ea typeface="Times New Roman" panose="02020603050405020304" pitchFamily="18" charset="0"/>
                        </a:rPr>
                        <a:t>Bisect, not at 90°</a:t>
                      </a:r>
                      <a:endParaRPr lang="en-GB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1427" marR="4142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9834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400" b="1">
                          <a:effectLst/>
                          <a:latin typeface="Comic Sans MS" panose="030F0702030302020204" pitchFamily="66" charset="0"/>
                          <a:ea typeface="Times New Roman" panose="02020603050405020304" pitchFamily="18" charset="0"/>
                        </a:rPr>
                        <a:t>PARALLELOGRAM</a:t>
                      </a:r>
                      <a:endParaRPr lang="en-GB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1427" marR="4142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1400">
                        <a:effectLst/>
                        <a:latin typeface="Comic Sans MS" panose="030F0702030302020204" pitchFamily="66" charset="0"/>
                        <a:ea typeface="Times New Roman" panose="02020603050405020304" pitchFamily="18" charset="0"/>
                      </a:endParaRPr>
                    </a:p>
                  </a:txBody>
                  <a:tcPr marL="41427" marR="4142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400" dirty="0">
                          <a:effectLst/>
                          <a:latin typeface="Comic Sans MS" panose="030F0702030302020204" pitchFamily="66" charset="0"/>
                          <a:ea typeface="Times New Roman" panose="02020603050405020304" pitchFamily="18" charset="0"/>
                        </a:rPr>
                        <a:t>Opposite angles are equal</a:t>
                      </a:r>
                      <a:endParaRPr lang="en-GB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1427" marR="4142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400">
                          <a:effectLst/>
                          <a:latin typeface="Comic Sans MS" panose="030F0702030302020204" pitchFamily="66" charset="0"/>
                          <a:ea typeface="Times New Roman" panose="02020603050405020304" pitchFamily="18" charset="0"/>
                        </a:rPr>
                        <a:t>Opposite sides are the same length</a:t>
                      </a:r>
                      <a:endParaRPr lang="en-GB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1427" marR="4142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400" dirty="0">
                          <a:effectLst/>
                          <a:latin typeface="Comic Sans MS" panose="030F0702030302020204" pitchFamily="66" charset="0"/>
                          <a:ea typeface="Times New Roman" panose="02020603050405020304" pitchFamily="18" charset="0"/>
                        </a:rPr>
                        <a:t>Opposite sides are parallel</a:t>
                      </a:r>
                      <a:endParaRPr lang="en-GB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1427" marR="4142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400" dirty="0">
                          <a:effectLst/>
                          <a:latin typeface="Comic Sans MS" panose="030F0702030302020204" pitchFamily="66" charset="0"/>
                          <a:ea typeface="Times New Roman" panose="02020603050405020304" pitchFamily="18" charset="0"/>
                        </a:rPr>
                        <a:t>Not equal lengths.</a:t>
                      </a:r>
                      <a:endParaRPr lang="en-GB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400" dirty="0">
                          <a:effectLst/>
                          <a:latin typeface="Comic Sans MS" panose="030F0702030302020204" pitchFamily="66" charset="0"/>
                          <a:ea typeface="Times New Roman" panose="02020603050405020304" pitchFamily="18" charset="0"/>
                        </a:rPr>
                        <a:t>Bisect, not at 90°</a:t>
                      </a:r>
                      <a:endParaRPr lang="en-GB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1427" marR="4142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9834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400" b="1">
                          <a:effectLst/>
                          <a:latin typeface="Comic Sans MS" panose="030F0702030302020204" pitchFamily="66" charset="0"/>
                          <a:ea typeface="Times New Roman" panose="02020603050405020304" pitchFamily="18" charset="0"/>
                        </a:rPr>
                        <a:t>TRAPEZIUM</a:t>
                      </a:r>
                      <a:endParaRPr lang="en-GB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1427" marR="4142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1400">
                        <a:effectLst/>
                        <a:latin typeface="Comic Sans MS" panose="030F0702030302020204" pitchFamily="66" charset="0"/>
                        <a:ea typeface="Times New Roman" panose="02020603050405020304" pitchFamily="18" charset="0"/>
                      </a:endParaRPr>
                    </a:p>
                  </a:txBody>
                  <a:tcPr marL="41427" marR="4142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400" dirty="0">
                          <a:effectLst/>
                          <a:latin typeface="Comic Sans MS" panose="030F0702030302020204" pitchFamily="66" charset="0"/>
                          <a:ea typeface="Times New Roman" panose="02020603050405020304" pitchFamily="18" charset="0"/>
                        </a:rPr>
                        <a:t>They can all be different</a:t>
                      </a:r>
                      <a:endParaRPr lang="en-GB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1427" marR="4142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400">
                          <a:effectLst/>
                          <a:latin typeface="Comic Sans MS" panose="030F0702030302020204" pitchFamily="66" charset="0"/>
                          <a:ea typeface="Times New Roman" panose="02020603050405020304" pitchFamily="18" charset="0"/>
                        </a:rPr>
                        <a:t>They can all be different</a:t>
                      </a:r>
                      <a:endParaRPr lang="en-GB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1427" marR="4142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400">
                          <a:effectLst/>
                          <a:latin typeface="Comic Sans MS" panose="030F0702030302020204" pitchFamily="66" charset="0"/>
                          <a:ea typeface="Times New Roman" panose="02020603050405020304" pitchFamily="18" charset="0"/>
                        </a:rPr>
                        <a:t>One pair of opposite sides are parallel</a:t>
                      </a:r>
                      <a:endParaRPr lang="en-GB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1427" marR="4142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400" dirty="0">
                          <a:effectLst/>
                          <a:latin typeface="Comic Sans MS" panose="030F0702030302020204" pitchFamily="66" charset="0"/>
                          <a:ea typeface="Times New Roman" panose="02020603050405020304" pitchFamily="18" charset="0"/>
                        </a:rPr>
                        <a:t>Not equal.</a:t>
                      </a:r>
                      <a:endParaRPr lang="en-GB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400" dirty="0">
                          <a:effectLst/>
                          <a:latin typeface="Comic Sans MS" panose="030F0702030302020204" pitchFamily="66" charset="0"/>
                          <a:ea typeface="Times New Roman" panose="02020603050405020304" pitchFamily="18" charset="0"/>
                        </a:rPr>
                        <a:t>Do not bisect</a:t>
                      </a:r>
                      <a:endParaRPr lang="en-GB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1427" marR="4142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9834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400" b="1">
                          <a:effectLst/>
                          <a:latin typeface="Comic Sans MS" panose="030F0702030302020204" pitchFamily="66" charset="0"/>
                          <a:ea typeface="Times New Roman" panose="02020603050405020304" pitchFamily="18" charset="0"/>
                        </a:rPr>
                        <a:t>RHOMBUS</a:t>
                      </a:r>
                      <a:endParaRPr lang="en-GB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1427" marR="4142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1400" dirty="0">
                        <a:effectLst/>
                        <a:latin typeface="Comic Sans MS" panose="030F0702030302020204" pitchFamily="66" charset="0"/>
                        <a:ea typeface="Times New Roman" panose="02020603050405020304" pitchFamily="18" charset="0"/>
                      </a:endParaRPr>
                    </a:p>
                  </a:txBody>
                  <a:tcPr marL="41427" marR="4142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1400" dirty="0" smtClean="0">
                        <a:effectLst/>
                        <a:latin typeface="Comic Sans MS" panose="030F0702030302020204" pitchFamily="66" charset="0"/>
                        <a:ea typeface="Times New Roman" panose="02020603050405020304" pitchFamily="18" charset="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400" dirty="0" smtClean="0">
                          <a:effectLst/>
                          <a:latin typeface="Comic Sans MS" panose="030F0702030302020204" pitchFamily="66" charset="0"/>
                          <a:ea typeface="Times New Roman" panose="02020603050405020304" pitchFamily="18" charset="0"/>
                        </a:rPr>
                        <a:t>Opposite </a:t>
                      </a:r>
                      <a:r>
                        <a:rPr lang="en-GB" sz="1400" dirty="0">
                          <a:effectLst/>
                          <a:latin typeface="Comic Sans MS" panose="030F0702030302020204" pitchFamily="66" charset="0"/>
                          <a:ea typeface="Times New Roman" panose="02020603050405020304" pitchFamily="18" charset="0"/>
                        </a:rPr>
                        <a:t>angles are equal</a:t>
                      </a:r>
                      <a:endParaRPr lang="en-GB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1427" marR="4142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400">
                          <a:effectLst/>
                          <a:latin typeface="Comic Sans MS" panose="030F0702030302020204" pitchFamily="66" charset="0"/>
                          <a:ea typeface="Times New Roman" panose="02020603050405020304" pitchFamily="18" charset="0"/>
                        </a:rPr>
                        <a:t>All sides are the same length</a:t>
                      </a:r>
                      <a:endParaRPr lang="en-GB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1427" marR="4142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400" dirty="0">
                          <a:effectLst/>
                          <a:latin typeface="Comic Sans MS" panose="030F0702030302020204" pitchFamily="66" charset="0"/>
                          <a:ea typeface="Times New Roman" panose="02020603050405020304" pitchFamily="18" charset="0"/>
                        </a:rPr>
                        <a:t>Opposite sides are parallel</a:t>
                      </a:r>
                      <a:endParaRPr lang="en-GB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1427" marR="4142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1400" dirty="0" smtClean="0">
                        <a:effectLst/>
                        <a:latin typeface="Comic Sans MS" panose="030F0702030302020204" pitchFamily="66" charset="0"/>
                        <a:ea typeface="Times New Roman" panose="02020603050405020304" pitchFamily="18" charset="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400" dirty="0" smtClean="0">
                          <a:effectLst/>
                          <a:latin typeface="Comic Sans MS" panose="030F0702030302020204" pitchFamily="66" charset="0"/>
                          <a:ea typeface="Times New Roman" panose="02020603050405020304" pitchFamily="18" charset="0"/>
                        </a:rPr>
                        <a:t>Not </a:t>
                      </a:r>
                      <a:r>
                        <a:rPr lang="en-GB" sz="1400" dirty="0">
                          <a:effectLst/>
                          <a:latin typeface="Comic Sans MS" panose="030F0702030302020204" pitchFamily="66" charset="0"/>
                          <a:ea typeface="Times New Roman" panose="02020603050405020304" pitchFamily="18" charset="0"/>
                        </a:rPr>
                        <a:t>equal.</a:t>
                      </a:r>
                      <a:endParaRPr lang="en-GB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400" dirty="0">
                          <a:effectLst/>
                          <a:latin typeface="Comic Sans MS" panose="030F0702030302020204" pitchFamily="66" charset="0"/>
                          <a:ea typeface="Times New Roman" panose="02020603050405020304" pitchFamily="18" charset="0"/>
                        </a:rPr>
                        <a:t>Bisect at 90°</a:t>
                      </a:r>
                      <a:endParaRPr lang="en-GB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400" dirty="0">
                          <a:effectLst/>
                          <a:latin typeface="Comic Sans MS" panose="030F0702030302020204" pitchFamily="66" charset="0"/>
                          <a:ea typeface="Times New Roman" panose="02020603050405020304" pitchFamily="18" charset="0"/>
                        </a:rPr>
                        <a:t> </a:t>
                      </a:r>
                      <a:endParaRPr lang="en-GB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1427" marR="4142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9834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400" b="1">
                          <a:effectLst/>
                          <a:latin typeface="Comic Sans MS" panose="030F0702030302020204" pitchFamily="66" charset="0"/>
                          <a:ea typeface="Times New Roman" panose="02020603050405020304" pitchFamily="18" charset="0"/>
                        </a:rPr>
                        <a:t>KITE</a:t>
                      </a:r>
                      <a:endParaRPr lang="en-GB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1427" marR="4142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1400">
                        <a:effectLst/>
                        <a:latin typeface="Comic Sans MS" panose="030F0702030302020204" pitchFamily="66" charset="0"/>
                        <a:ea typeface="Times New Roman" panose="02020603050405020304" pitchFamily="18" charset="0"/>
                      </a:endParaRPr>
                    </a:p>
                  </a:txBody>
                  <a:tcPr marL="41427" marR="4142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400">
                          <a:effectLst/>
                          <a:latin typeface="Comic Sans MS" panose="030F0702030302020204" pitchFamily="66" charset="0"/>
                          <a:ea typeface="Times New Roman" panose="02020603050405020304" pitchFamily="18" charset="0"/>
                        </a:rPr>
                        <a:t>One pair of opposite angles are equal</a:t>
                      </a:r>
                      <a:endParaRPr lang="en-GB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1427" marR="4142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400">
                          <a:effectLst/>
                          <a:latin typeface="Comic Sans MS" panose="030F0702030302020204" pitchFamily="66" charset="0"/>
                          <a:ea typeface="Times New Roman" panose="02020603050405020304" pitchFamily="18" charset="0"/>
                        </a:rPr>
                        <a:t>Two pairs of adjacent sides are equal</a:t>
                      </a:r>
                      <a:endParaRPr lang="en-GB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1427" marR="4142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400" dirty="0">
                          <a:effectLst/>
                          <a:latin typeface="Comic Sans MS" panose="030F0702030302020204" pitchFamily="66" charset="0"/>
                          <a:ea typeface="Times New Roman" panose="02020603050405020304" pitchFamily="18" charset="0"/>
                        </a:rPr>
                        <a:t> </a:t>
                      </a:r>
                      <a:endParaRPr lang="en-GB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400" dirty="0">
                          <a:effectLst/>
                          <a:latin typeface="Comic Sans MS" panose="030F0702030302020204" pitchFamily="66" charset="0"/>
                          <a:ea typeface="Times New Roman" panose="02020603050405020304" pitchFamily="18" charset="0"/>
                        </a:rPr>
                        <a:t>No sides are parallel</a:t>
                      </a:r>
                      <a:endParaRPr lang="en-GB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1427" marR="4142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400">
                          <a:effectLst/>
                          <a:latin typeface="Comic Sans MS" panose="030F0702030302020204" pitchFamily="66" charset="0"/>
                          <a:ea typeface="Times New Roman" panose="02020603050405020304" pitchFamily="18" charset="0"/>
                        </a:rPr>
                        <a:t>One diagonal bisected at 90°</a:t>
                      </a:r>
                      <a:endParaRPr lang="en-GB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1427" marR="4142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9834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400" b="1">
                          <a:effectLst/>
                          <a:latin typeface="Comic Sans MS" panose="030F0702030302020204" pitchFamily="66" charset="0"/>
                          <a:ea typeface="Times New Roman" panose="02020603050405020304" pitchFamily="18" charset="0"/>
                        </a:rPr>
                        <a:t>ISOSCELES</a:t>
                      </a:r>
                      <a:endParaRPr lang="en-GB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400" b="1">
                          <a:effectLst/>
                          <a:latin typeface="Comic Sans MS" panose="030F0702030302020204" pitchFamily="66" charset="0"/>
                          <a:ea typeface="Times New Roman" panose="02020603050405020304" pitchFamily="18" charset="0"/>
                        </a:rPr>
                        <a:t>TRAPEZIUM</a:t>
                      </a:r>
                      <a:endParaRPr lang="en-GB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1427" marR="4142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1400">
                        <a:effectLst/>
                        <a:latin typeface="Comic Sans MS" panose="030F0702030302020204" pitchFamily="66" charset="0"/>
                        <a:ea typeface="Times New Roman" panose="02020603050405020304" pitchFamily="18" charset="0"/>
                      </a:endParaRPr>
                    </a:p>
                  </a:txBody>
                  <a:tcPr marL="41427" marR="4142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400" dirty="0" smtClean="0">
                          <a:effectLst/>
                          <a:latin typeface="Comic Sans MS" panose="030F0702030302020204" pitchFamily="66" charset="0"/>
                          <a:ea typeface="Times New Roman" panose="02020603050405020304" pitchFamily="18" charset="0"/>
                        </a:rPr>
                        <a:t>Two </a:t>
                      </a:r>
                      <a:r>
                        <a:rPr lang="en-GB" sz="1400" dirty="0">
                          <a:effectLst/>
                          <a:latin typeface="Comic Sans MS" panose="030F0702030302020204" pitchFamily="66" charset="0"/>
                          <a:ea typeface="Times New Roman" panose="02020603050405020304" pitchFamily="18" charset="0"/>
                        </a:rPr>
                        <a:t>pairs of adjacent angles are equal</a:t>
                      </a:r>
                      <a:endParaRPr lang="en-GB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1427" marR="4142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400">
                          <a:effectLst/>
                          <a:latin typeface="Comic Sans MS" panose="030F0702030302020204" pitchFamily="66" charset="0"/>
                          <a:ea typeface="Times New Roman" panose="02020603050405020304" pitchFamily="18" charset="0"/>
                        </a:rPr>
                        <a:t>One pair of opposite sides are equal</a:t>
                      </a:r>
                      <a:endParaRPr lang="en-GB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1427" marR="4142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400">
                          <a:effectLst/>
                          <a:latin typeface="Comic Sans MS" panose="030F0702030302020204" pitchFamily="66" charset="0"/>
                          <a:ea typeface="Times New Roman" panose="02020603050405020304" pitchFamily="18" charset="0"/>
                        </a:rPr>
                        <a:t>One pair of opposite sides are parallel</a:t>
                      </a:r>
                      <a:endParaRPr lang="en-GB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1427" marR="4142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400" dirty="0">
                          <a:effectLst/>
                          <a:latin typeface="Comic Sans MS" panose="030F0702030302020204" pitchFamily="66" charset="0"/>
                          <a:ea typeface="Times New Roman" panose="02020603050405020304" pitchFamily="18" charset="0"/>
                        </a:rPr>
                        <a:t>Equal length. </a:t>
                      </a:r>
                      <a:endParaRPr lang="en-GB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400" dirty="0">
                          <a:effectLst/>
                          <a:latin typeface="Comic Sans MS" panose="030F0702030302020204" pitchFamily="66" charset="0"/>
                          <a:ea typeface="Times New Roman" panose="02020603050405020304" pitchFamily="18" charset="0"/>
                        </a:rPr>
                        <a:t>Do not bisect.</a:t>
                      </a:r>
                      <a:endParaRPr lang="en-GB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1427" marR="4142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21" name="Rectangle 30"/>
          <p:cNvSpPr>
            <a:spLocks noChangeArrowheads="1"/>
          </p:cNvSpPr>
          <p:nvPr/>
        </p:nvSpPr>
        <p:spPr bwMode="auto">
          <a:xfrm>
            <a:off x="2485367" y="1273750"/>
            <a:ext cx="398463" cy="398462"/>
          </a:xfrm>
          <a:prstGeom prst="rect">
            <a:avLst/>
          </a:prstGeom>
          <a:solidFill>
            <a:srgbClr val="FFFFFF"/>
          </a:solidFill>
          <a:ln w="25400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22" name="Rectangle 29"/>
          <p:cNvSpPr>
            <a:spLocks noChangeArrowheads="1"/>
          </p:cNvSpPr>
          <p:nvPr/>
        </p:nvSpPr>
        <p:spPr bwMode="auto">
          <a:xfrm>
            <a:off x="2359160" y="2070425"/>
            <a:ext cx="650875" cy="361950"/>
          </a:xfrm>
          <a:prstGeom prst="rect">
            <a:avLst/>
          </a:prstGeom>
          <a:solidFill>
            <a:srgbClr val="FFFFFF"/>
          </a:solidFill>
          <a:ln w="25400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23" name="AutoShape 28"/>
          <p:cNvSpPr>
            <a:spLocks noChangeArrowheads="1"/>
          </p:cNvSpPr>
          <p:nvPr/>
        </p:nvSpPr>
        <p:spPr bwMode="auto">
          <a:xfrm>
            <a:off x="2284772" y="2815910"/>
            <a:ext cx="796925" cy="542925"/>
          </a:xfrm>
          <a:prstGeom prst="parallelogram">
            <a:avLst>
              <a:gd name="adj" fmla="val 64143"/>
            </a:avLst>
          </a:prstGeom>
          <a:solidFill>
            <a:srgbClr val="FFFFFF"/>
          </a:solidFill>
          <a:ln w="25400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grpSp>
        <p:nvGrpSpPr>
          <p:cNvPr id="24" name="Group 23"/>
          <p:cNvGrpSpPr>
            <a:grpSpLocks/>
          </p:cNvGrpSpPr>
          <p:nvPr/>
        </p:nvGrpSpPr>
        <p:grpSpPr bwMode="auto">
          <a:xfrm>
            <a:off x="2449649" y="3575503"/>
            <a:ext cx="506412" cy="615950"/>
            <a:chOff x="3678" y="7651"/>
            <a:chExt cx="798" cy="969"/>
          </a:xfrm>
        </p:grpSpPr>
        <p:sp>
          <p:nvSpPr>
            <p:cNvPr id="25" name="Line 27"/>
            <p:cNvSpPr>
              <a:spLocks noChangeShapeType="1"/>
            </p:cNvSpPr>
            <p:nvPr/>
          </p:nvSpPr>
          <p:spPr bwMode="auto">
            <a:xfrm>
              <a:off x="3678" y="8620"/>
              <a:ext cx="798" cy="0"/>
            </a:xfrm>
            <a:prstGeom prst="line">
              <a:avLst/>
            </a:prstGeom>
            <a:noFill/>
            <a:ln w="254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6" name="Line 26"/>
            <p:cNvSpPr>
              <a:spLocks noChangeShapeType="1"/>
            </p:cNvSpPr>
            <p:nvPr/>
          </p:nvSpPr>
          <p:spPr bwMode="auto">
            <a:xfrm flipV="1">
              <a:off x="3678" y="7651"/>
              <a:ext cx="171" cy="969"/>
            </a:xfrm>
            <a:prstGeom prst="line">
              <a:avLst/>
            </a:prstGeom>
            <a:noFill/>
            <a:ln w="254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7" name="Line 25"/>
            <p:cNvSpPr>
              <a:spLocks noChangeShapeType="1"/>
            </p:cNvSpPr>
            <p:nvPr/>
          </p:nvSpPr>
          <p:spPr bwMode="auto">
            <a:xfrm>
              <a:off x="3849" y="7651"/>
              <a:ext cx="228" cy="0"/>
            </a:xfrm>
            <a:prstGeom prst="line">
              <a:avLst/>
            </a:prstGeom>
            <a:noFill/>
            <a:ln w="254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8" name="Line 24"/>
            <p:cNvSpPr>
              <a:spLocks noChangeShapeType="1"/>
            </p:cNvSpPr>
            <p:nvPr/>
          </p:nvSpPr>
          <p:spPr bwMode="auto">
            <a:xfrm>
              <a:off x="4077" y="7651"/>
              <a:ext cx="399" cy="969"/>
            </a:xfrm>
            <a:prstGeom prst="line">
              <a:avLst/>
            </a:prstGeom>
            <a:noFill/>
            <a:ln w="254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  <p:sp>
        <p:nvSpPr>
          <p:cNvPr id="29" name="AutoShape 22"/>
          <p:cNvSpPr>
            <a:spLocks noChangeArrowheads="1"/>
          </p:cNvSpPr>
          <p:nvPr/>
        </p:nvSpPr>
        <p:spPr bwMode="auto">
          <a:xfrm>
            <a:off x="2413136" y="4478098"/>
            <a:ext cx="579437" cy="398463"/>
          </a:xfrm>
          <a:prstGeom prst="parallelogram">
            <a:avLst>
              <a:gd name="adj" fmla="val 36355"/>
            </a:avLst>
          </a:prstGeom>
          <a:solidFill>
            <a:srgbClr val="FFFFFF"/>
          </a:solidFill>
          <a:ln w="25400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grpSp>
        <p:nvGrpSpPr>
          <p:cNvPr id="30" name="Group 17"/>
          <p:cNvGrpSpPr>
            <a:grpSpLocks/>
          </p:cNvGrpSpPr>
          <p:nvPr/>
        </p:nvGrpSpPr>
        <p:grpSpPr bwMode="auto">
          <a:xfrm>
            <a:off x="2521879" y="5176384"/>
            <a:ext cx="361950" cy="650875"/>
            <a:chOff x="3792" y="10558"/>
            <a:chExt cx="570" cy="1026"/>
          </a:xfrm>
        </p:grpSpPr>
        <p:sp>
          <p:nvSpPr>
            <p:cNvPr id="31" name="Line 21"/>
            <p:cNvSpPr>
              <a:spLocks noChangeShapeType="1"/>
            </p:cNvSpPr>
            <p:nvPr/>
          </p:nvSpPr>
          <p:spPr bwMode="auto">
            <a:xfrm flipH="1">
              <a:off x="3792" y="10558"/>
              <a:ext cx="285" cy="342"/>
            </a:xfrm>
            <a:prstGeom prst="line">
              <a:avLst/>
            </a:prstGeom>
            <a:noFill/>
            <a:ln w="254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2" name="Line 20"/>
            <p:cNvSpPr>
              <a:spLocks noChangeShapeType="1"/>
            </p:cNvSpPr>
            <p:nvPr/>
          </p:nvSpPr>
          <p:spPr bwMode="auto">
            <a:xfrm>
              <a:off x="4077" y="10558"/>
              <a:ext cx="285" cy="342"/>
            </a:xfrm>
            <a:prstGeom prst="line">
              <a:avLst/>
            </a:prstGeom>
            <a:noFill/>
            <a:ln w="254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3" name="Line 19"/>
            <p:cNvSpPr>
              <a:spLocks noChangeShapeType="1"/>
            </p:cNvSpPr>
            <p:nvPr/>
          </p:nvSpPr>
          <p:spPr bwMode="auto">
            <a:xfrm>
              <a:off x="3792" y="10900"/>
              <a:ext cx="285" cy="684"/>
            </a:xfrm>
            <a:prstGeom prst="line">
              <a:avLst/>
            </a:prstGeom>
            <a:noFill/>
            <a:ln w="254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4" name="Line 18"/>
            <p:cNvSpPr>
              <a:spLocks noChangeShapeType="1"/>
            </p:cNvSpPr>
            <p:nvPr/>
          </p:nvSpPr>
          <p:spPr bwMode="auto">
            <a:xfrm flipH="1">
              <a:off x="4077" y="10900"/>
              <a:ext cx="285" cy="684"/>
            </a:xfrm>
            <a:prstGeom prst="line">
              <a:avLst/>
            </a:prstGeom>
            <a:noFill/>
            <a:ln w="254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  <p:sp>
        <p:nvSpPr>
          <p:cNvPr id="35" name="AutoShape 16"/>
          <p:cNvSpPr>
            <a:spLocks noChangeArrowheads="1"/>
          </p:cNvSpPr>
          <p:nvPr/>
        </p:nvSpPr>
        <p:spPr bwMode="auto">
          <a:xfrm rot="10800000">
            <a:off x="2303027" y="6089034"/>
            <a:ext cx="760413" cy="398462"/>
          </a:xfrm>
          <a:custGeom>
            <a:avLst/>
            <a:gdLst>
              <a:gd name="G0" fmla="+- 5394 0 0"/>
              <a:gd name="G1" fmla="+- 21600 0 5394"/>
              <a:gd name="G2" fmla="*/ 5394 1 2"/>
              <a:gd name="G3" fmla="+- 21600 0 G2"/>
              <a:gd name="G4" fmla="+/ 5394 21600 2"/>
              <a:gd name="G5" fmla="+/ G1 0 2"/>
              <a:gd name="G6" fmla="*/ 21600 21600 5394"/>
              <a:gd name="G7" fmla="*/ G6 1 2"/>
              <a:gd name="G8" fmla="+- 21600 0 G7"/>
              <a:gd name="G9" fmla="*/ 21600 1 2"/>
              <a:gd name="G10" fmla="+- 5394 0 G9"/>
              <a:gd name="G11" fmla="?: G10 G8 0"/>
              <a:gd name="G12" fmla="?: G10 G7 21600"/>
              <a:gd name="T0" fmla="*/ 18903 w 21600"/>
              <a:gd name="T1" fmla="*/ 10800 h 21600"/>
              <a:gd name="T2" fmla="*/ 10800 w 21600"/>
              <a:gd name="T3" fmla="*/ 21600 h 21600"/>
              <a:gd name="T4" fmla="*/ 2697 w 21600"/>
              <a:gd name="T5" fmla="*/ 10800 h 21600"/>
              <a:gd name="T6" fmla="*/ 10800 w 21600"/>
              <a:gd name="T7" fmla="*/ 0 h 21600"/>
              <a:gd name="T8" fmla="*/ 4497 w 21600"/>
              <a:gd name="T9" fmla="*/ 4497 h 21600"/>
              <a:gd name="T10" fmla="*/ 17103 w 21600"/>
              <a:gd name="T11" fmla="*/ 17103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T8" t="T9" r="T10" b="T11"/>
            <a:pathLst>
              <a:path w="21600" h="21600">
                <a:moveTo>
                  <a:pt x="0" y="0"/>
                </a:moveTo>
                <a:lnTo>
                  <a:pt x="5394" y="21600"/>
                </a:lnTo>
                <a:lnTo>
                  <a:pt x="16206" y="21600"/>
                </a:lnTo>
                <a:lnTo>
                  <a:pt x="21600" y="0"/>
                </a:lnTo>
                <a:close/>
              </a:path>
            </a:pathLst>
          </a:custGeom>
          <a:solidFill>
            <a:srgbClr val="FFFFFF"/>
          </a:solidFill>
          <a:ln w="25400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grpSp>
        <p:nvGrpSpPr>
          <p:cNvPr id="2056" name="Group 8"/>
          <p:cNvGrpSpPr>
            <a:grpSpLocks/>
          </p:cNvGrpSpPr>
          <p:nvPr/>
        </p:nvGrpSpPr>
        <p:grpSpPr bwMode="auto">
          <a:xfrm>
            <a:off x="100013" y="166688"/>
            <a:ext cx="506412" cy="615950"/>
            <a:chOff x="3678" y="7651"/>
            <a:chExt cx="798" cy="969"/>
          </a:xfrm>
        </p:grpSpPr>
      </p:grpSp>
      <p:grpSp>
        <p:nvGrpSpPr>
          <p:cNvPr id="2050" name="Group 2"/>
          <p:cNvGrpSpPr>
            <a:grpSpLocks/>
          </p:cNvGrpSpPr>
          <p:nvPr/>
        </p:nvGrpSpPr>
        <p:grpSpPr bwMode="auto">
          <a:xfrm>
            <a:off x="173038" y="127000"/>
            <a:ext cx="361950" cy="650875"/>
            <a:chOff x="3792" y="10558"/>
            <a:chExt cx="570" cy="1026"/>
          </a:xfrm>
        </p:grpSpPr>
      </p:grpSp>
    </p:spTree>
    <p:extLst>
      <p:ext uri="{BB962C8B-B14F-4D97-AF65-F5344CB8AC3E}">
        <p14:creationId xmlns:p14="http://schemas.microsoft.com/office/powerpoint/2010/main" val="298790939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109</TotalTime>
  <Words>172</Words>
  <Application>Microsoft Office PowerPoint</Application>
  <PresentationFormat>Widescreen</PresentationFormat>
  <Paragraphs>58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9" baseType="lpstr">
      <vt:lpstr>Arial</vt:lpstr>
      <vt:lpstr>Calibri</vt:lpstr>
      <vt:lpstr>Calibri Light</vt:lpstr>
      <vt:lpstr>Comic Sans MS</vt:lpstr>
      <vt:lpstr>Times New Roman</vt:lpstr>
      <vt:lpstr>Office Theme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Stewart Gale</dc:creator>
  <cp:lastModifiedBy>Stewart Gale</cp:lastModifiedBy>
  <cp:revision>5</cp:revision>
  <dcterms:created xsi:type="dcterms:W3CDTF">2016-01-08T17:16:22Z</dcterms:created>
  <dcterms:modified xsi:type="dcterms:W3CDTF">2016-05-25T07:48:36Z</dcterms:modified>
</cp:coreProperties>
</file>