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1" r:id="rId2"/>
    <p:sldId id="270" r:id="rId3"/>
    <p:sldId id="259" r:id="rId4"/>
    <p:sldId id="264" r:id="rId5"/>
    <p:sldId id="262" r:id="rId6"/>
    <p:sldId id="271" r:id="rId7"/>
    <p:sldId id="263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FE2B60-6B24-4DD9-B400-53001FF8D7A2}" v="4" dt="2026-01-12T04:17:37.3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90" d="100"/>
          <a:sy n="90" d="100"/>
        </p:scale>
        <p:origin x="87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wart Gale" userId="3647ddd2-6040-41ae-a96d-232c23482af8" providerId="ADAL" clId="{163176A0-02FC-47D8-8D6B-77EA423298B5}"/>
    <pc:docChg chg="modSld">
      <pc:chgData name="Stewart Gale" userId="3647ddd2-6040-41ae-a96d-232c23482af8" providerId="ADAL" clId="{163176A0-02FC-47D8-8D6B-77EA423298B5}" dt="2026-01-12T04:17:30.271" v="1" actId="20577"/>
      <pc:docMkLst>
        <pc:docMk/>
      </pc:docMkLst>
      <pc:sldChg chg="modSp">
        <pc:chgData name="Stewart Gale" userId="3647ddd2-6040-41ae-a96d-232c23482af8" providerId="ADAL" clId="{163176A0-02FC-47D8-8D6B-77EA423298B5}" dt="2026-01-12T04:17:30.271" v="1" actId="20577"/>
        <pc:sldMkLst>
          <pc:docMk/>
          <pc:sldMk cId="4198459802" sldId="265"/>
        </pc:sldMkLst>
        <pc:spChg chg="mod">
          <ac:chgData name="Stewart Gale" userId="3647ddd2-6040-41ae-a96d-232c23482af8" providerId="ADAL" clId="{163176A0-02FC-47D8-8D6B-77EA423298B5}" dt="2026-01-12T04:17:30.271" v="1" actId="20577"/>
          <ac:spMkLst>
            <pc:docMk/>
            <pc:sldMk cId="4198459802" sldId="265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4D5199-A949-4BF8-9DE3-48066D428014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AE0836-07A6-438D-BDA7-72908B8F2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182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6DED74-D766-43C7-B776-4BB21AC3EA4F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44774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6DED74-D766-43C7-B776-4BB21AC3EA4F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29586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6DED74-D766-43C7-B776-4BB21AC3EA4F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13113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6DED74-D766-43C7-B776-4BB21AC3EA4F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5597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6DED74-D766-43C7-B776-4BB21AC3EA4F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8860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6DED74-D766-43C7-B776-4BB21AC3EA4F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4718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6DED74-D766-43C7-B776-4BB21AC3EA4F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57601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6DED74-D766-43C7-B776-4BB21AC3EA4F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05170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6DED74-D766-43C7-B776-4BB21AC3EA4F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84697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6DED74-D766-43C7-B776-4BB21AC3EA4F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02336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6DED74-D766-43C7-B776-4BB21AC3EA4F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54486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6DED74-D766-43C7-B776-4BB21AC3EA4F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4595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D3EC8-7409-4F6F-B079-2C090F111E65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FA047-6D01-41FA-B46C-2F0BF8F4B9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612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D3EC8-7409-4F6F-B079-2C090F111E65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FA047-6D01-41FA-B46C-2F0BF8F4B9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1211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D3EC8-7409-4F6F-B079-2C090F111E65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FA047-6D01-41FA-B46C-2F0BF8F4B9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897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D3EC8-7409-4F6F-B079-2C090F111E65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FA047-6D01-41FA-B46C-2F0BF8F4B9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930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D3EC8-7409-4F6F-B079-2C090F111E65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FA047-6D01-41FA-B46C-2F0BF8F4B9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203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D3EC8-7409-4F6F-B079-2C090F111E65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FA047-6D01-41FA-B46C-2F0BF8F4B9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084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D3EC8-7409-4F6F-B079-2C090F111E65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FA047-6D01-41FA-B46C-2F0BF8F4B9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978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D3EC8-7409-4F6F-B079-2C090F111E65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FA047-6D01-41FA-B46C-2F0BF8F4B9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572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D3EC8-7409-4F6F-B079-2C090F111E65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FA047-6D01-41FA-B46C-2F0BF8F4B9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762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D3EC8-7409-4F6F-B079-2C090F111E65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FA047-6D01-41FA-B46C-2F0BF8F4B9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0345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D3EC8-7409-4F6F-B079-2C090F111E65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FA047-6D01-41FA-B46C-2F0BF8F4B9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9605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D3EC8-7409-4F6F-B079-2C090F111E65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FA047-6D01-41FA-B46C-2F0BF8F4B9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785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21425" y="1864157"/>
            <a:ext cx="11427229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800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LO: Multiplying and Dividing Fractions</a:t>
            </a:r>
            <a:r>
              <a:rPr lang="en-US" sz="8800" dirty="0"/>
              <a:t> </a:t>
            </a:r>
            <a:endParaRPr lang="en-GB" sz="8800" dirty="0"/>
          </a:p>
        </p:txBody>
      </p:sp>
    </p:spTree>
    <p:extLst>
      <p:ext uri="{BB962C8B-B14F-4D97-AF65-F5344CB8AC3E}">
        <p14:creationId xmlns:p14="http://schemas.microsoft.com/office/powerpoint/2010/main" val="324425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905297" y="83127"/>
                <a:ext cx="5726084" cy="31061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13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</m:t>
                    </m:r>
                    <m:f>
                      <m:fPr>
                        <m:ctrlPr>
                          <a:rPr lang="en-GB" sz="13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3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13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13800" dirty="0">
                    <a:solidFill>
                      <a:schemeClr val="tx1"/>
                    </a:solidFill>
                  </a:rPr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3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3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13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GB" sz="13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5297" y="83127"/>
                <a:ext cx="5726084" cy="3106171"/>
              </a:xfrm>
              <a:prstGeom prst="rect">
                <a:avLst/>
              </a:prstGeom>
              <a:blipFill>
                <a:blip r:embed="rId3"/>
                <a:stretch>
                  <a:fillRect t="-1375" b="-178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7403868" y="3710618"/>
                <a:ext cx="1809406" cy="26363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8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8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GB" sz="8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GB" sz="8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3868" y="3710618"/>
                <a:ext cx="1809406" cy="263636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734194" y="3726873"/>
                <a:ext cx="4551218" cy="26038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115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1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GB" sz="11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11500" dirty="0">
                    <a:solidFill>
                      <a:schemeClr val="tx1"/>
                    </a:solidFill>
                  </a:rPr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1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11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GB" sz="115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115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4194" y="3726873"/>
                <a:ext cx="4551218" cy="2603854"/>
              </a:xfrm>
              <a:prstGeom prst="rect">
                <a:avLst/>
              </a:prstGeom>
              <a:blipFill>
                <a:blip r:embed="rId5"/>
                <a:stretch>
                  <a:fillRect t="-935" b="-170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725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287979" y="76200"/>
                <a:ext cx="3967943" cy="31402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13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3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13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13800" dirty="0">
                    <a:solidFill>
                      <a:schemeClr val="tx1"/>
                    </a:solidFill>
                  </a:rPr>
                  <a:t> ÷ </a:t>
                </a:r>
                <a14:m>
                  <m:oMath xmlns:m="http://schemas.openxmlformats.org/officeDocument/2006/math">
                    <m:r>
                      <a:rPr lang="en-GB" sz="13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GB" sz="13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7979" y="76200"/>
                <a:ext cx="3967943" cy="3140219"/>
              </a:xfrm>
              <a:prstGeom prst="rect">
                <a:avLst/>
              </a:prstGeom>
              <a:blipFill>
                <a:blip r:embed="rId3"/>
                <a:stretch>
                  <a:fillRect t="-1553" b="-161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79613" y="3923741"/>
                <a:ext cx="4026129" cy="22223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9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9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9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9600" dirty="0">
                    <a:solidFill>
                      <a:schemeClr val="tx1"/>
                    </a:solidFill>
                  </a:rPr>
                  <a:t> </a:t>
                </a:r>
                <a:r>
                  <a:rPr lang="en-GB" sz="9600" dirty="0"/>
                  <a:t>÷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9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9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9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GB" sz="9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9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613" y="3923741"/>
                <a:ext cx="4026129" cy="2222340"/>
              </a:xfrm>
              <a:prstGeom prst="rect">
                <a:avLst/>
              </a:prstGeom>
              <a:blipFill>
                <a:blip r:embed="rId4"/>
                <a:stretch>
                  <a:fillRect b="-16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8037020" y="3632796"/>
                <a:ext cx="4046912" cy="26363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8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8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sz="8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GB" sz="8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8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8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GB" sz="88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88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7020" y="3632796"/>
                <a:ext cx="4046912" cy="263636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405742" y="3923741"/>
                <a:ext cx="3631278" cy="22223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9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9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9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9600" dirty="0">
                    <a:solidFill>
                      <a:schemeClr val="tx1"/>
                    </a:solidFill>
                  </a:rPr>
                  <a:t> </a:t>
                </a:r>
                <a:r>
                  <a:rPr lang="en-GB" sz="9600" dirty="0"/>
                  <a:t>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9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9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9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9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9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5742" y="3923741"/>
                <a:ext cx="3631278" cy="2222340"/>
              </a:xfrm>
              <a:prstGeom prst="rect">
                <a:avLst/>
              </a:prstGeom>
              <a:blipFill>
                <a:blip r:embed="rId6"/>
                <a:stretch>
                  <a:fillRect b="-16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2875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287979" y="76200"/>
                <a:ext cx="3967943" cy="30998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3800" dirty="0">
                    <a:solidFill>
                      <a:schemeClr val="tx1"/>
                    </a:solidFill>
                  </a:rPr>
                  <a:t>2 ÷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3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3800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138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GB" sz="13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7979" y="76200"/>
                <a:ext cx="3967943" cy="3099888"/>
              </a:xfrm>
              <a:prstGeom prst="rect">
                <a:avLst/>
              </a:prstGeom>
              <a:blipFill>
                <a:blip r:embed="rId3"/>
                <a:stretch>
                  <a:fillRect l="-18126" t="-1575" b="-177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79613" y="3923741"/>
                <a:ext cx="4026129" cy="21814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9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9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9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GB" sz="9600" dirty="0">
                    <a:solidFill>
                      <a:schemeClr val="tx1"/>
                    </a:solidFill>
                  </a:rPr>
                  <a:t> </a:t>
                </a:r>
                <a:r>
                  <a:rPr lang="en-GB" sz="9600" dirty="0"/>
                  <a:t>÷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9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9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9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GB" sz="9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9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613" y="3923741"/>
                <a:ext cx="4026129" cy="2181495"/>
              </a:xfrm>
              <a:prstGeom prst="rect">
                <a:avLst/>
              </a:prstGeom>
              <a:blipFill>
                <a:blip r:embed="rId4"/>
                <a:stretch>
                  <a:fillRect t="-559" b="-170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8103522" y="3760258"/>
                <a:ext cx="4046912" cy="23971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8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8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en-US" sz="8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8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8000" b="1" i="1" smtClean="0">
                          <a:latin typeface="Cambria Math" panose="02040503050406030204" pitchFamily="18" charset="0"/>
                        </a:rPr>
                        <m:t>𝟐</m:t>
                      </m:r>
                      <m:f>
                        <m:fPr>
                          <m:ctrlPr>
                            <a:rPr lang="en-GB" sz="8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8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8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GB" sz="80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3522" y="3760258"/>
                <a:ext cx="4046912" cy="2397131"/>
              </a:xfrm>
              <a:prstGeom prst="rect">
                <a:avLst/>
              </a:prstGeom>
              <a:blipFill>
                <a:blip r:embed="rId5"/>
                <a:stretch>
                  <a:fillRect l="-1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405742" y="3923741"/>
                <a:ext cx="3631278" cy="22025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9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9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9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GB" sz="9600" dirty="0">
                    <a:solidFill>
                      <a:schemeClr val="tx1"/>
                    </a:solidFill>
                  </a:rPr>
                  <a:t> </a:t>
                </a:r>
                <a:r>
                  <a:rPr lang="en-GB" sz="9600" dirty="0"/>
                  <a:t>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9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9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9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GB" sz="9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9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5742" y="3923741"/>
                <a:ext cx="3631278" cy="2202526"/>
              </a:xfrm>
              <a:prstGeom prst="rect">
                <a:avLst/>
              </a:prstGeom>
              <a:blipFill>
                <a:blip r:embed="rId6"/>
                <a:stretch>
                  <a:fillRect b="-171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8133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201" y="483391"/>
            <a:ext cx="3319548" cy="240024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95303" y="3020025"/>
            <a:ext cx="828501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/>
              <a:t>Denominators </a:t>
            </a:r>
          </a:p>
          <a:p>
            <a:pPr algn="ctr"/>
            <a:r>
              <a:rPr lang="en-GB" sz="7200" b="1" dirty="0"/>
              <a:t>do not </a:t>
            </a:r>
          </a:p>
          <a:p>
            <a:pPr algn="ctr"/>
            <a:r>
              <a:rPr lang="en-GB" sz="7200" dirty="0"/>
              <a:t>need to be the same.</a:t>
            </a:r>
          </a:p>
        </p:txBody>
      </p:sp>
    </p:spTree>
    <p:extLst>
      <p:ext uri="{BB962C8B-B14F-4D97-AF65-F5344CB8AC3E}">
        <p14:creationId xmlns:p14="http://schemas.microsoft.com/office/powerpoint/2010/main" val="1677240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5149084"/>
              </p:ext>
            </p:extLst>
          </p:nvPr>
        </p:nvGraphicFramePr>
        <p:xfrm>
          <a:off x="1105606" y="2729676"/>
          <a:ext cx="9980787" cy="2674982"/>
        </p:xfrm>
        <a:graphic>
          <a:graphicData uri="http://schemas.openxmlformats.org/drawingml/2006/table">
            <a:tbl>
              <a:tblPr/>
              <a:tblGrid>
                <a:gridCol w="99807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749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66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Numerator </a:t>
                      </a:r>
                      <a:r>
                        <a:rPr lang="en-GB" sz="6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r>
                        <a:rPr lang="en-GB" sz="66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 Numerator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749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60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Denominator </a:t>
                      </a:r>
                      <a:r>
                        <a:rPr lang="en-GB" sz="6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r>
                        <a:rPr lang="en-GB" sz="60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Denominator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13410" y="791622"/>
            <a:ext cx="95651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/>
              <a:t>Multiplying Fractions</a:t>
            </a:r>
          </a:p>
        </p:txBody>
      </p:sp>
      <p:cxnSp>
        <p:nvCxnSpPr>
          <p:cNvPr id="7" name="Straight Connector 6"/>
          <p:cNvCxnSpPr>
            <a:endCxn id="4" idx="3"/>
          </p:cNvCxnSpPr>
          <p:nvPr/>
        </p:nvCxnSpPr>
        <p:spPr>
          <a:xfrm>
            <a:off x="1105606" y="4067167"/>
            <a:ext cx="998078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6733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31768" y="1036320"/>
                <a:ext cx="7348450" cy="44711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199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99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199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19900" dirty="0">
                    <a:solidFill>
                      <a:schemeClr val="tx1"/>
                    </a:solidFill>
                  </a:rPr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99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99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199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19900" dirty="0">
                    <a:solidFill>
                      <a:schemeClr val="tx1"/>
                    </a:solidFill>
                  </a:rPr>
                  <a:t> =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768" y="1036320"/>
                <a:ext cx="7348450" cy="4471160"/>
              </a:xfrm>
              <a:prstGeom prst="rect">
                <a:avLst/>
              </a:prstGeom>
              <a:blipFill>
                <a:blip r:embed="rId3"/>
                <a:stretch>
                  <a:fillRect t="-682" r="-12863" b="-182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7980218" y="1184264"/>
                <a:ext cx="3729643" cy="40681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38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3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num>
                        <m:den>
                          <m:r>
                            <a:rPr lang="en-GB" sz="13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𝟐𝟏</m:t>
                          </m:r>
                        </m:den>
                      </m:f>
                    </m:oMath>
                  </m:oMathPara>
                </a14:m>
                <a:endParaRPr lang="en-GB" sz="13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0218" y="1184264"/>
                <a:ext cx="3729643" cy="40681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5203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73630" y="238299"/>
            <a:ext cx="872282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/>
              <a:t>Dividing Fractions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52896" y="1898599"/>
            <a:ext cx="925345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dirty="0"/>
              <a:t>Flip the </a:t>
            </a:r>
          </a:p>
          <a:p>
            <a:pPr algn="ctr"/>
            <a:r>
              <a:rPr lang="en-GB" sz="8800" dirty="0"/>
              <a:t>dividing fraction </a:t>
            </a:r>
          </a:p>
          <a:p>
            <a:pPr algn="ctr"/>
            <a:r>
              <a:rPr lang="en-GB" sz="8800" dirty="0"/>
              <a:t>and multiply. </a:t>
            </a:r>
          </a:p>
        </p:txBody>
      </p:sp>
    </p:spTree>
    <p:extLst>
      <p:ext uri="{BB962C8B-B14F-4D97-AF65-F5344CB8AC3E}">
        <p14:creationId xmlns:p14="http://schemas.microsoft.com/office/powerpoint/2010/main" val="609290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257202" y="0"/>
                <a:ext cx="3884815" cy="31402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13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3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13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13800" dirty="0">
                    <a:solidFill>
                      <a:schemeClr val="tx1"/>
                    </a:solidFill>
                  </a:rPr>
                  <a:t> ÷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3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38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13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en-GB" sz="13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7202" y="0"/>
                <a:ext cx="3884815" cy="3140219"/>
              </a:xfrm>
              <a:prstGeom prst="rect">
                <a:avLst/>
              </a:prstGeom>
              <a:blipFill>
                <a:blip r:embed="rId3"/>
                <a:stretch>
                  <a:fillRect t="-194" b="-174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FA593C0-D875-462A-A524-0E6DE7368265}"/>
                  </a:ext>
                </a:extLst>
              </p:cNvPr>
              <p:cNvSpPr txBox="1"/>
              <p:nvPr/>
            </p:nvSpPr>
            <p:spPr>
              <a:xfrm>
                <a:off x="6611391" y="3377897"/>
                <a:ext cx="3192085" cy="31598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kumimoji="0" lang="en-GB" sz="1380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</a:rPr>
                  <a:t>=</a:t>
                </a:r>
                <a:r>
                  <a:rPr kumimoji="0" lang="en-GB" sz="13800" b="1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GB" sz="13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13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𝟑𝟐</m:t>
                        </m:r>
                      </m:num>
                      <m:den>
                        <m:r>
                          <a:rPr kumimoji="0" lang="en-US" sz="13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𝟑𝟓</m:t>
                        </m:r>
                      </m:den>
                    </m:f>
                  </m:oMath>
                </a14:m>
                <a:endParaRPr lang="en-GB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FA593C0-D875-462A-A524-0E6DE73682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1391" y="3377897"/>
                <a:ext cx="3192085" cy="3159839"/>
              </a:xfrm>
              <a:prstGeom prst="rect">
                <a:avLst/>
              </a:prstGeom>
              <a:blipFill>
                <a:blip r:embed="rId4"/>
                <a:stretch>
                  <a:fillRect l="-30402" b="-175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C6B609A-B418-4D7C-9611-3BD9980A4B34}"/>
                  </a:ext>
                </a:extLst>
              </p:cNvPr>
              <p:cNvSpPr txBox="1"/>
              <p:nvPr/>
            </p:nvSpPr>
            <p:spPr>
              <a:xfrm>
                <a:off x="2834643" y="3429000"/>
                <a:ext cx="5178825" cy="31087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13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3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13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13800" dirty="0">
                    <a:solidFill>
                      <a:schemeClr val="tx1"/>
                    </a:solidFill>
                  </a:rPr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3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3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GB" sz="138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13800" dirty="0">
                    <a:solidFill>
                      <a:schemeClr val="tx1"/>
                    </a:solidFill>
                  </a:rPr>
                  <a:t> =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C6B609A-B418-4D7C-9611-3BD9980A4B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4643" y="3429000"/>
                <a:ext cx="5178825" cy="3108736"/>
              </a:xfrm>
              <a:prstGeom prst="rect">
                <a:avLst/>
              </a:prstGeom>
              <a:blipFill>
                <a:blip r:embed="rId5"/>
                <a:stretch>
                  <a:fillRect t="-1375" r="-11882" b="-176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3094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757352" y="0"/>
                <a:ext cx="3967943" cy="31402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13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3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13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13800" dirty="0">
                    <a:solidFill>
                      <a:schemeClr val="tx1"/>
                    </a:solidFill>
                  </a:rPr>
                  <a:t> ÷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3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3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13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en-GB" sz="13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7352" y="0"/>
                <a:ext cx="3967943" cy="3140219"/>
              </a:xfrm>
              <a:prstGeom prst="rect">
                <a:avLst/>
              </a:prstGeom>
              <a:blipFill>
                <a:blip r:embed="rId3"/>
                <a:stretch>
                  <a:fillRect t="-194" b="-174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452255" y="3709197"/>
                <a:ext cx="4796441" cy="2605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115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1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11500" dirty="0">
                    <a:solidFill>
                      <a:schemeClr val="tx1"/>
                    </a:solidFill>
                  </a:rPr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15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GB" sz="115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GB" sz="115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115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2255" y="3709197"/>
                <a:ext cx="4796441" cy="2605970"/>
              </a:xfrm>
              <a:prstGeom prst="rect">
                <a:avLst/>
              </a:prstGeom>
              <a:blipFill>
                <a:blip r:embed="rId4"/>
                <a:stretch>
                  <a:fillRect t="-935" b="-170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7126777" y="3709197"/>
                <a:ext cx="1812175" cy="26363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88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8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𝟑𝟐</m:t>
                          </m:r>
                        </m:num>
                        <m:den>
                          <m:r>
                            <a:rPr lang="en-GB" sz="8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𝟑𝟓</m:t>
                          </m:r>
                        </m:den>
                      </m:f>
                    </m:oMath>
                  </m:oMathPara>
                </a14:m>
                <a:endParaRPr lang="en-GB" sz="8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6777" y="3709197"/>
                <a:ext cx="1812175" cy="263636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1095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985952" y="103909"/>
                <a:ext cx="3967943" cy="31061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13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3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13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13800" dirty="0">
                    <a:solidFill>
                      <a:schemeClr val="tx1"/>
                    </a:solidFill>
                  </a:rPr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3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3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GB" sz="13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en-GB" sz="13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952" y="103909"/>
                <a:ext cx="3967943" cy="3106171"/>
              </a:xfrm>
              <a:prstGeom prst="rect">
                <a:avLst/>
              </a:prstGeom>
              <a:blipFill>
                <a:blip r:embed="rId3"/>
                <a:stretch>
                  <a:fillRect t="-1176" b="-176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998122" y="3710582"/>
                <a:ext cx="3839095" cy="26275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8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8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8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GB" sz="8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sz="8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  <m:r>
                        <a:rPr lang="en-GB" sz="8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8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8122" y="3710582"/>
                <a:ext cx="3839095" cy="262757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837217" y="3719431"/>
                <a:ext cx="1972887" cy="26187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88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8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GB" sz="8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</m:oMath>
                  </m:oMathPara>
                </a14:m>
                <a:endParaRPr lang="en-GB" sz="8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7217" y="3719431"/>
                <a:ext cx="1972887" cy="26187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8459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757352" y="0"/>
                <a:ext cx="3967943" cy="31402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13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3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13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13800" dirty="0">
                    <a:solidFill>
                      <a:schemeClr val="tx1"/>
                    </a:solidFill>
                  </a:rPr>
                  <a:t> ÷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3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3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13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en-GB" sz="13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7352" y="0"/>
                <a:ext cx="3967943" cy="3140219"/>
              </a:xfrm>
              <a:prstGeom prst="rect">
                <a:avLst/>
              </a:prstGeom>
              <a:blipFill>
                <a:blip r:embed="rId3"/>
                <a:stretch>
                  <a:fillRect t="-194" b="-174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475510" y="3702270"/>
                <a:ext cx="4796441" cy="2605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115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1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11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11500" dirty="0">
                    <a:solidFill>
                      <a:schemeClr val="tx1"/>
                    </a:solidFill>
                  </a:rPr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1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GB" sz="11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GB" sz="115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115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510" y="3702270"/>
                <a:ext cx="4796441" cy="2605970"/>
              </a:xfrm>
              <a:prstGeom prst="rect">
                <a:avLst/>
              </a:prstGeom>
              <a:blipFill>
                <a:blip r:embed="rId4"/>
                <a:stretch>
                  <a:fillRect t="-935" b="-170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6150032" y="3702270"/>
                <a:ext cx="3014750" cy="26363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8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8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𝟑𝟐</m:t>
                          </m:r>
                        </m:num>
                        <m:den>
                          <m:r>
                            <a:rPr lang="en-GB" sz="8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𝟐𝟓</m:t>
                          </m:r>
                        </m:den>
                      </m:f>
                      <m:r>
                        <a:rPr lang="en-GB" sz="8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8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0032" y="3702270"/>
                <a:ext cx="3014750" cy="263636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9087568" y="3702270"/>
                <a:ext cx="2529467" cy="26275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8800" b="1" i="1" smtClean="0">
                          <a:latin typeface="Cambria Math" panose="02040503050406030204" pitchFamily="18" charset="0"/>
                        </a:rPr>
                        <m:t>𝟏</m:t>
                      </m:r>
                      <m:f>
                        <m:fPr>
                          <m:ctrlPr>
                            <a:rPr lang="en-GB" sz="8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88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GB" sz="8800" b="1" i="1">
                              <a:latin typeface="Cambria Math" panose="02040503050406030204" pitchFamily="18" charset="0"/>
                            </a:rPr>
                            <m:t>𝟐𝟓</m:t>
                          </m:r>
                        </m:den>
                      </m:f>
                    </m:oMath>
                  </m:oMathPara>
                </a14:m>
                <a:endParaRPr lang="en-GB" sz="8000" b="1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7568" y="3702270"/>
                <a:ext cx="2529467" cy="262751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687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122</Words>
  <Application>Microsoft Office PowerPoint</Application>
  <PresentationFormat>Widescreen</PresentationFormat>
  <Paragraphs>49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Stewart Gale</dc:creator>
  <cp:lastModifiedBy>Stewart Gale</cp:lastModifiedBy>
  <cp:revision>16</cp:revision>
  <dcterms:created xsi:type="dcterms:W3CDTF">2016-03-24T03:34:40Z</dcterms:created>
  <dcterms:modified xsi:type="dcterms:W3CDTF">2026-01-12T04:17:45Z</dcterms:modified>
</cp:coreProperties>
</file>