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574" r:id="rId2"/>
    <p:sldId id="570" r:id="rId3"/>
    <p:sldId id="569" r:id="rId4"/>
    <p:sldId id="545" r:id="rId5"/>
    <p:sldId id="576" r:id="rId6"/>
    <p:sldId id="571" r:id="rId7"/>
    <p:sldId id="547" r:id="rId8"/>
    <p:sldId id="577" r:id="rId9"/>
    <p:sldId id="586" r:id="rId10"/>
    <p:sldId id="572" r:id="rId11"/>
    <p:sldId id="575" r:id="rId12"/>
    <p:sldId id="579" r:id="rId13"/>
    <p:sldId id="578" r:id="rId14"/>
    <p:sldId id="581" r:id="rId15"/>
    <p:sldId id="549" r:id="rId16"/>
    <p:sldId id="582" r:id="rId17"/>
    <p:sldId id="583" r:id="rId18"/>
    <p:sldId id="550" r:id="rId19"/>
    <p:sldId id="584" r:id="rId20"/>
    <p:sldId id="58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6FB061-F996-447D-821D-8D73BCE37797}" v="29" dt="2025-09-02T06:51:12.1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66" autoAdjust="0"/>
    <p:restoredTop sz="88534" autoAdjust="0"/>
  </p:normalViewPr>
  <p:slideViewPr>
    <p:cSldViewPr>
      <p:cViewPr varScale="1">
        <p:scale>
          <a:sx n="85" d="100"/>
          <a:sy n="85" d="100"/>
        </p:scale>
        <p:origin x="57" y="17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74A5423-CE6B-416B-A3F6-7DEC12C73074}"/>
    <pc:docChg chg="modSld">
      <pc:chgData name="Stewart Gale" userId="3647ddd2-6040-41ae-a96d-232c23482af8" providerId="ADAL" clId="{F74A5423-CE6B-416B-A3F6-7DEC12C73074}" dt="2022-09-08T08:12:06.643" v="6" actId="20577"/>
      <pc:docMkLst>
        <pc:docMk/>
      </pc:docMkLst>
      <pc:sldChg chg="modSp">
        <pc:chgData name="Stewart Gale" userId="3647ddd2-6040-41ae-a96d-232c23482af8" providerId="ADAL" clId="{F74A5423-CE6B-416B-A3F6-7DEC12C73074}" dt="2022-09-08T08:12:06.643" v="6" actId="20577"/>
        <pc:sldMkLst>
          <pc:docMk/>
          <pc:sldMk cId="1803579605" sldId="572"/>
        </pc:sldMkLst>
      </pc:sldChg>
      <pc:sldChg chg="modSp mod">
        <pc:chgData name="Stewart Gale" userId="3647ddd2-6040-41ae-a96d-232c23482af8" providerId="ADAL" clId="{F74A5423-CE6B-416B-A3F6-7DEC12C73074}" dt="2022-09-02T05:46:11.603" v="1" actId="20577"/>
        <pc:sldMkLst>
          <pc:docMk/>
          <pc:sldMk cId="1097222982" sldId="574"/>
        </pc:sldMkLst>
      </pc:sldChg>
    </pc:docChg>
  </pc:docChgLst>
  <pc:docChgLst>
    <pc:chgData name="Stewart Gale" userId="3647ddd2-6040-41ae-a96d-232c23482af8" providerId="ADAL" clId="{06789ACE-9C8B-434B-894E-5A86F9D6F4CB}"/>
    <pc:docChg chg="modSld">
      <pc:chgData name="Stewart Gale" userId="3647ddd2-6040-41ae-a96d-232c23482af8" providerId="ADAL" clId="{06789ACE-9C8B-434B-894E-5A86F9D6F4CB}" dt="2025-09-02T06:51:24.297" v="21" actId="1076"/>
      <pc:docMkLst>
        <pc:docMk/>
      </pc:docMkLst>
      <pc:sldChg chg="modSp">
        <pc:chgData name="Stewart Gale" userId="3647ddd2-6040-41ae-a96d-232c23482af8" providerId="ADAL" clId="{06789ACE-9C8B-434B-894E-5A86F9D6F4CB}" dt="2025-09-02T06:35:15.200" v="3" actId="20577"/>
        <pc:sldMkLst>
          <pc:docMk/>
          <pc:sldMk cId="3187163797" sldId="578"/>
        </pc:sldMkLst>
        <pc:spChg chg="mod">
          <ac:chgData name="Stewart Gale" userId="3647ddd2-6040-41ae-a96d-232c23482af8" providerId="ADAL" clId="{06789ACE-9C8B-434B-894E-5A86F9D6F4CB}" dt="2025-09-02T06:35:15.200" v="3" actId="20577"/>
          <ac:spMkLst>
            <pc:docMk/>
            <pc:sldMk cId="3187163797" sldId="578"/>
            <ac:spMk id="6" creationId="{00000000-0000-0000-0000-000000000000}"/>
          </ac:spMkLst>
        </pc:spChg>
      </pc:sldChg>
      <pc:sldChg chg="modSp mod modAnim">
        <pc:chgData name="Stewart Gale" userId="3647ddd2-6040-41ae-a96d-232c23482af8" providerId="ADAL" clId="{06789ACE-9C8B-434B-894E-5A86F9D6F4CB}" dt="2025-09-02T06:51:24.297" v="21" actId="1076"/>
        <pc:sldMkLst>
          <pc:docMk/>
          <pc:sldMk cId="713580075" sldId="583"/>
        </pc:sldMkLst>
        <pc:spChg chg="mod">
          <ac:chgData name="Stewart Gale" userId="3647ddd2-6040-41ae-a96d-232c23482af8" providerId="ADAL" clId="{06789ACE-9C8B-434B-894E-5A86F9D6F4CB}" dt="2025-09-02T06:51:24.297" v="21" actId="1076"/>
          <ac:spMkLst>
            <pc:docMk/>
            <pc:sldMk cId="713580075" sldId="583"/>
            <ac:spMk id="24" creationId="{A3A676CB-E66A-454E-BA33-FC287AF931EF}"/>
          </ac:spMkLst>
        </pc:spChg>
      </pc:sldChg>
    </pc:docChg>
  </pc:docChgLst>
  <pc:docChgLst>
    <pc:chgData name="Stewart Gale" userId="3647ddd2-6040-41ae-a96d-232c23482af8" providerId="ADAL" clId="{D36FB061-F996-447D-821D-8D73BCE37797}"/>
    <pc:docChg chg="custSel addSld delSld modSld">
      <pc:chgData name="Stewart Gale" userId="3647ddd2-6040-41ae-a96d-232c23482af8" providerId="ADAL" clId="{D36FB061-F996-447D-821D-8D73BCE37797}" dt="2023-09-06T10:49:27.087" v="100" actId="1076"/>
      <pc:docMkLst>
        <pc:docMk/>
      </pc:docMkLst>
      <pc:sldChg chg="del">
        <pc:chgData name="Stewart Gale" userId="3647ddd2-6040-41ae-a96d-232c23482af8" providerId="ADAL" clId="{D36FB061-F996-447D-821D-8D73BCE37797}" dt="2023-09-06T10:46:33.482" v="13" actId="47"/>
        <pc:sldMkLst>
          <pc:docMk/>
          <pc:sldMk cId="3860029646" sldId="548"/>
        </pc:sldMkLst>
      </pc:sldChg>
      <pc:sldChg chg="modSp mod">
        <pc:chgData name="Stewart Gale" userId="3647ddd2-6040-41ae-a96d-232c23482af8" providerId="ADAL" clId="{D36FB061-F996-447D-821D-8D73BCE37797}" dt="2023-09-06T10:47:13.265" v="17" actId="6549"/>
        <pc:sldMkLst>
          <pc:docMk/>
          <pc:sldMk cId="4147982295" sldId="549"/>
        </pc:sldMkLst>
      </pc:sldChg>
      <pc:sldChg chg="modSp">
        <pc:chgData name="Stewart Gale" userId="3647ddd2-6040-41ae-a96d-232c23482af8" providerId="ADAL" clId="{D36FB061-F996-447D-821D-8D73BCE37797}" dt="2023-09-06T10:35:05.935" v="12" actId="20577"/>
        <pc:sldMkLst>
          <pc:docMk/>
          <pc:sldMk cId="1803579605" sldId="572"/>
        </pc:sldMkLst>
      </pc:sldChg>
      <pc:sldChg chg="modSp mod">
        <pc:chgData name="Stewart Gale" userId="3647ddd2-6040-41ae-a96d-232c23482af8" providerId="ADAL" clId="{D36FB061-F996-447D-821D-8D73BCE37797}" dt="2023-07-17T14:44:44.766" v="7" actId="14100"/>
        <pc:sldMkLst>
          <pc:docMk/>
          <pc:sldMk cId="3187163797" sldId="578"/>
        </pc:sldMkLst>
      </pc:sldChg>
      <pc:sldChg chg="modSp mod">
        <pc:chgData name="Stewart Gale" userId="3647ddd2-6040-41ae-a96d-232c23482af8" providerId="ADAL" clId="{D36FB061-F996-447D-821D-8D73BCE37797}" dt="2023-07-17T14:44:55.542" v="10" actId="1076"/>
        <pc:sldMkLst>
          <pc:docMk/>
          <pc:sldMk cId="1226577176" sldId="581"/>
        </pc:sldMkLst>
      </pc:sldChg>
      <pc:sldChg chg="modSp mod">
        <pc:chgData name="Stewart Gale" userId="3647ddd2-6040-41ae-a96d-232c23482af8" providerId="ADAL" clId="{D36FB061-F996-447D-821D-8D73BCE37797}" dt="2023-07-17T14:43:05.253" v="1" actId="14100"/>
        <pc:sldMkLst>
          <pc:docMk/>
          <pc:sldMk cId="3948917979" sldId="582"/>
        </pc:sldMkLst>
      </pc:sldChg>
      <pc:sldChg chg="modSp mod">
        <pc:chgData name="Stewart Gale" userId="3647ddd2-6040-41ae-a96d-232c23482af8" providerId="ADAL" clId="{D36FB061-F996-447D-821D-8D73BCE37797}" dt="2023-07-17T14:43:23.541" v="5" actId="1076"/>
        <pc:sldMkLst>
          <pc:docMk/>
          <pc:sldMk cId="713580075" sldId="583"/>
        </pc:sldMkLst>
      </pc:sldChg>
      <pc:sldChg chg="addSp modSp new mod">
        <pc:chgData name="Stewart Gale" userId="3647ddd2-6040-41ae-a96d-232c23482af8" providerId="ADAL" clId="{D36FB061-F996-447D-821D-8D73BCE37797}" dt="2023-09-06T10:49:27.087" v="100" actId="1076"/>
        <pc:sldMkLst>
          <pc:docMk/>
          <pc:sldMk cId="120788590" sldId="5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0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60648"/>
            <a:ext cx="1130525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Functions and Graphs</a:t>
            </a:r>
          </a:p>
          <a:p>
            <a:pPr algn="ctr"/>
            <a:r>
              <a:rPr lang="en-GB" sz="8800" dirty="0"/>
              <a:t>Inverse Functions</a:t>
            </a:r>
          </a:p>
          <a:p>
            <a:pPr algn="ctr"/>
            <a:endParaRPr lang="en-GB" sz="5400" dirty="0"/>
          </a:p>
          <a:p>
            <a:pPr algn="ctr"/>
            <a:r>
              <a:rPr lang="en-GB" sz="8800" dirty="0"/>
              <a:t>Chapter 2</a:t>
            </a:r>
          </a:p>
          <a:p>
            <a:pPr algn="ctr"/>
            <a:r>
              <a:rPr lang="en-GB" sz="8800" dirty="0"/>
              <a:t>(Part 4 of 6)</a:t>
            </a:r>
          </a:p>
        </p:txBody>
      </p:sp>
    </p:spTree>
    <p:extLst>
      <p:ext uri="{BB962C8B-B14F-4D97-AF65-F5344CB8AC3E}">
        <p14:creationId xmlns:p14="http://schemas.microsoft.com/office/powerpoint/2010/main" val="1097222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484F4FE-EA70-4D03-8E26-F2ECC6570B84}"/>
              </a:ext>
            </a:extLst>
          </p:cNvPr>
          <p:cNvSpPr txBox="1"/>
          <p:nvPr/>
        </p:nvSpPr>
        <p:spPr>
          <a:xfrm>
            <a:off x="1248780" y="405336"/>
            <a:ext cx="969444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Note: </a:t>
            </a:r>
            <a:r>
              <a:rPr lang="en-GB" sz="5400" dirty="0">
                <a:solidFill>
                  <a:schemeClr val="tx1"/>
                </a:solidFill>
              </a:rPr>
              <a:t>domain and range switch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2165376"/>
                  </p:ext>
                </p:extLst>
              </p:nvPr>
            </p:nvGraphicFramePr>
            <p:xfrm>
              <a:off x="1055440" y="1772816"/>
              <a:ext cx="10369152" cy="43204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56384">
                      <a:extLst>
                        <a:ext uri="{9D8B030D-6E8A-4147-A177-3AD203B41FA5}">
                          <a16:colId xmlns:a16="http://schemas.microsoft.com/office/drawing/2014/main" val="2418218975"/>
                        </a:ext>
                      </a:extLst>
                    </a:gridCol>
                    <a:gridCol w="3456384">
                      <a:extLst>
                        <a:ext uri="{9D8B030D-6E8A-4147-A177-3AD203B41FA5}">
                          <a16:colId xmlns:a16="http://schemas.microsoft.com/office/drawing/2014/main" val="3856498866"/>
                        </a:ext>
                      </a:extLst>
                    </a:gridCol>
                    <a:gridCol w="3456384">
                      <a:extLst>
                        <a:ext uri="{9D8B030D-6E8A-4147-A177-3AD203B41FA5}">
                          <a16:colId xmlns:a16="http://schemas.microsoft.com/office/drawing/2014/main" val="3528042072"/>
                        </a:ext>
                      </a:extLst>
                    </a:gridCol>
                  </a:tblGrid>
                  <a:tr h="997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Function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Domain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Range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8462007"/>
                      </a:ext>
                    </a:extLst>
                  </a:tr>
                  <a:tr h="166172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0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04378499"/>
                      </a:ext>
                    </a:extLst>
                  </a:tr>
                  <a:tr h="166172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p>
                                    <m:r>
                                      <a:rPr lang="en-GB" sz="48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0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781532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2165376"/>
                  </p:ext>
                </p:extLst>
              </p:nvPr>
            </p:nvGraphicFramePr>
            <p:xfrm>
              <a:off x="1055440" y="1772816"/>
              <a:ext cx="10369152" cy="43204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56384">
                      <a:extLst>
                        <a:ext uri="{9D8B030D-6E8A-4147-A177-3AD203B41FA5}">
                          <a16:colId xmlns:a16="http://schemas.microsoft.com/office/drawing/2014/main" val="2418218975"/>
                        </a:ext>
                      </a:extLst>
                    </a:gridCol>
                    <a:gridCol w="3456384">
                      <a:extLst>
                        <a:ext uri="{9D8B030D-6E8A-4147-A177-3AD203B41FA5}">
                          <a16:colId xmlns:a16="http://schemas.microsoft.com/office/drawing/2014/main" val="3856498866"/>
                        </a:ext>
                      </a:extLst>
                    </a:gridCol>
                    <a:gridCol w="3456384">
                      <a:extLst>
                        <a:ext uri="{9D8B030D-6E8A-4147-A177-3AD203B41FA5}">
                          <a16:colId xmlns:a16="http://schemas.microsoft.com/office/drawing/2014/main" val="3528042072"/>
                        </a:ext>
                      </a:extLst>
                    </a:gridCol>
                  </a:tblGrid>
                  <a:tr h="997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Function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Domain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Range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8462007"/>
                      </a:ext>
                    </a:extLst>
                  </a:tr>
                  <a:tr h="166172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6" t="-60440" r="-200529" b="-1007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0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04378499"/>
                      </a:ext>
                    </a:extLst>
                  </a:tr>
                  <a:tr h="166172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6" t="-160440" r="-200529" b="-7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0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7815328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409ADE-8309-B120-9B8C-BEBA24D62777}"/>
                  </a:ext>
                </a:extLst>
              </p:cNvPr>
              <p:cNvSpPr txBox="1"/>
              <p:nvPr/>
            </p:nvSpPr>
            <p:spPr>
              <a:xfrm>
                <a:off x="4871864" y="2996952"/>
                <a:ext cx="273630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7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7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7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409ADE-8309-B120-9B8C-BEBA24D62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996952"/>
                <a:ext cx="2736304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51C580-6420-199B-E655-FC865C4A24ED}"/>
                  </a:ext>
                </a:extLst>
              </p:cNvPr>
              <p:cNvSpPr txBox="1"/>
              <p:nvPr/>
            </p:nvSpPr>
            <p:spPr>
              <a:xfrm>
                <a:off x="8472264" y="4601507"/>
                <a:ext cx="273630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7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7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7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51C580-6420-199B-E655-FC865C4A2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4601507"/>
                <a:ext cx="2736304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841D8B-5DF8-4F0B-2E47-61169DF232B5}"/>
                  </a:ext>
                </a:extLst>
              </p:cNvPr>
              <p:cNvSpPr txBox="1"/>
              <p:nvPr/>
            </p:nvSpPr>
            <p:spPr>
              <a:xfrm>
                <a:off x="4871864" y="4601507"/>
                <a:ext cx="273630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7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7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7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841D8B-5DF8-4F0B-2E47-61169DF23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4601507"/>
                <a:ext cx="2736304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6EF8A5-C5AD-5C00-BE06-18DEE8576D49}"/>
                  </a:ext>
                </a:extLst>
              </p:cNvPr>
              <p:cNvSpPr txBox="1"/>
              <p:nvPr/>
            </p:nvSpPr>
            <p:spPr>
              <a:xfrm>
                <a:off x="8328248" y="2957028"/>
                <a:ext cx="273630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7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7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7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6EF8A5-C5AD-5C00-BE06-18DEE8576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2957028"/>
                <a:ext cx="2736304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357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7994929"/>
                  </p:ext>
                </p:extLst>
              </p:nvPr>
            </p:nvGraphicFramePr>
            <p:xfrm>
              <a:off x="5521819" y="2666432"/>
              <a:ext cx="6381705" cy="1798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7235">
                      <a:extLst>
                        <a:ext uri="{9D8B030D-6E8A-4147-A177-3AD203B41FA5}">
                          <a16:colId xmlns:a16="http://schemas.microsoft.com/office/drawing/2014/main" val="2418218975"/>
                        </a:ext>
                      </a:extLst>
                    </a:gridCol>
                    <a:gridCol w="2127235">
                      <a:extLst>
                        <a:ext uri="{9D8B030D-6E8A-4147-A177-3AD203B41FA5}">
                          <a16:colId xmlns:a16="http://schemas.microsoft.com/office/drawing/2014/main" val="3856498866"/>
                        </a:ext>
                      </a:extLst>
                    </a:gridCol>
                    <a:gridCol w="2127235">
                      <a:extLst>
                        <a:ext uri="{9D8B030D-6E8A-4147-A177-3AD203B41FA5}">
                          <a16:colId xmlns:a16="http://schemas.microsoft.com/office/drawing/2014/main" val="352804207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Function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Domain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Range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8462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GB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3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32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043784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32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320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32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781532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7994929"/>
                  </p:ext>
                </p:extLst>
              </p:nvPr>
            </p:nvGraphicFramePr>
            <p:xfrm>
              <a:off x="5521819" y="2666432"/>
              <a:ext cx="6381705" cy="1798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7235">
                      <a:extLst>
                        <a:ext uri="{9D8B030D-6E8A-4147-A177-3AD203B41FA5}">
                          <a16:colId xmlns:a16="http://schemas.microsoft.com/office/drawing/2014/main" val="2418218975"/>
                        </a:ext>
                      </a:extLst>
                    </a:gridCol>
                    <a:gridCol w="2127235">
                      <a:extLst>
                        <a:ext uri="{9D8B030D-6E8A-4147-A177-3AD203B41FA5}">
                          <a16:colId xmlns:a16="http://schemas.microsoft.com/office/drawing/2014/main" val="3856498866"/>
                        </a:ext>
                      </a:extLst>
                    </a:gridCol>
                    <a:gridCol w="2127235">
                      <a:extLst>
                        <a:ext uri="{9D8B030D-6E8A-4147-A177-3AD203B41FA5}">
                          <a16:colId xmlns:a16="http://schemas.microsoft.com/office/drawing/2014/main" val="3528042072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Function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Domain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Range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8462007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7" t="-125000" r="-200860" b="-1010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32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04378499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7" t="-227368" r="-200860" b="-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32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78153288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1" name="Group 10"/>
          <p:cNvGrpSpPr/>
          <p:nvPr/>
        </p:nvGrpSpPr>
        <p:grpSpPr>
          <a:xfrm>
            <a:off x="440968" y="671092"/>
            <a:ext cx="5160747" cy="5926260"/>
            <a:chOff x="768333" y="1806602"/>
            <a:chExt cx="3377172" cy="311759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FEF9C6B0-E922-43E1-A90A-25EE8B1FA5D4}"/>
                </a:ext>
              </a:extLst>
            </p:cNvPr>
            <p:cNvCxnSpPr>
              <a:cxnSpLocks/>
            </p:cNvCxnSpPr>
            <p:nvPr/>
          </p:nvCxnSpPr>
          <p:spPr>
            <a:xfrm>
              <a:off x="768333" y="3737021"/>
              <a:ext cx="279614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99AD5345-0128-435D-A7A0-399159DEC5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97443" y="1999522"/>
              <a:ext cx="0" cy="27560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C507CBC-7869-4E76-ABF1-218223E0FB52}"/>
                    </a:ext>
                  </a:extLst>
                </p:cNvPr>
                <p:cNvSpPr txBox="1"/>
                <p:nvPr/>
              </p:nvSpPr>
              <p:spPr>
                <a:xfrm>
                  <a:off x="3520958" y="3672684"/>
                  <a:ext cx="314003" cy="242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C507CBC-7869-4E76-ABF1-218223E0FB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0958" y="3672684"/>
                  <a:ext cx="314003" cy="24286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404BC99-7430-4853-86D1-051F65921DAA}"/>
                    </a:ext>
                  </a:extLst>
                </p:cNvPr>
                <p:cNvSpPr txBox="1"/>
                <p:nvPr/>
              </p:nvSpPr>
              <p:spPr>
                <a:xfrm>
                  <a:off x="1692449" y="1806602"/>
                  <a:ext cx="314003" cy="242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404BC99-7430-4853-86D1-051F65921D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2449" y="1806602"/>
                  <a:ext cx="314003" cy="242866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17E57EF-8EF4-4E03-BCFB-9FBD24376501}"/>
                </a:ext>
              </a:extLst>
            </p:cNvPr>
            <p:cNvSpPr/>
            <p:nvPr/>
          </p:nvSpPr>
          <p:spPr>
            <a:xfrm flipH="1">
              <a:off x="899592" y="2204864"/>
              <a:ext cx="2520870" cy="1146640"/>
            </a:xfrm>
            <a:custGeom>
              <a:avLst/>
              <a:gdLst>
                <a:gd name="connsiteX0" fmla="*/ 0 w 1514475"/>
                <a:gd name="connsiteY0" fmla="*/ 0 h 1009650"/>
                <a:gd name="connsiteX1" fmla="*/ 647700 w 1514475"/>
                <a:gd name="connsiteY1" fmla="*/ 819150 h 1009650"/>
                <a:gd name="connsiteX2" fmla="*/ 1514475 w 1514475"/>
                <a:gd name="connsiteY2" fmla="*/ 1009650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009650">
                  <a:moveTo>
                    <a:pt x="0" y="0"/>
                  </a:moveTo>
                  <a:cubicBezTo>
                    <a:pt x="197644" y="325437"/>
                    <a:pt x="395288" y="650875"/>
                    <a:pt x="647700" y="819150"/>
                  </a:cubicBezTo>
                  <a:cubicBezTo>
                    <a:pt x="900112" y="987425"/>
                    <a:pt x="1207293" y="998537"/>
                    <a:pt x="1514475" y="100965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B82A9A4-59BC-4DD1-A0FB-2D3D4B23541C}"/>
                    </a:ext>
                  </a:extLst>
                </p:cNvPr>
                <p:cNvSpPr txBox="1"/>
                <p:nvPr/>
              </p:nvSpPr>
              <p:spPr>
                <a:xfrm>
                  <a:off x="3047683" y="3350184"/>
                  <a:ext cx="630276" cy="2104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B82A9A4-59BC-4DD1-A0FB-2D3D4B2354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7683" y="3350184"/>
                  <a:ext cx="630276" cy="210484"/>
                </a:xfrm>
                <a:prstGeom prst="rect">
                  <a:avLst/>
                </a:prstGeom>
                <a:blipFill>
                  <a:blip r:embed="rId5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1128876-756B-44DE-AF03-D6B0A31F28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2351" y="1961423"/>
              <a:ext cx="0" cy="290470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FB6862EE-A368-48A7-9EAC-E485D203C0A8}"/>
                    </a:ext>
                  </a:extLst>
                </p:cNvPr>
                <p:cNvSpPr txBox="1"/>
                <p:nvPr/>
              </p:nvSpPr>
              <p:spPr>
                <a:xfrm>
                  <a:off x="2315489" y="1848009"/>
                  <a:ext cx="630276" cy="2104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FB6862EE-A368-48A7-9EAC-E485D203C0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5489" y="1848009"/>
                  <a:ext cx="630276" cy="21048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E4C59BE-54E6-4BD1-91B2-7D0F5CACDCED}"/>
                </a:ext>
              </a:extLst>
            </p:cNvPr>
            <p:cNvSpPr/>
            <p:nvPr/>
          </p:nvSpPr>
          <p:spPr>
            <a:xfrm rot="16200000" flipH="1" flipV="1">
              <a:off x="1768434" y="3090443"/>
              <a:ext cx="2520870" cy="1146640"/>
            </a:xfrm>
            <a:custGeom>
              <a:avLst/>
              <a:gdLst>
                <a:gd name="connsiteX0" fmla="*/ 0 w 1514475"/>
                <a:gd name="connsiteY0" fmla="*/ 0 h 1009650"/>
                <a:gd name="connsiteX1" fmla="*/ 647700 w 1514475"/>
                <a:gd name="connsiteY1" fmla="*/ 819150 h 1009650"/>
                <a:gd name="connsiteX2" fmla="*/ 1514475 w 1514475"/>
                <a:gd name="connsiteY2" fmla="*/ 1009650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009650">
                  <a:moveTo>
                    <a:pt x="0" y="0"/>
                  </a:moveTo>
                  <a:cubicBezTo>
                    <a:pt x="197644" y="325437"/>
                    <a:pt x="395288" y="650875"/>
                    <a:pt x="647700" y="819150"/>
                  </a:cubicBezTo>
                  <a:cubicBezTo>
                    <a:pt x="900112" y="987425"/>
                    <a:pt x="1207293" y="998537"/>
                    <a:pt x="1514475" y="100965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2CF49DB-F449-4BA1-BB2B-CF64133C657D}"/>
                    </a:ext>
                  </a:extLst>
                </p:cNvPr>
                <p:cNvSpPr txBox="1"/>
                <p:nvPr/>
              </p:nvSpPr>
              <p:spPr>
                <a:xfrm rot="19121108">
                  <a:off x="2523958" y="2107960"/>
                  <a:ext cx="1314179" cy="242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2CF49DB-F449-4BA1-BB2B-CF64133C65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21108">
                  <a:off x="2523958" y="2107960"/>
                  <a:ext cx="1314179" cy="24286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87CBA07-4B7F-4E63-8973-0CF554FB6BA9}"/>
                    </a:ext>
                  </a:extLst>
                </p:cNvPr>
                <p:cNvSpPr txBox="1"/>
                <p:nvPr/>
              </p:nvSpPr>
              <p:spPr>
                <a:xfrm rot="19121108">
                  <a:off x="2939248" y="2537474"/>
                  <a:ext cx="1206257" cy="242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87CBA07-4B7F-4E63-8973-0CF554FB6B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21108">
                  <a:off x="2939248" y="2537474"/>
                  <a:ext cx="1206257" cy="24286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D0A640B-7A6D-440F-86A5-FEC6350AC7CB}"/>
                    </a:ext>
                  </a:extLst>
                </p:cNvPr>
                <p:cNvSpPr txBox="1"/>
                <p:nvPr/>
              </p:nvSpPr>
              <p:spPr>
                <a:xfrm>
                  <a:off x="1784715" y="3065601"/>
                  <a:ext cx="293475" cy="1781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16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D0A640B-7A6D-440F-86A5-FEC6350AC7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4715" y="3065601"/>
                  <a:ext cx="293475" cy="17810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D286645-F182-4F57-AC2D-6903F6ABBF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36563" y="2136938"/>
              <a:ext cx="2486025" cy="231457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A9E3498-0AA5-4B91-B7B7-501232E54AF1}"/>
                    </a:ext>
                  </a:extLst>
                </p:cNvPr>
                <p:cNvSpPr txBox="1"/>
                <p:nvPr/>
              </p:nvSpPr>
              <p:spPr>
                <a:xfrm rot="18540098">
                  <a:off x="1287656" y="4178267"/>
                  <a:ext cx="631384" cy="3826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A9E3498-0AA5-4B91-B7B7-501232E54A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540098">
                  <a:off x="1287656" y="4178267"/>
                  <a:ext cx="631384" cy="38267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DFEBFFC-14A5-4030-A902-8425C4A0EB53}"/>
                    </a:ext>
                  </a:extLst>
                </p:cNvPr>
                <p:cNvSpPr txBox="1"/>
                <p:nvPr/>
              </p:nvSpPr>
              <p:spPr>
                <a:xfrm>
                  <a:off x="2461816" y="3696971"/>
                  <a:ext cx="293475" cy="1457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DFEBFFC-14A5-4030-A902-8425C4A0EB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1816" y="3696971"/>
                  <a:ext cx="293475" cy="14571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ED6F150-4180-466B-84DF-FB797617E4EE}"/>
                </a:ext>
              </a:extLst>
            </p:cNvPr>
            <p:cNvCxnSpPr/>
            <p:nvPr/>
          </p:nvCxnSpPr>
          <p:spPr>
            <a:xfrm>
              <a:off x="768333" y="3376981"/>
              <a:ext cx="2774044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9438335"/>
                  </p:ext>
                </p:extLst>
              </p:nvPr>
            </p:nvGraphicFramePr>
            <p:xfrm>
              <a:off x="7649053" y="3313212"/>
              <a:ext cx="4254470" cy="57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7235">
                      <a:extLst>
                        <a:ext uri="{9D8B030D-6E8A-4147-A177-3AD203B41FA5}">
                          <a16:colId xmlns:a16="http://schemas.microsoft.com/office/drawing/2014/main" val="1729923545"/>
                        </a:ext>
                      </a:extLst>
                    </a:gridCol>
                    <a:gridCol w="2127235">
                      <a:extLst>
                        <a:ext uri="{9D8B030D-6E8A-4147-A177-3AD203B41FA5}">
                          <a16:colId xmlns:a16="http://schemas.microsoft.com/office/drawing/2014/main" val="94055141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GB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sz="3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1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GB" sz="3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ℝ</m:t>
                              </m:r>
                            </m:oMath>
                          </a14:m>
                          <a:endParaRPr lang="en-GB" sz="3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743136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9438335"/>
                  </p:ext>
                </p:extLst>
              </p:nvPr>
            </p:nvGraphicFramePr>
            <p:xfrm>
              <a:off x="7649053" y="3313212"/>
              <a:ext cx="4254470" cy="57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7235">
                      <a:extLst>
                        <a:ext uri="{9D8B030D-6E8A-4147-A177-3AD203B41FA5}">
                          <a16:colId xmlns:a16="http://schemas.microsoft.com/office/drawing/2014/main" val="1729923545"/>
                        </a:ext>
                      </a:extLst>
                    </a:gridCol>
                    <a:gridCol w="2127235">
                      <a:extLst>
                        <a:ext uri="{9D8B030D-6E8A-4147-A177-3AD203B41FA5}">
                          <a16:colId xmlns:a16="http://schemas.microsoft.com/office/drawing/2014/main" val="940551410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t="-14583" r="-99714" b="-322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100287" t="-14583" b="-322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43136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3619307"/>
                  </p:ext>
                </p:extLst>
              </p:nvPr>
            </p:nvGraphicFramePr>
            <p:xfrm>
              <a:off x="7649053" y="3861048"/>
              <a:ext cx="4254470" cy="57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7235">
                      <a:extLst>
                        <a:ext uri="{9D8B030D-6E8A-4147-A177-3AD203B41FA5}">
                          <a16:colId xmlns:a16="http://schemas.microsoft.com/office/drawing/2014/main" val="2007666509"/>
                        </a:ext>
                      </a:extLst>
                    </a:gridCol>
                    <a:gridCol w="2127235">
                      <a:extLst>
                        <a:ext uri="{9D8B030D-6E8A-4147-A177-3AD203B41FA5}">
                          <a16:colId xmlns:a16="http://schemas.microsoft.com/office/drawing/2014/main" val="35410315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GB" sz="32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∈</m:t>
                                </m:r>
                                <m:r>
                                  <a:rPr lang="en-GB" sz="32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ℝ</m:t>
                                </m:r>
                              </m:oMath>
                            </m:oMathPara>
                          </a14:m>
                          <a:endParaRPr lang="en-GB" sz="3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1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1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GB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oMath>
                          </a14:m>
                          <a:endParaRPr lang="en-GB" sz="3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163972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3619307"/>
                  </p:ext>
                </p:extLst>
              </p:nvPr>
            </p:nvGraphicFramePr>
            <p:xfrm>
              <a:off x="7649053" y="3861048"/>
              <a:ext cx="4254470" cy="57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7235">
                      <a:extLst>
                        <a:ext uri="{9D8B030D-6E8A-4147-A177-3AD203B41FA5}">
                          <a16:colId xmlns:a16="http://schemas.microsoft.com/office/drawing/2014/main" val="2007666509"/>
                        </a:ext>
                      </a:extLst>
                    </a:gridCol>
                    <a:gridCol w="2127235">
                      <a:extLst>
                        <a:ext uri="{9D8B030D-6E8A-4147-A177-3AD203B41FA5}">
                          <a16:colId xmlns:a16="http://schemas.microsoft.com/office/drawing/2014/main" val="3541031504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t="-15625" r="-99714" b="-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100287" t="-15625" b="-312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1639723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5722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332656"/>
                <a:ext cx="11233248" cy="61941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If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𝑔</m:t>
                    </m:r>
                    <m:r>
                      <a:rPr lang="en-GB" sz="4800" i="1">
                        <a:latin typeface="Cambria Math"/>
                      </a:rPr>
                      <m:t>(</m:t>
                    </m:r>
                    <m:r>
                      <a:rPr lang="en-GB" sz="4800" i="1">
                        <a:latin typeface="Cambria Math"/>
                      </a:rPr>
                      <m:t>𝑥</m:t>
                    </m:r>
                    <m:r>
                      <a:rPr lang="en-GB" sz="48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4800" dirty="0"/>
                  <a:t> is defined as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800" i="1">
                            <a:latin typeface="Cambria Math"/>
                          </a:rPr>
                          <m:t>𝑥</m:t>
                        </m:r>
                        <m:r>
                          <a:rPr lang="en-GB" sz="4800" i="1">
                            <a:latin typeface="Cambria Math"/>
                          </a:rPr>
                          <m:t>−2</m:t>
                        </m:r>
                      </m:e>
                    </m:rad>
                    <m:r>
                      <a:rPr lang="en-GB" sz="4800" i="1">
                        <a:latin typeface="Cambria Math"/>
                      </a:rPr>
                      <m:t> </m:t>
                    </m:r>
                  </m:oMath>
                </a14:m>
                <a:endParaRPr lang="en-GB" sz="4800" i="1" dirty="0">
                  <a:latin typeface="Cambria Math"/>
                </a:endParaRPr>
              </a:p>
              <a:p>
                <a:pPr algn="ctr"/>
                <a:r>
                  <a:rPr lang="en-GB" sz="4800" dirty="0"/>
                  <a:t>for the domain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/>
                          </a:rPr>
                          <m:t>𝑥</m:t>
                        </m:r>
                        <m:r>
                          <a:rPr lang="en-GB" sz="4800" i="1">
                            <a:latin typeface="Cambria Math"/>
                          </a:rPr>
                          <m:t>∈</m:t>
                        </m:r>
                        <m:r>
                          <a:rPr lang="en-GB" sz="4800" i="1">
                            <a:latin typeface="Cambria Math"/>
                          </a:rPr>
                          <m:t>ℝ</m:t>
                        </m:r>
                        <m:r>
                          <a:rPr lang="en-GB" sz="4800" i="1">
                            <a:latin typeface="Cambria Math"/>
                          </a:rPr>
                          <m:t>,</m:t>
                        </m:r>
                        <m:r>
                          <a:rPr lang="en-GB" sz="4800" i="1">
                            <a:latin typeface="Cambria Math"/>
                          </a:rPr>
                          <m:t>𝑥</m:t>
                        </m:r>
                        <m:r>
                          <a:rPr lang="en-GB" sz="4800" i="1">
                            <a:latin typeface="Cambria Math"/>
                          </a:rPr>
                          <m:t>≥2</m:t>
                        </m:r>
                      </m:e>
                    </m:d>
                  </m:oMath>
                </a14:m>
                <a:endParaRPr lang="en-GB" sz="4000" dirty="0"/>
              </a:p>
              <a:p>
                <a:endParaRPr lang="en-GB" sz="2000" dirty="0"/>
              </a:p>
              <a:p>
                <a:r>
                  <a:rPr lang="en-GB" sz="4000" dirty="0"/>
                  <a:t>a) Find the range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000" dirty="0"/>
                  <a:t>.</a:t>
                </a:r>
              </a:p>
              <a:p>
                <a:endParaRPr lang="en-GB" sz="3600" dirty="0"/>
              </a:p>
              <a:p>
                <a:r>
                  <a:rPr lang="en-GB" sz="4000" dirty="0"/>
                  <a:t>b) Calculate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/>
                          </a:rPr>
                          <m:t>𝑔</m:t>
                        </m:r>
                      </m:e>
                      <m:sup>
                        <m:r>
                          <a:rPr lang="en-GB" sz="4000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GB" sz="4000" dirty="0"/>
              </a:p>
              <a:p>
                <a:pPr marL="342900" indent="-342900">
                  <a:buAutoNum type="alphaLcParenR"/>
                </a:pPr>
                <a:endParaRPr lang="en-GB" sz="4000" dirty="0"/>
              </a:p>
              <a:p>
                <a:r>
                  <a:rPr lang="en-GB" sz="4000" dirty="0"/>
                  <a:t>c) Sketch the graphs of both functions.</a:t>
                </a:r>
              </a:p>
              <a:p>
                <a:endParaRPr lang="en-GB" sz="4000" dirty="0"/>
              </a:p>
              <a:p>
                <a:r>
                  <a:rPr lang="en-GB" sz="4000" dirty="0"/>
                  <a:t>d) State the domain and range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/>
                          </a:rPr>
                          <m:t>𝑔</m:t>
                        </m:r>
                      </m:e>
                      <m:sup>
                        <m:r>
                          <a:rPr lang="en-GB" sz="4000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233248" cy="6194196"/>
              </a:xfrm>
              <a:prstGeom prst="rect">
                <a:avLst/>
              </a:prstGeom>
              <a:blipFill>
                <a:blip r:embed="rId2"/>
                <a:stretch>
                  <a:fillRect l="-368" b="-12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6204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364433"/>
                <a:ext cx="7776864" cy="22873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If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𝑔</m:t>
                    </m:r>
                    <m:r>
                      <a:rPr lang="en-GB" sz="2800" i="1">
                        <a:latin typeface="Cambria Math"/>
                      </a:rPr>
                      <m:t>(</m:t>
                    </m:r>
                    <m:r>
                      <a:rPr lang="en-GB" sz="2800" i="1">
                        <a:latin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2800" dirty="0"/>
                  <a:t> is defined as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−2</m:t>
                        </m:r>
                      </m:e>
                    </m:rad>
                    <m:r>
                      <a:rPr lang="en-GB" sz="2800" i="1">
                        <a:latin typeface="Cambria Math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∈</m:t>
                        </m:r>
                        <m:r>
                          <a:rPr lang="en-GB" sz="2800" i="1">
                            <a:latin typeface="Cambria Math"/>
                          </a:rPr>
                          <m:t>ℝ</m:t>
                        </m:r>
                        <m:r>
                          <a:rPr lang="en-GB" sz="2800" i="1">
                            <a:latin typeface="Cambria Math"/>
                          </a:rPr>
                          <m:t>,</m:t>
                        </m:r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≥2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Find the range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Calculate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</a:rPr>
                          <m:t>𝑔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Sketch the graphs of both functions.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State the domain and range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</a:rPr>
                          <m:t>𝑔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64433"/>
                <a:ext cx="7776864" cy="2287357"/>
              </a:xfrm>
              <a:prstGeom prst="rect">
                <a:avLst/>
              </a:prstGeom>
              <a:blipFill>
                <a:blip r:embed="rId2"/>
                <a:stretch>
                  <a:fillRect b="-271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487489" y="2933482"/>
                <a:ext cx="244827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latin typeface="Cambria Math"/>
                        </a:rPr>
                        <m:t>≥0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9" y="2933482"/>
                <a:ext cx="244827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320136" y="2780928"/>
                <a:ext cx="4320480" cy="35575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−2</m:t>
                          </m:r>
                        </m:e>
                      </m:rad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  <a:p>
                <a:pPr lvl="0"/>
                <a:endParaRPr lang="en-GB" sz="44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+2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  <a:p>
                <a:pPr lvl="0"/>
                <a:endParaRPr lang="en-GB" sz="44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+2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780928"/>
                <a:ext cx="4320480" cy="35575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CDDB256-76BC-2288-704B-5878CEE33F0F}"/>
              </a:ext>
            </a:extLst>
          </p:cNvPr>
          <p:cNvSpPr txBox="1"/>
          <p:nvPr/>
        </p:nvSpPr>
        <p:spPr>
          <a:xfrm>
            <a:off x="479376" y="2904619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3A1399-7E57-D111-618D-CFEE4A4E7DBA}"/>
              </a:ext>
            </a:extLst>
          </p:cNvPr>
          <p:cNvSpPr txBox="1"/>
          <p:nvPr/>
        </p:nvSpPr>
        <p:spPr>
          <a:xfrm>
            <a:off x="6219691" y="2843063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18716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279459"/>
                <a:ext cx="7848872" cy="22873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If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𝑔</m:t>
                    </m:r>
                    <m:r>
                      <a:rPr lang="en-GB" sz="2800" i="1">
                        <a:latin typeface="Cambria Math"/>
                      </a:rPr>
                      <m:t>(</m:t>
                    </m:r>
                    <m:r>
                      <a:rPr lang="en-GB" sz="2800" i="1">
                        <a:latin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2800" dirty="0"/>
                  <a:t> is defined as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−2</m:t>
                        </m:r>
                      </m:e>
                    </m:rad>
                    <m:r>
                      <a:rPr lang="en-GB" sz="2800" i="1">
                        <a:latin typeface="Cambria Math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∈</m:t>
                        </m:r>
                        <m:r>
                          <a:rPr lang="en-GB" sz="2800" i="1">
                            <a:latin typeface="Cambria Math"/>
                          </a:rPr>
                          <m:t>ℝ</m:t>
                        </m:r>
                        <m:r>
                          <a:rPr lang="en-GB" sz="2800" i="1">
                            <a:latin typeface="Cambria Math"/>
                          </a:rPr>
                          <m:t>,</m:t>
                        </m:r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≥2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Find the range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Calculate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</a:rPr>
                          <m:t>𝑔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Sketch the graphs of both functions.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State the domain and range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</a:rPr>
                          <m:t>𝑔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79459"/>
                <a:ext cx="7848872" cy="2287357"/>
              </a:xfrm>
              <a:prstGeom prst="rect">
                <a:avLst/>
              </a:prstGeom>
              <a:blipFill>
                <a:blip r:embed="rId2"/>
                <a:stretch>
                  <a:fillRect b="-271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CDDB256-76BC-2288-704B-5878CEE33F0F}"/>
              </a:ext>
            </a:extLst>
          </p:cNvPr>
          <p:cNvSpPr txBox="1"/>
          <p:nvPr/>
        </p:nvSpPr>
        <p:spPr>
          <a:xfrm>
            <a:off x="479376" y="2904619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c)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3A1399-7E57-D111-618D-CFEE4A4E7DBA}"/>
              </a:ext>
            </a:extLst>
          </p:cNvPr>
          <p:cNvSpPr txBox="1"/>
          <p:nvPr/>
        </p:nvSpPr>
        <p:spPr>
          <a:xfrm>
            <a:off x="6219691" y="2843063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d)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5CB15B-1753-0B78-C2F1-936881397E41}"/>
              </a:ext>
            </a:extLst>
          </p:cNvPr>
          <p:cNvGrpSpPr/>
          <p:nvPr/>
        </p:nvGrpSpPr>
        <p:grpSpPr>
          <a:xfrm>
            <a:off x="1244900" y="2708920"/>
            <a:ext cx="4727410" cy="3934191"/>
            <a:chOff x="1224574" y="3060392"/>
            <a:chExt cx="3024336" cy="2926640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825ACA3E-E910-8B10-8087-D6EE32A3400F}"/>
                </a:ext>
              </a:extLst>
            </p:cNvPr>
            <p:cNvCxnSpPr/>
            <p:nvPr/>
          </p:nvCxnSpPr>
          <p:spPr>
            <a:xfrm flipV="1">
              <a:off x="1512606" y="3411351"/>
              <a:ext cx="0" cy="223224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3156588-2B34-994E-A5E5-B6685024ED2F}"/>
                </a:ext>
              </a:extLst>
            </p:cNvPr>
            <p:cNvCxnSpPr/>
            <p:nvPr/>
          </p:nvCxnSpPr>
          <p:spPr>
            <a:xfrm flipV="1">
              <a:off x="1512606" y="5643600"/>
              <a:ext cx="244827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5F82108-CA51-DB14-B15D-60DF4FFBB9F3}"/>
                    </a:ext>
                  </a:extLst>
                </p:cNvPr>
                <p:cNvSpPr txBox="1"/>
                <p:nvPr/>
              </p:nvSpPr>
              <p:spPr>
                <a:xfrm>
                  <a:off x="3960878" y="5432178"/>
                  <a:ext cx="288032" cy="343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5F82108-CA51-DB14-B15D-60DF4FFBB9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0878" y="5432178"/>
                  <a:ext cx="288032" cy="3434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480F5C3-825F-AF0C-29C6-B9CA482952C8}"/>
                    </a:ext>
                  </a:extLst>
                </p:cNvPr>
                <p:cNvSpPr txBox="1"/>
                <p:nvPr/>
              </p:nvSpPr>
              <p:spPr>
                <a:xfrm>
                  <a:off x="1368590" y="3060392"/>
                  <a:ext cx="288032" cy="343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480F5C3-825F-AF0C-29C6-B9CA482952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8590" y="3060392"/>
                  <a:ext cx="288032" cy="343432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25A3AD43-45EA-CC98-528F-392C22FD0DE9}"/>
                </a:ext>
              </a:extLst>
            </p:cNvPr>
            <p:cNvSpPr/>
            <p:nvPr/>
          </p:nvSpPr>
          <p:spPr>
            <a:xfrm>
              <a:off x="2279576" y="4869160"/>
              <a:ext cx="1615857" cy="770114"/>
            </a:xfrm>
            <a:custGeom>
              <a:avLst/>
              <a:gdLst>
                <a:gd name="connsiteX0" fmla="*/ 0 w 1615857"/>
                <a:gd name="connsiteY0" fmla="*/ 770114 h 770114"/>
                <a:gd name="connsiteX1" fmla="*/ 263046 w 1615857"/>
                <a:gd name="connsiteY1" fmla="*/ 469489 h 770114"/>
                <a:gd name="connsiteX2" fmla="*/ 626301 w 1615857"/>
                <a:gd name="connsiteY2" fmla="*/ 218969 h 770114"/>
                <a:gd name="connsiteX3" fmla="*/ 1027134 w 1615857"/>
                <a:gd name="connsiteY3" fmla="*/ 68656 h 770114"/>
                <a:gd name="connsiteX4" fmla="*/ 1440493 w 1615857"/>
                <a:gd name="connsiteY4" fmla="*/ 6026 h 770114"/>
                <a:gd name="connsiteX5" fmla="*/ 1615857 w 1615857"/>
                <a:gd name="connsiteY5" fmla="*/ 6026 h 7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5857" h="770114">
                  <a:moveTo>
                    <a:pt x="0" y="770114"/>
                  </a:moveTo>
                  <a:cubicBezTo>
                    <a:pt x="79331" y="665730"/>
                    <a:pt x="158663" y="561346"/>
                    <a:pt x="263046" y="469489"/>
                  </a:cubicBezTo>
                  <a:cubicBezTo>
                    <a:pt x="367429" y="377632"/>
                    <a:pt x="498953" y="285775"/>
                    <a:pt x="626301" y="218969"/>
                  </a:cubicBezTo>
                  <a:cubicBezTo>
                    <a:pt x="753649" y="152163"/>
                    <a:pt x="891435" y="104146"/>
                    <a:pt x="1027134" y="68656"/>
                  </a:cubicBezTo>
                  <a:cubicBezTo>
                    <a:pt x="1162833" y="33166"/>
                    <a:pt x="1342373" y="16464"/>
                    <a:pt x="1440493" y="6026"/>
                  </a:cubicBezTo>
                  <a:cubicBezTo>
                    <a:pt x="1538613" y="-4412"/>
                    <a:pt x="1577235" y="807"/>
                    <a:pt x="1615857" y="6026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1B17C681-658B-CB1E-C75B-C59E5A269AA5}"/>
                </a:ext>
              </a:extLst>
            </p:cNvPr>
            <p:cNvSpPr/>
            <p:nvPr/>
          </p:nvSpPr>
          <p:spPr>
            <a:xfrm rot="16200000" flipV="1">
              <a:off x="1079957" y="3554993"/>
              <a:ext cx="1615857" cy="770114"/>
            </a:xfrm>
            <a:custGeom>
              <a:avLst/>
              <a:gdLst>
                <a:gd name="connsiteX0" fmla="*/ 0 w 1615857"/>
                <a:gd name="connsiteY0" fmla="*/ 770114 h 770114"/>
                <a:gd name="connsiteX1" fmla="*/ 263046 w 1615857"/>
                <a:gd name="connsiteY1" fmla="*/ 469489 h 770114"/>
                <a:gd name="connsiteX2" fmla="*/ 626301 w 1615857"/>
                <a:gd name="connsiteY2" fmla="*/ 218969 h 770114"/>
                <a:gd name="connsiteX3" fmla="*/ 1027134 w 1615857"/>
                <a:gd name="connsiteY3" fmla="*/ 68656 h 770114"/>
                <a:gd name="connsiteX4" fmla="*/ 1440493 w 1615857"/>
                <a:gd name="connsiteY4" fmla="*/ 6026 h 770114"/>
                <a:gd name="connsiteX5" fmla="*/ 1615857 w 1615857"/>
                <a:gd name="connsiteY5" fmla="*/ 6026 h 7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5857" h="770114">
                  <a:moveTo>
                    <a:pt x="0" y="770114"/>
                  </a:moveTo>
                  <a:cubicBezTo>
                    <a:pt x="79331" y="665730"/>
                    <a:pt x="158663" y="561346"/>
                    <a:pt x="263046" y="469489"/>
                  </a:cubicBezTo>
                  <a:cubicBezTo>
                    <a:pt x="367429" y="377632"/>
                    <a:pt x="498953" y="285775"/>
                    <a:pt x="626301" y="218969"/>
                  </a:cubicBezTo>
                  <a:cubicBezTo>
                    <a:pt x="753649" y="152163"/>
                    <a:pt x="891435" y="104146"/>
                    <a:pt x="1027134" y="68656"/>
                  </a:cubicBezTo>
                  <a:cubicBezTo>
                    <a:pt x="1162833" y="33166"/>
                    <a:pt x="1342373" y="16464"/>
                    <a:pt x="1440493" y="6026"/>
                  </a:cubicBezTo>
                  <a:cubicBezTo>
                    <a:pt x="1538613" y="-4412"/>
                    <a:pt x="1577235" y="807"/>
                    <a:pt x="1615857" y="6026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591C479-949F-0280-E4E5-3C683891C495}"/>
                    </a:ext>
                  </a:extLst>
                </p:cNvPr>
                <p:cNvSpPr txBox="1"/>
                <p:nvPr/>
              </p:nvSpPr>
              <p:spPr>
                <a:xfrm>
                  <a:off x="2520718" y="4527475"/>
                  <a:ext cx="1152128" cy="343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𝑦</m:t>
                        </m:r>
                        <m:r>
                          <a:rPr lang="en-GB" sz="2400" i="1">
                            <a:latin typeface="Cambria Math"/>
                          </a:rPr>
                          <m:t>=</m:t>
                        </m:r>
                        <m:r>
                          <a:rPr lang="en-GB" sz="2400" i="1">
                            <a:latin typeface="Cambria Math"/>
                          </a:rPr>
                          <m:t>𝑔</m:t>
                        </m:r>
                        <m:r>
                          <a:rPr lang="en-GB" sz="2400" i="1">
                            <a:latin typeface="Cambria Math"/>
                          </a:rPr>
                          <m:t>(</m:t>
                        </m:r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591C479-949F-0280-E4E5-3C683891C4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0718" y="4527475"/>
                  <a:ext cx="1152128" cy="343432"/>
                </a:xfrm>
                <a:prstGeom prst="rect">
                  <a:avLst/>
                </a:prstGeom>
                <a:blipFill>
                  <a:blip r:embed="rId5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F774046-F3B8-EF91-5D32-7DADB9F795A5}"/>
                    </a:ext>
                  </a:extLst>
                </p:cNvPr>
                <p:cNvSpPr txBox="1"/>
                <p:nvPr/>
              </p:nvSpPr>
              <p:spPr>
                <a:xfrm>
                  <a:off x="2253349" y="3570718"/>
                  <a:ext cx="1367819" cy="343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𝑦</m:t>
                        </m:r>
                        <m:r>
                          <a:rPr lang="en-GB" sz="2400" i="1"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/>
                              </a:rPr>
                              <m:t>𝑔</m:t>
                            </m:r>
                          </m:e>
                          <m:sup>
                            <m:r>
                              <a:rPr lang="en-GB" sz="2400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GB" sz="2400" i="1">
                            <a:latin typeface="Cambria Math"/>
                          </a:rPr>
                          <m:t>(</m:t>
                        </m:r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F774046-F3B8-EF91-5D32-7DADB9F795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3349" y="3570718"/>
                  <a:ext cx="1367819" cy="343432"/>
                </a:xfrm>
                <a:prstGeom prst="rect">
                  <a:avLst/>
                </a:prstGeom>
                <a:blipFill>
                  <a:blip r:embed="rId6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1D658F3-66E7-4C57-BEFA-8661537D4ABD}"/>
                    </a:ext>
                  </a:extLst>
                </p:cNvPr>
                <p:cNvSpPr txBox="1"/>
                <p:nvPr/>
              </p:nvSpPr>
              <p:spPr>
                <a:xfrm>
                  <a:off x="2160678" y="5643600"/>
                  <a:ext cx="288032" cy="343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1D658F3-66E7-4C57-BEFA-8661537D4A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0678" y="5643600"/>
                  <a:ext cx="288032" cy="3434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8EAC4EC-F12F-4559-ECC0-F431BAA09A0B}"/>
                    </a:ext>
                  </a:extLst>
                </p:cNvPr>
                <p:cNvSpPr txBox="1"/>
                <p:nvPr/>
              </p:nvSpPr>
              <p:spPr>
                <a:xfrm>
                  <a:off x="1224574" y="4563313"/>
                  <a:ext cx="288032" cy="343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8EAC4EC-F12F-4559-ECC0-F431BAA09A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4574" y="4563313"/>
                  <a:ext cx="288032" cy="3434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DB731B9-ADAD-A10F-F99F-6AB4E0BDA0BB}"/>
                  </a:ext>
                </a:extLst>
              </p:cNvPr>
              <p:cNvSpPr txBox="1"/>
              <p:nvPr/>
            </p:nvSpPr>
            <p:spPr>
              <a:xfrm>
                <a:off x="7392144" y="2964047"/>
                <a:ext cx="192793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Domain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DB731B9-ADAD-A10F-F99F-6AB4E0BDA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2964047"/>
                <a:ext cx="1927934" cy="1323439"/>
              </a:xfrm>
              <a:prstGeom prst="rect">
                <a:avLst/>
              </a:prstGeom>
              <a:blipFill>
                <a:blip r:embed="rId9"/>
                <a:stretch>
                  <a:fillRect l="-11392" t="-8295" r="-41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D7926F-D72B-3E1C-C762-7B09774518C8}"/>
                  </a:ext>
                </a:extLst>
              </p:cNvPr>
              <p:cNvSpPr txBox="1"/>
              <p:nvPr/>
            </p:nvSpPr>
            <p:spPr>
              <a:xfrm>
                <a:off x="7392144" y="4804631"/>
                <a:ext cx="2814477" cy="13373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Range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𝒇</m:t>
                          </m:r>
                        </m:e>
                        <m:sup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≥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D7926F-D72B-3E1C-C762-7B0977451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4804631"/>
                <a:ext cx="2814477" cy="1337354"/>
              </a:xfrm>
              <a:prstGeom prst="rect">
                <a:avLst/>
              </a:prstGeom>
              <a:blipFill>
                <a:blip r:embed="rId10"/>
                <a:stretch>
                  <a:fillRect l="-7809" t="-8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657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162304-931E-4473-B3E1-C49E6D5043CC}"/>
                  </a:ext>
                </a:extLst>
              </p:cNvPr>
              <p:cNvSpPr txBox="1"/>
              <p:nvPr/>
            </p:nvSpPr>
            <p:spPr>
              <a:xfrm>
                <a:off x="551384" y="489734"/>
                <a:ext cx="11089232" cy="58785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The function is defined by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4800" dirty="0"/>
                  <a:t>,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4800" dirty="0"/>
                  <a:t>,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4800" dirty="0"/>
                  <a:t>.</a:t>
                </a:r>
              </a:p>
              <a:p>
                <a:endParaRPr lang="en-GB" sz="3200" dirty="0"/>
              </a:p>
              <a:p>
                <a:r>
                  <a:rPr lang="en-GB" sz="4400" dirty="0"/>
                  <a:t>a)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dirty="0"/>
              </a:p>
              <a:p>
                <a:pPr marL="342900" indent="-342900">
                  <a:buAutoNum type="alphaLcParenR"/>
                </a:pPr>
                <a:endParaRPr lang="en-GB" sz="3600" dirty="0"/>
              </a:p>
              <a:p>
                <a:r>
                  <a:rPr lang="en-GB" sz="4400" dirty="0"/>
                  <a:t>b) Sketch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400" i="1" dirty="0"/>
                  <a:t> </a:t>
                </a:r>
                <a:r>
                  <a:rPr lang="en-GB" sz="4400" dirty="0"/>
                  <a:t>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400" dirty="0"/>
                  <a:t> </a:t>
                </a:r>
              </a:p>
              <a:p>
                <a:r>
                  <a:rPr lang="en-GB" sz="4400" dirty="0"/>
                  <a:t>and state the domain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4400" dirty="0"/>
                  <a:t>.</a:t>
                </a:r>
              </a:p>
              <a:p>
                <a:endParaRPr lang="en-GB" sz="3600" dirty="0"/>
              </a:p>
              <a:p>
                <a:r>
                  <a:rPr lang="en-GB" sz="4400" dirty="0"/>
                  <a:t>c) Solve the equation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162304-931E-4473-B3E1-C49E6D504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89734"/>
                <a:ext cx="11089232" cy="5878532"/>
              </a:xfrm>
              <a:prstGeom prst="rect">
                <a:avLst/>
              </a:prstGeom>
              <a:blipFill>
                <a:blip r:embed="rId2"/>
                <a:stretch>
                  <a:fillRect l="-586" t="-99" b="-17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7982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162304-931E-4473-B3E1-C49E6D5043CC}"/>
                  </a:ext>
                </a:extLst>
              </p:cNvPr>
              <p:cNvSpPr txBox="1"/>
              <p:nvPr/>
            </p:nvSpPr>
            <p:spPr>
              <a:xfrm>
                <a:off x="243076" y="221194"/>
                <a:ext cx="9957379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function is defined by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Sketch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i="1" dirty="0"/>
                  <a:t> </a:t>
                </a:r>
                <a:r>
                  <a:rPr lang="en-GB" sz="2800" dirty="0"/>
                  <a:t>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 and state the domain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Solve the equation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162304-931E-4473-B3E1-C49E6D504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76" y="221194"/>
                <a:ext cx="9957379" cy="1815882"/>
              </a:xfrm>
              <a:prstGeom prst="rect">
                <a:avLst/>
              </a:prstGeom>
              <a:blipFill>
                <a:blip r:embed="rId2"/>
                <a:stretch>
                  <a:fillRect b="-39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7A1B1D-3D3C-4D52-9D5B-2945ECDB67C9}"/>
                  </a:ext>
                </a:extLst>
              </p:cNvPr>
              <p:cNvSpPr txBox="1"/>
              <p:nvPr/>
            </p:nvSpPr>
            <p:spPr>
              <a:xfrm>
                <a:off x="1110679" y="2378395"/>
                <a:ext cx="3959778" cy="3372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rad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7A1B1D-3D3C-4D52-9D5B-2945ECDB6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679" y="2378395"/>
                <a:ext cx="3959778" cy="33725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9012C778-AFCB-C12B-8C2A-426F2829FCA5}"/>
              </a:ext>
            </a:extLst>
          </p:cNvPr>
          <p:cNvGrpSpPr/>
          <p:nvPr/>
        </p:nvGrpSpPr>
        <p:grpSpPr>
          <a:xfrm>
            <a:off x="6171901" y="2100302"/>
            <a:ext cx="5387841" cy="4536504"/>
            <a:chOff x="7248128" y="2259191"/>
            <a:chExt cx="3404993" cy="3060135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06D6D09-F57C-4038-BFF0-76E2B4DA14D2}"/>
                </a:ext>
              </a:extLst>
            </p:cNvPr>
            <p:cNvCxnSpPr>
              <a:cxnSpLocks/>
            </p:cNvCxnSpPr>
            <p:nvPr/>
          </p:nvCxnSpPr>
          <p:spPr>
            <a:xfrm>
              <a:off x="7248128" y="4300765"/>
              <a:ext cx="279614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BFD09E6-089B-4E37-B3AA-3A92C105FD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7238" y="2563267"/>
              <a:ext cx="0" cy="27560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EE254A3-01A8-4189-B69F-232740966FFB}"/>
                    </a:ext>
                  </a:extLst>
                </p:cNvPr>
                <p:cNvSpPr txBox="1"/>
                <p:nvPr/>
              </p:nvSpPr>
              <p:spPr>
                <a:xfrm>
                  <a:off x="10022173" y="4129688"/>
                  <a:ext cx="314003" cy="3114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EE254A3-01A8-4189-B69F-232740966F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22173" y="4129688"/>
                  <a:ext cx="314003" cy="3114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311E16D-A078-4A9D-B42B-32A4ED248AA6}"/>
                    </a:ext>
                  </a:extLst>
                </p:cNvPr>
                <p:cNvSpPr txBox="1"/>
                <p:nvPr/>
              </p:nvSpPr>
              <p:spPr>
                <a:xfrm>
                  <a:off x="8320237" y="2259191"/>
                  <a:ext cx="314003" cy="3114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311E16D-A078-4A9D-B42B-32A4ED248A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0237" y="2259191"/>
                  <a:ext cx="314003" cy="311420"/>
                </a:xfrm>
                <a:prstGeom prst="rect">
                  <a:avLst/>
                </a:prstGeom>
                <a:blipFill>
                  <a:blip r:embed="rId5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64AA1E5-849A-4C32-8056-24F88BB42D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22170" y="2845375"/>
              <a:ext cx="2247900" cy="220027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67C0F1E-B341-4E87-A09A-31D233D92AD1}"/>
                </a:ext>
              </a:extLst>
            </p:cNvPr>
            <p:cNvSpPr/>
            <p:nvPr/>
          </p:nvSpPr>
          <p:spPr>
            <a:xfrm>
              <a:off x="8491701" y="2698735"/>
              <a:ext cx="871870" cy="2307265"/>
            </a:xfrm>
            <a:custGeom>
              <a:avLst/>
              <a:gdLst>
                <a:gd name="connsiteX0" fmla="*/ 0 w 871870"/>
                <a:gd name="connsiteY0" fmla="*/ 2307265 h 2307265"/>
                <a:gd name="connsiteX1" fmla="*/ 531628 w 871870"/>
                <a:gd name="connsiteY1" fmla="*/ 1616149 h 2307265"/>
                <a:gd name="connsiteX2" fmla="*/ 871870 w 871870"/>
                <a:gd name="connsiteY2" fmla="*/ 0 h 230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870" h="2307265">
                  <a:moveTo>
                    <a:pt x="0" y="2307265"/>
                  </a:moveTo>
                  <a:cubicBezTo>
                    <a:pt x="193158" y="2153979"/>
                    <a:pt x="386316" y="2000693"/>
                    <a:pt x="531628" y="1616149"/>
                  </a:cubicBezTo>
                  <a:cubicBezTo>
                    <a:pt x="676940" y="1231605"/>
                    <a:pt x="774405" y="615802"/>
                    <a:pt x="871870" y="0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53BA14F-87A9-423D-94A8-3E3485D2B566}"/>
                    </a:ext>
                  </a:extLst>
                </p:cNvPr>
                <p:cNvSpPr txBox="1"/>
                <p:nvPr/>
              </p:nvSpPr>
              <p:spPr>
                <a:xfrm>
                  <a:off x="8916833" y="4254238"/>
                  <a:ext cx="314003" cy="3114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53BA14F-87A9-423D-94A8-3E3485D2B5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16833" y="4254238"/>
                  <a:ext cx="314003" cy="3114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A726473-D83D-4087-B751-D8A968E26193}"/>
                </a:ext>
              </a:extLst>
            </p:cNvPr>
            <p:cNvSpPr/>
            <p:nvPr/>
          </p:nvSpPr>
          <p:spPr>
            <a:xfrm rot="16200000" flipV="1">
              <a:off x="8501590" y="2717205"/>
              <a:ext cx="871870" cy="2307265"/>
            </a:xfrm>
            <a:custGeom>
              <a:avLst/>
              <a:gdLst>
                <a:gd name="connsiteX0" fmla="*/ 0 w 871870"/>
                <a:gd name="connsiteY0" fmla="*/ 2307265 h 2307265"/>
                <a:gd name="connsiteX1" fmla="*/ 531628 w 871870"/>
                <a:gd name="connsiteY1" fmla="*/ 1616149 h 2307265"/>
                <a:gd name="connsiteX2" fmla="*/ 871870 w 871870"/>
                <a:gd name="connsiteY2" fmla="*/ 0 h 230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870" h="2307265">
                  <a:moveTo>
                    <a:pt x="0" y="2307265"/>
                  </a:moveTo>
                  <a:cubicBezTo>
                    <a:pt x="193158" y="2153979"/>
                    <a:pt x="386316" y="2000693"/>
                    <a:pt x="531628" y="1616149"/>
                  </a:cubicBezTo>
                  <a:cubicBezTo>
                    <a:pt x="676940" y="1231605"/>
                    <a:pt x="774405" y="615802"/>
                    <a:pt x="87187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2BC44BB-7357-419C-8202-3450ABC7015D}"/>
                    </a:ext>
                  </a:extLst>
                </p:cNvPr>
                <p:cNvSpPr txBox="1"/>
                <p:nvPr/>
              </p:nvSpPr>
              <p:spPr>
                <a:xfrm>
                  <a:off x="8213612" y="3522104"/>
                  <a:ext cx="314003" cy="3114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2BC44BB-7357-419C-8202-3450ABC701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3612" y="3522104"/>
                  <a:ext cx="314003" cy="3114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632B730-C787-48E9-BCF2-EEC7E44C0673}"/>
                    </a:ext>
                  </a:extLst>
                </p:cNvPr>
                <p:cNvSpPr txBox="1"/>
                <p:nvPr/>
              </p:nvSpPr>
              <p:spPr>
                <a:xfrm>
                  <a:off x="9312356" y="2436863"/>
                  <a:ext cx="907129" cy="3114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632B730-C787-48E9-BCF2-EEC7E44C06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12356" y="2436863"/>
                  <a:ext cx="907129" cy="311420"/>
                </a:xfrm>
                <a:prstGeom prst="rect">
                  <a:avLst/>
                </a:prstGeom>
                <a:blipFill>
                  <a:blip r:embed="rId8"/>
                  <a:stretch>
                    <a:fillRect b="-18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27765F5-BCB1-4094-884A-E0E9F39C7FC0}"/>
                    </a:ext>
                  </a:extLst>
                </p:cNvPr>
                <p:cNvSpPr txBox="1"/>
                <p:nvPr/>
              </p:nvSpPr>
              <p:spPr>
                <a:xfrm>
                  <a:off x="9468312" y="3484445"/>
                  <a:ext cx="1073258" cy="3114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27765F5-BCB1-4094-884A-E0E9F39C7F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8312" y="3484445"/>
                  <a:ext cx="1073258" cy="311420"/>
                </a:xfrm>
                <a:prstGeom prst="rect">
                  <a:avLst/>
                </a:prstGeom>
                <a:blipFill>
                  <a:blip r:embed="rId9"/>
                  <a:stretch>
                    <a:fillRect l="-360" b="-17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3851522-772A-41E6-877F-1AD80CA1E807}"/>
                    </a:ext>
                  </a:extLst>
                </p:cNvPr>
                <p:cNvSpPr txBox="1"/>
                <p:nvPr/>
              </p:nvSpPr>
              <p:spPr>
                <a:xfrm>
                  <a:off x="9745992" y="2856139"/>
                  <a:ext cx="907129" cy="3114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3851522-772A-41E6-877F-1AD80CA1E8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45992" y="2856139"/>
                  <a:ext cx="907129" cy="311420"/>
                </a:xfrm>
                <a:prstGeom prst="rect">
                  <a:avLst/>
                </a:prstGeom>
                <a:blipFill>
                  <a:blip r:embed="rId10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0E9538C-4F0F-6FDD-81E3-D970A5B617B3}"/>
              </a:ext>
            </a:extLst>
          </p:cNvPr>
          <p:cNvSpPr txBox="1"/>
          <p:nvPr/>
        </p:nvSpPr>
        <p:spPr>
          <a:xfrm>
            <a:off x="478599" y="2314014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9358AD-4030-7ED4-DA10-CC4496F7FF82}"/>
              </a:ext>
            </a:extLst>
          </p:cNvPr>
          <p:cNvSpPr txBox="1"/>
          <p:nvPr/>
        </p:nvSpPr>
        <p:spPr>
          <a:xfrm>
            <a:off x="5777955" y="2378395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94891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162304-931E-4473-B3E1-C49E6D5043CC}"/>
                  </a:ext>
                </a:extLst>
              </p:cNvPr>
              <p:cNvSpPr txBox="1"/>
              <p:nvPr/>
            </p:nvSpPr>
            <p:spPr>
              <a:xfrm>
                <a:off x="263352" y="172958"/>
                <a:ext cx="9957379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function is defined by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Sketch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i="1" dirty="0"/>
                  <a:t> </a:t>
                </a:r>
                <a:r>
                  <a:rPr lang="en-GB" sz="2800" dirty="0"/>
                  <a:t>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 and state the domain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Solve the equation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162304-931E-4473-B3E1-C49E6D504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72958"/>
                <a:ext cx="9957379" cy="1815882"/>
              </a:xfrm>
              <a:prstGeom prst="rect">
                <a:avLst/>
              </a:prstGeom>
              <a:blipFill>
                <a:blip r:embed="rId2"/>
                <a:stretch>
                  <a:fillRect b="-39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3A676CB-E66A-454E-BA33-FC287AF931EF}"/>
                  </a:ext>
                </a:extLst>
              </p:cNvPr>
              <p:cNvSpPr txBox="1"/>
              <p:nvPr/>
            </p:nvSpPr>
            <p:spPr>
              <a:xfrm>
                <a:off x="1343472" y="2276872"/>
                <a:ext cx="3528392" cy="3956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−3=0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1+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/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2.302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3A676CB-E66A-454E-BA33-FC287AF93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276872"/>
                <a:ext cx="3528392" cy="39566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0C9E465-0D92-70A2-5458-C2658AFFAFF5}"/>
              </a:ext>
            </a:extLst>
          </p:cNvPr>
          <p:cNvSpPr txBox="1"/>
          <p:nvPr/>
        </p:nvSpPr>
        <p:spPr>
          <a:xfrm>
            <a:off x="407368" y="2060848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71358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A99614-A65D-4193-BBD0-6543D0F47A89}"/>
                  </a:ext>
                </a:extLst>
              </p:cNvPr>
              <p:cNvSpPr txBox="1"/>
              <p:nvPr/>
            </p:nvSpPr>
            <p:spPr>
              <a:xfrm>
                <a:off x="479376" y="428178"/>
                <a:ext cx="11377264" cy="600164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function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/>
                  <a:t> is defined by</a:t>
                </a:r>
              </a:p>
              <a:p>
                <a:endParaRPr lang="en-GB" sz="3600" dirty="0"/>
              </a:p>
              <a:p>
                <a:r>
                  <a:rPr lang="en-GB" sz="3600" dirty="0"/>
                  <a:t>                   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6000" dirty="0"/>
                  <a:t>,  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GB" sz="6000" dirty="0"/>
              </a:p>
              <a:p>
                <a:endParaRPr lang="en-GB" sz="3600" dirty="0"/>
              </a:p>
              <a:p>
                <a:r>
                  <a:rPr lang="en-GB" sz="3600" dirty="0"/>
                  <a:t>(a)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600" dirty="0"/>
                  <a:t>, the inverse function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/>
                  <a:t>, stating its domain.</a:t>
                </a:r>
              </a:p>
              <a:p>
                <a:endParaRPr lang="en-GB" sz="3600" dirty="0"/>
              </a:p>
              <a:p>
                <a:r>
                  <a:rPr lang="en-GB" sz="3600" dirty="0"/>
                  <a:t>(b) On the same axe sketch the curves with equation </a:t>
                </a:r>
              </a:p>
              <a:p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3600" dirty="0"/>
                  <a:t>, </a:t>
                </a:r>
              </a:p>
              <a:p>
                <a:r>
                  <a:rPr lang="en-GB" sz="3600" dirty="0"/>
                  <a:t>giving the coordinates of all the points where the curves cross the axes.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A99614-A65D-4193-BBD0-6543D0F47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28178"/>
                <a:ext cx="11377264" cy="6001643"/>
              </a:xfrm>
              <a:prstGeom prst="rect">
                <a:avLst/>
              </a:prstGeom>
              <a:blipFill>
                <a:blip r:embed="rId2"/>
                <a:stretch>
                  <a:fillRect l="-52" b="-68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190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A99614-A65D-4193-BBD0-6543D0F47A89}"/>
                  </a:ext>
                </a:extLst>
              </p:cNvPr>
              <p:cNvSpPr txBox="1"/>
              <p:nvPr/>
            </p:nvSpPr>
            <p:spPr>
              <a:xfrm>
                <a:off x="366982" y="260648"/>
                <a:ext cx="11521277" cy="21698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700" dirty="0"/>
                  <a:t>The function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700" dirty="0"/>
                  <a:t> is defined by</a:t>
                </a:r>
              </a:p>
              <a:p>
                <a:r>
                  <a:rPr lang="en-GB" sz="2800" dirty="0"/>
                  <a:t>                   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2800" dirty="0"/>
                  <a:t>,  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GB" sz="2800" dirty="0"/>
              </a:p>
              <a:p>
                <a:r>
                  <a:rPr lang="en-GB" sz="2700" dirty="0"/>
                  <a:t>(a)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700" dirty="0"/>
                  <a:t>, the inverse function of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700" dirty="0"/>
                  <a:t>, stating its domain.</a:t>
                </a:r>
              </a:p>
              <a:p>
                <a:r>
                  <a:rPr lang="en-GB" sz="2700" dirty="0"/>
                  <a:t>(b) On the same axe sketch the curves with equation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700" dirty="0"/>
                  <a:t> and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700" dirty="0"/>
                  <a:t>, giving the coordinates of all the points where the curves cross the axes.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A99614-A65D-4193-BBD0-6543D0F47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82" y="260648"/>
                <a:ext cx="11521277" cy="2169825"/>
              </a:xfrm>
              <a:prstGeom prst="rect">
                <a:avLst/>
              </a:prstGeom>
              <a:blipFill>
                <a:blip r:embed="rId2"/>
                <a:stretch>
                  <a:fillRect b="-286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D92DBDB-AFCA-17C3-2A38-B23243E4CBF9}"/>
                  </a:ext>
                </a:extLst>
              </p:cNvPr>
              <p:cNvSpPr txBox="1"/>
              <p:nvPr/>
            </p:nvSpPr>
            <p:spPr>
              <a:xfrm>
                <a:off x="983432" y="3140968"/>
                <a:ext cx="3959778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dirty="0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</m:func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D92DBDB-AFCA-17C3-2A38-B23243E4C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140968"/>
                <a:ext cx="3959778" cy="31700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FE3D97-9259-1B88-DCE1-08A9C2BFE669}"/>
                  </a:ext>
                </a:extLst>
              </p:cNvPr>
              <p:cNvSpPr txBox="1"/>
              <p:nvPr/>
            </p:nvSpPr>
            <p:spPr>
              <a:xfrm>
                <a:off x="5879976" y="3284984"/>
                <a:ext cx="525658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FE3D97-9259-1B88-DCE1-08A9C2BFE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3284984"/>
                <a:ext cx="5256584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315564-FB80-AD37-FDD4-398F83F620A9}"/>
                  </a:ext>
                </a:extLst>
              </p:cNvPr>
              <p:cNvSpPr txBox="1"/>
              <p:nvPr/>
            </p:nvSpPr>
            <p:spPr>
              <a:xfrm>
                <a:off x="6127621" y="4452773"/>
                <a:ext cx="39597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000" b="0" dirty="0"/>
                  <a:t>Range </a:t>
                </a:r>
                <a14:m>
                  <m:oMath xmlns:m="http://schemas.openxmlformats.org/officeDocument/2006/math"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315564-FB80-AD37-FDD4-398F83F620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621" y="4452773"/>
                <a:ext cx="3959778" cy="707886"/>
              </a:xfrm>
              <a:prstGeom prst="rect">
                <a:avLst/>
              </a:prstGeom>
              <a:blipFill>
                <a:blip r:embed="rId5"/>
                <a:stretch>
                  <a:fillRect l="-5385" t="-15385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D7538B-1C56-4A33-B9B5-9ECD7CD37845}"/>
              </a:ext>
            </a:extLst>
          </p:cNvPr>
          <p:cNvCxnSpPr>
            <a:cxnSpLocks/>
          </p:cNvCxnSpPr>
          <p:nvPr/>
        </p:nvCxnSpPr>
        <p:spPr>
          <a:xfrm>
            <a:off x="5264261" y="3286517"/>
            <a:ext cx="0" cy="2806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1554B40-6241-A821-3CEA-E4D3875CC106}"/>
              </a:ext>
            </a:extLst>
          </p:cNvPr>
          <p:cNvSpPr txBox="1"/>
          <p:nvPr/>
        </p:nvSpPr>
        <p:spPr>
          <a:xfrm>
            <a:off x="479376" y="3140968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21559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A08155C-49ED-4C5F-8014-65815DBA412D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52128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An inverse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6000" dirty="0"/>
                  <a:t> </a:t>
                </a:r>
              </a:p>
              <a:p>
                <a:pPr algn="ctr"/>
                <a:r>
                  <a:rPr lang="en-GB" sz="6000" b="1" dirty="0"/>
                  <a:t>does the opposite of the </a:t>
                </a:r>
              </a:p>
              <a:p>
                <a:pPr algn="ctr"/>
                <a:r>
                  <a:rPr lang="en-GB" sz="6000" b="1" dirty="0"/>
                  <a:t>original function</a:t>
                </a:r>
                <a:r>
                  <a:rPr lang="en-GB" sz="6000" dirty="0"/>
                  <a:t>.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A08155C-49ED-4C5F-8014-65815DBA4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521280" cy="2862322"/>
              </a:xfrm>
              <a:prstGeom prst="rect">
                <a:avLst/>
              </a:prstGeom>
              <a:blipFill>
                <a:blip r:embed="rId2"/>
                <a:stretch>
                  <a:fillRect t="-6397" b="-136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888498C-2607-59D4-4771-61EC43B52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3356992"/>
            <a:ext cx="10009112" cy="337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1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A99614-A65D-4193-BBD0-6543D0F47A89}"/>
                  </a:ext>
                </a:extLst>
              </p:cNvPr>
              <p:cNvSpPr txBox="1"/>
              <p:nvPr/>
            </p:nvSpPr>
            <p:spPr>
              <a:xfrm>
                <a:off x="407368" y="208980"/>
                <a:ext cx="11377264" cy="21698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700" dirty="0"/>
                  <a:t>The function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700" dirty="0"/>
                  <a:t> is defined by</a:t>
                </a:r>
              </a:p>
              <a:p>
                <a:r>
                  <a:rPr lang="en-GB" sz="2700" dirty="0"/>
                  <a:t>                   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2800" dirty="0"/>
                  <a:t>,  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GB" sz="2800" dirty="0"/>
              </a:p>
              <a:p>
                <a:r>
                  <a:rPr lang="en-GB" sz="2700" dirty="0"/>
                  <a:t>(d)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700" dirty="0"/>
                  <a:t>, the inverse function of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700" dirty="0"/>
                  <a:t>, stating its domain.</a:t>
                </a:r>
              </a:p>
              <a:p>
                <a:r>
                  <a:rPr lang="en-GB" sz="2700" dirty="0"/>
                  <a:t>(e) On the same axe sketch the curves with equation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700" dirty="0"/>
                  <a:t> and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700" dirty="0"/>
                  <a:t>, giving the coordinates of all the points where the curves cross the axes.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A99614-A65D-4193-BBD0-6543D0F47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08980"/>
                <a:ext cx="11377264" cy="2169825"/>
              </a:xfrm>
              <a:prstGeom prst="rect">
                <a:avLst/>
              </a:prstGeom>
              <a:blipFill>
                <a:blip r:embed="rId2"/>
                <a:stretch>
                  <a:fillRect b="-31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19413" t="26841"/>
          <a:stretch/>
        </p:blipFill>
        <p:spPr>
          <a:xfrm>
            <a:off x="3719736" y="2501855"/>
            <a:ext cx="8024294" cy="41779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1228F7-C082-1DE8-B2D7-673643BDDBF9}"/>
              </a:ext>
            </a:extLst>
          </p:cNvPr>
          <p:cNvSpPr txBox="1"/>
          <p:nvPr/>
        </p:nvSpPr>
        <p:spPr>
          <a:xfrm>
            <a:off x="695400" y="2852936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402988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0DFC1BA-BA45-4494-B3A7-9A1A13C79245}"/>
                  </a:ext>
                </a:extLst>
              </p:cNvPr>
              <p:cNvSpPr txBox="1"/>
              <p:nvPr/>
            </p:nvSpPr>
            <p:spPr>
              <a:xfrm>
                <a:off x="2639616" y="4509120"/>
                <a:ext cx="6048672" cy="1993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0DFC1BA-BA45-4494-B3A7-9A1A13C792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4509120"/>
                <a:ext cx="6048672" cy="19938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199456" y="476672"/>
                <a:ext cx="9144000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6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76672"/>
                <a:ext cx="9144000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080" y="2060848"/>
            <a:ext cx="6768752" cy="228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3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C5E4C9-82C4-40F0-9FD7-8997D286A0DA}"/>
                  </a:ext>
                </a:extLst>
              </p:cNvPr>
              <p:cNvSpPr txBox="1"/>
              <p:nvPr/>
            </p:nvSpPr>
            <p:spPr>
              <a:xfrm>
                <a:off x="191344" y="692696"/>
                <a:ext cx="11809312" cy="4862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1" dirty="0"/>
                  <a:t>The most efficient way to find </a:t>
                </a:r>
              </a:p>
              <a:p>
                <a:pPr algn="ctr"/>
                <a:r>
                  <a:rPr lang="en-GB" sz="5400" b="1" dirty="0"/>
                  <a:t>the inverse function</a:t>
                </a:r>
              </a:p>
              <a:p>
                <a:pPr algn="ctr"/>
                <a:endParaRPr lang="en-GB" sz="4800" b="1" dirty="0"/>
              </a:p>
              <a:p>
                <a:pPr algn="ctr"/>
                <a:r>
                  <a:rPr lang="en-GB" sz="5200" b="1" dirty="0"/>
                  <a:t>Step 1: </a:t>
                </a:r>
                <a:r>
                  <a:rPr lang="en-GB" sz="5200" dirty="0"/>
                  <a:t>Make </a:t>
                </a:r>
                <a14:m>
                  <m:oMath xmlns:m="http://schemas.openxmlformats.org/officeDocument/2006/math">
                    <m:r>
                      <a:rPr lang="en-GB" sz="5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200" dirty="0"/>
                  <a:t> the subject of the function</a:t>
                </a:r>
              </a:p>
              <a:p>
                <a:pPr algn="ctr"/>
                <a:endParaRPr lang="en-GB" sz="4800" dirty="0"/>
              </a:p>
              <a:p>
                <a:pPr algn="ctr"/>
                <a:r>
                  <a:rPr lang="en-GB" sz="5200" b="1" dirty="0"/>
                  <a:t>Step 2: </a:t>
                </a:r>
                <a:r>
                  <a:rPr lang="en-GB" sz="5200" dirty="0"/>
                  <a:t>Switch the letters </a:t>
                </a:r>
                <a:r>
                  <a:rPr lang="en-GB" sz="5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200" dirty="0"/>
                  <a:t> and </a:t>
                </a:r>
                <a:r>
                  <a:rPr lang="en-GB" sz="5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C5E4C9-82C4-40F0-9FD7-8997D286A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692696"/>
                <a:ext cx="11809312" cy="4862870"/>
              </a:xfrm>
              <a:prstGeom prst="rect">
                <a:avLst/>
              </a:prstGeom>
              <a:blipFill>
                <a:blip r:embed="rId2"/>
                <a:stretch>
                  <a:fillRect l="-1290" t="-3513" r="-1290" b="-58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9893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C80D48B-ACA2-42F7-B86D-9981C8AE9E8D}"/>
                  </a:ext>
                </a:extLst>
              </p:cNvPr>
              <p:cNvSpPr txBox="1"/>
              <p:nvPr/>
            </p:nvSpPr>
            <p:spPr>
              <a:xfrm>
                <a:off x="767408" y="476672"/>
                <a:ext cx="10945216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If 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000" i="1">
                        <a:latin typeface="Cambria Math" panose="02040503050406030204" pitchFamily="18" charset="0"/>
                      </a:rPr>
                      <m:t>=3−4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,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C80D48B-ACA2-42F7-B86D-9981C8AE9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76672"/>
                <a:ext cx="10945216" cy="1015663"/>
              </a:xfrm>
              <a:prstGeom prst="rect">
                <a:avLst/>
              </a:prstGeom>
              <a:blipFill>
                <a:blip r:embed="rId2"/>
                <a:stretch>
                  <a:fillRect t="-8290" b="-279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DD4CB3-E376-495C-8D0F-31EC3965B305}"/>
                  </a:ext>
                </a:extLst>
              </p:cNvPr>
              <p:cNvSpPr txBox="1"/>
              <p:nvPr/>
            </p:nvSpPr>
            <p:spPr>
              <a:xfrm>
                <a:off x="4079776" y="1628800"/>
                <a:ext cx="4320480" cy="4936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=3−4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=3−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3−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3−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DD4CB3-E376-495C-8D0F-31EC3965B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1628800"/>
                <a:ext cx="4320480" cy="49366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303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F0738FD-ED89-4350-80C8-EFA8E28410C4}"/>
                  </a:ext>
                </a:extLst>
              </p:cNvPr>
              <p:cNvSpPr txBox="1"/>
              <p:nvPr/>
            </p:nvSpPr>
            <p:spPr>
              <a:xfrm>
                <a:off x="623392" y="332656"/>
                <a:ext cx="11017224" cy="11407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GB" sz="4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GB" sz="4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, determine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F0738FD-ED89-4350-80C8-EFA8E2841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32656"/>
                <a:ext cx="11017224" cy="1140762"/>
              </a:xfrm>
              <a:prstGeom prst="rect">
                <a:avLst/>
              </a:prstGeom>
              <a:blipFill>
                <a:blip r:embed="rId2"/>
                <a:stretch>
                  <a:fillRect b="-65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552085A-8E36-4FCD-9F28-E68E59E97A10}"/>
                  </a:ext>
                </a:extLst>
              </p:cNvPr>
              <p:cNvSpPr txBox="1"/>
              <p:nvPr/>
            </p:nvSpPr>
            <p:spPr>
              <a:xfrm>
                <a:off x="983432" y="1869579"/>
                <a:ext cx="4320480" cy="445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552085A-8E36-4FCD-9F28-E68E59E97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1869579"/>
                <a:ext cx="4320480" cy="4457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4674D2-8AB8-FC2B-00AC-566C95EEBBCC}"/>
                  </a:ext>
                </a:extLst>
              </p:cNvPr>
              <p:cNvSpPr txBox="1"/>
              <p:nvPr/>
            </p:nvSpPr>
            <p:spPr>
              <a:xfrm>
                <a:off x="6672064" y="2132856"/>
                <a:ext cx="4320480" cy="39305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4674D2-8AB8-FC2B-00AC-566C95EEB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132856"/>
                <a:ext cx="4320480" cy="3930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DE110-39F7-7CED-3113-E0A33966DE64}"/>
              </a:ext>
            </a:extLst>
          </p:cNvPr>
          <p:cNvCxnSpPr>
            <a:cxnSpLocks/>
          </p:cNvCxnSpPr>
          <p:nvPr/>
        </p:nvCxnSpPr>
        <p:spPr>
          <a:xfrm>
            <a:off x="5951984" y="1988840"/>
            <a:ext cx="0" cy="43924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11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73247" y="1074509"/>
            <a:ext cx="1164550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To graph an inverse function, </a:t>
            </a:r>
          </a:p>
          <a:p>
            <a:pPr algn="ctr"/>
            <a:endParaRPr lang="en-GB" sz="6000" dirty="0"/>
          </a:p>
          <a:p>
            <a:pPr algn="ctr"/>
            <a:r>
              <a:rPr lang="en-GB" sz="6000" dirty="0"/>
              <a:t>you can reflect the original function</a:t>
            </a:r>
          </a:p>
          <a:p>
            <a:pPr algn="ctr"/>
            <a:endParaRPr lang="en-GB" sz="6000" dirty="0"/>
          </a:p>
          <a:p>
            <a:pPr algn="ctr"/>
            <a:r>
              <a:rPr lang="en-GB" sz="6000" dirty="0"/>
              <a:t>in the reflection line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/>
              <a:t> =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4642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EF9C6B0-E922-43E1-A90A-25EE8B1FA5D4}"/>
              </a:ext>
            </a:extLst>
          </p:cNvPr>
          <p:cNvCxnSpPr>
            <a:cxnSpLocks/>
          </p:cNvCxnSpPr>
          <p:nvPr/>
        </p:nvCxnSpPr>
        <p:spPr>
          <a:xfrm>
            <a:off x="2567608" y="4238243"/>
            <a:ext cx="65853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9AD5345-0128-435D-A7A0-399159DEC572}"/>
              </a:ext>
            </a:extLst>
          </p:cNvPr>
          <p:cNvCxnSpPr>
            <a:cxnSpLocks/>
          </p:cNvCxnSpPr>
          <p:nvPr/>
        </p:nvCxnSpPr>
        <p:spPr>
          <a:xfrm flipV="1">
            <a:off x="5462344" y="716566"/>
            <a:ext cx="0" cy="5586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507CBC-7869-4E76-ABF1-218223E0FB52}"/>
                  </a:ext>
                </a:extLst>
              </p:cNvPr>
              <p:cNvSpPr txBox="1"/>
              <p:nvPr/>
            </p:nvSpPr>
            <p:spPr>
              <a:xfrm>
                <a:off x="9100892" y="3891492"/>
                <a:ext cx="7395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507CBC-7869-4E76-ABF1-218223E0F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0892" y="3891492"/>
                <a:ext cx="73952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4BC99-7430-4853-86D1-051F65921DAA}"/>
                  </a:ext>
                </a:extLst>
              </p:cNvPr>
              <p:cNvSpPr txBox="1"/>
              <p:nvPr/>
            </p:nvSpPr>
            <p:spPr>
              <a:xfrm>
                <a:off x="4912993" y="213507"/>
                <a:ext cx="7395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4BC99-7430-4853-86D1-051F65921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993" y="213507"/>
                <a:ext cx="73952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17E57EF-8EF4-4E03-BCFB-9FBD24376501}"/>
              </a:ext>
            </a:extLst>
          </p:cNvPr>
          <p:cNvSpPr/>
          <p:nvPr/>
        </p:nvSpPr>
        <p:spPr>
          <a:xfrm flipH="1">
            <a:off x="2876743" y="1132767"/>
            <a:ext cx="5937023" cy="2324086"/>
          </a:xfrm>
          <a:custGeom>
            <a:avLst/>
            <a:gdLst>
              <a:gd name="connsiteX0" fmla="*/ 0 w 1514475"/>
              <a:gd name="connsiteY0" fmla="*/ 0 h 1009650"/>
              <a:gd name="connsiteX1" fmla="*/ 647700 w 1514475"/>
              <a:gd name="connsiteY1" fmla="*/ 819150 h 1009650"/>
              <a:gd name="connsiteX2" fmla="*/ 1514475 w 1514475"/>
              <a:gd name="connsiteY2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4475" h="1009650">
                <a:moveTo>
                  <a:pt x="0" y="0"/>
                </a:moveTo>
                <a:cubicBezTo>
                  <a:pt x="197644" y="325437"/>
                  <a:pt x="395288" y="650875"/>
                  <a:pt x="647700" y="819150"/>
                </a:cubicBezTo>
                <a:cubicBezTo>
                  <a:pt x="900112" y="987425"/>
                  <a:pt x="1207293" y="998537"/>
                  <a:pt x="1514475" y="100965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E4C59BE-54E6-4BD1-91B2-7D0F5CACDCED}"/>
              </a:ext>
            </a:extLst>
          </p:cNvPr>
          <p:cNvSpPr/>
          <p:nvPr/>
        </p:nvSpPr>
        <p:spPr>
          <a:xfrm rot="16200000" flipH="1" flipV="1">
            <a:off x="5336774" y="2739507"/>
            <a:ext cx="5109466" cy="2700506"/>
          </a:xfrm>
          <a:custGeom>
            <a:avLst/>
            <a:gdLst>
              <a:gd name="connsiteX0" fmla="*/ 0 w 1514475"/>
              <a:gd name="connsiteY0" fmla="*/ 0 h 1009650"/>
              <a:gd name="connsiteX1" fmla="*/ 647700 w 1514475"/>
              <a:gd name="connsiteY1" fmla="*/ 819150 h 1009650"/>
              <a:gd name="connsiteX2" fmla="*/ 1514475 w 1514475"/>
              <a:gd name="connsiteY2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4475" h="1009650">
                <a:moveTo>
                  <a:pt x="0" y="0"/>
                </a:moveTo>
                <a:cubicBezTo>
                  <a:pt x="197644" y="325437"/>
                  <a:pt x="395288" y="650875"/>
                  <a:pt x="647700" y="819150"/>
                </a:cubicBezTo>
                <a:cubicBezTo>
                  <a:pt x="900112" y="987425"/>
                  <a:pt x="1207293" y="998537"/>
                  <a:pt x="1514475" y="100965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2CF49DB-F449-4BA1-BB2B-CF64133C657D}"/>
                  </a:ext>
                </a:extLst>
              </p:cNvPr>
              <p:cNvSpPr txBox="1"/>
              <p:nvPr/>
            </p:nvSpPr>
            <p:spPr>
              <a:xfrm rot="19121108">
                <a:off x="6743409" y="1153362"/>
                <a:ext cx="2235129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2CF49DB-F449-4BA1-BB2B-CF64133C6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21108">
                <a:off x="6743409" y="1153362"/>
                <a:ext cx="2235129" cy="5847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87CBA07-4B7F-4E63-8973-0CF554FB6BA9}"/>
                  </a:ext>
                </a:extLst>
              </p:cNvPr>
              <p:cNvSpPr txBox="1"/>
              <p:nvPr/>
            </p:nvSpPr>
            <p:spPr>
              <a:xfrm rot="19121108">
                <a:off x="7611850" y="2132977"/>
                <a:ext cx="2049186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87CBA07-4B7F-4E63-8973-0CF554FB6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21108">
                <a:off x="7611850" y="2132977"/>
                <a:ext cx="2049186" cy="5847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FEBFFC-14A5-4030-A902-8425C4A0EB53}"/>
                  </a:ext>
                </a:extLst>
              </p:cNvPr>
              <p:cNvSpPr txBox="1"/>
              <p:nvPr/>
            </p:nvSpPr>
            <p:spPr>
              <a:xfrm>
                <a:off x="6609925" y="4157067"/>
                <a:ext cx="6911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FEBFFC-14A5-4030-A902-8425C4A0EB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925" y="4157067"/>
                <a:ext cx="691178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D0A640B-7A6D-440F-86A5-FEC6350AC7CB}"/>
                  </a:ext>
                </a:extLst>
              </p:cNvPr>
              <p:cNvSpPr txBox="1"/>
              <p:nvPr/>
            </p:nvSpPr>
            <p:spPr>
              <a:xfrm>
                <a:off x="4961339" y="2877365"/>
                <a:ext cx="6911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D0A640B-7A6D-440F-86A5-FEC6350AC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339" y="2877365"/>
                <a:ext cx="691178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D286645-F182-4F57-AC2D-6903F6ABBF15}"/>
              </a:ext>
            </a:extLst>
          </p:cNvPr>
          <p:cNvCxnSpPr>
            <a:cxnSpLocks/>
          </p:cNvCxnSpPr>
          <p:nvPr/>
        </p:nvCxnSpPr>
        <p:spPr>
          <a:xfrm flipH="1">
            <a:off x="3670359" y="995088"/>
            <a:ext cx="5854957" cy="469133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A9E3498-0AA5-4B91-B7B7-501232E54AF1}"/>
                  </a:ext>
                </a:extLst>
              </p:cNvPr>
              <p:cNvSpPr txBox="1"/>
              <p:nvPr/>
            </p:nvSpPr>
            <p:spPr>
              <a:xfrm rot="19114563">
                <a:off x="3143855" y="4620637"/>
                <a:ext cx="15439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A9E3498-0AA5-4B91-B7B7-501232E54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14563">
                <a:off x="3143855" y="4620637"/>
                <a:ext cx="154398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D473DA3-7723-7B73-2E4B-56B1DAC2FB6C}"/>
              </a:ext>
            </a:extLst>
          </p:cNvPr>
          <p:cNvSpPr txBox="1"/>
          <p:nvPr/>
        </p:nvSpPr>
        <p:spPr>
          <a:xfrm>
            <a:off x="483058" y="291103"/>
            <a:ext cx="38320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Graphing an inverse function. </a:t>
            </a:r>
          </a:p>
        </p:txBody>
      </p:sp>
    </p:spTree>
    <p:extLst>
      <p:ext uri="{BB962C8B-B14F-4D97-AF65-F5344CB8AC3E}">
        <p14:creationId xmlns:p14="http://schemas.microsoft.com/office/powerpoint/2010/main" val="236611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A2D129-2309-757F-6022-3D3A11CA4EAD}"/>
              </a:ext>
            </a:extLst>
          </p:cNvPr>
          <p:cNvSpPr txBox="1"/>
          <p:nvPr/>
        </p:nvSpPr>
        <p:spPr>
          <a:xfrm>
            <a:off x="335360" y="1556792"/>
            <a:ext cx="11521280" cy="341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bg1"/>
                </a:solidFill>
              </a:rPr>
              <a:t>For a function </a:t>
            </a:r>
          </a:p>
          <a:p>
            <a:pPr algn="ctr"/>
            <a:r>
              <a:rPr lang="en-GB" sz="7200" dirty="0">
                <a:solidFill>
                  <a:schemeClr val="bg1"/>
                </a:solidFill>
              </a:rPr>
              <a:t>and the inverse function, </a:t>
            </a:r>
          </a:p>
          <a:p>
            <a:pPr algn="ctr"/>
            <a:r>
              <a:rPr lang="en-GB" sz="7200" dirty="0">
                <a:solidFill>
                  <a:schemeClr val="bg1"/>
                </a:solidFill>
              </a:rPr>
              <a:t>the</a:t>
            </a:r>
            <a:r>
              <a:rPr lang="en-GB" sz="7200" b="1" dirty="0">
                <a:solidFill>
                  <a:schemeClr val="bg1"/>
                </a:solidFill>
              </a:rPr>
              <a:t> domain and range switch</a:t>
            </a:r>
          </a:p>
        </p:txBody>
      </p:sp>
    </p:spTree>
    <p:extLst>
      <p:ext uri="{BB962C8B-B14F-4D97-AF65-F5344CB8AC3E}">
        <p14:creationId xmlns:p14="http://schemas.microsoft.com/office/powerpoint/2010/main" val="120788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21765</TotalTime>
  <Words>921</Words>
  <Application>Microsoft Office PowerPoint</Application>
  <PresentationFormat>Widescreen</PresentationFormat>
  <Paragraphs>172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848</cp:revision>
  <dcterms:created xsi:type="dcterms:W3CDTF">2013-02-28T07:36:55Z</dcterms:created>
  <dcterms:modified xsi:type="dcterms:W3CDTF">2025-09-02T06:51:35Z</dcterms:modified>
</cp:coreProperties>
</file>