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79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56" r:id="rId13"/>
    <p:sldId id="274" r:id="rId14"/>
    <p:sldId id="275" r:id="rId15"/>
    <p:sldId id="280" r:id="rId16"/>
    <p:sldId id="276" r:id="rId17"/>
    <p:sldId id="277" r:id="rId18"/>
    <p:sldId id="27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868AB6A-35B8-4D50-8938-E19433A588F6}" v="13" dt="2024-12-10T04:13:07.1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C868AB6A-35B8-4D50-8938-E19433A588F6}"/>
    <pc:docChg chg="custSel addSld modSld sldOrd">
      <pc:chgData name="Stewart Gale" userId="3647ddd2-6040-41ae-a96d-232c23482af8" providerId="ADAL" clId="{C868AB6A-35B8-4D50-8938-E19433A588F6}" dt="2024-12-10T04:13:10.588" v="43" actId="1076"/>
      <pc:docMkLst>
        <pc:docMk/>
      </pc:docMkLst>
      <pc:sldChg chg="delSp modSp mod">
        <pc:chgData name="Stewart Gale" userId="3647ddd2-6040-41ae-a96d-232c23482af8" providerId="ADAL" clId="{C868AB6A-35B8-4D50-8938-E19433A588F6}" dt="2021-09-19T11:38:33.982" v="18" actId="1076"/>
        <pc:sldMkLst>
          <pc:docMk/>
          <pc:sldMk cId="1767695893" sldId="256"/>
        </pc:sldMkLst>
        <pc:spChg chg="mod">
          <ac:chgData name="Stewart Gale" userId="3647ddd2-6040-41ae-a96d-232c23482af8" providerId="ADAL" clId="{C868AB6A-35B8-4D50-8938-E19433A588F6}" dt="2021-09-19T11:38:31.312" v="17" actId="1076"/>
          <ac:spMkLst>
            <pc:docMk/>
            <pc:sldMk cId="1767695893" sldId="256"/>
            <ac:spMk id="2" creationId="{00000000-0000-0000-0000-000000000000}"/>
          </ac:spMkLst>
        </pc:spChg>
        <pc:spChg chg="del">
          <ac:chgData name="Stewart Gale" userId="3647ddd2-6040-41ae-a96d-232c23482af8" providerId="ADAL" clId="{C868AB6A-35B8-4D50-8938-E19433A588F6}" dt="2021-09-19T11:38:23.902" v="13" actId="478"/>
          <ac:spMkLst>
            <pc:docMk/>
            <pc:sldMk cId="1767695893" sldId="256"/>
            <ac:spMk id="4" creationId="{00000000-0000-0000-0000-000000000000}"/>
          </ac:spMkLst>
        </pc:spChg>
        <pc:spChg chg="mod">
          <ac:chgData name="Stewart Gale" userId="3647ddd2-6040-41ae-a96d-232c23482af8" providerId="ADAL" clId="{C868AB6A-35B8-4D50-8938-E19433A588F6}" dt="2021-09-19T11:38:33.982" v="18" actId="1076"/>
          <ac:spMkLst>
            <pc:docMk/>
            <pc:sldMk cId="1767695893" sldId="256"/>
            <ac:spMk id="9" creationId="{00000000-0000-0000-0000-000000000000}"/>
          </ac:spMkLst>
        </pc:spChg>
      </pc:sldChg>
      <pc:sldChg chg="modSp">
        <pc:chgData name="Stewart Gale" userId="3647ddd2-6040-41ae-a96d-232c23482af8" providerId="ADAL" clId="{C868AB6A-35B8-4D50-8938-E19433A588F6}" dt="2021-09-28T10:53:59.497" v="30" actId="207"/>
        <pc:sldMkLst>
          <pc:docMk/>
          <pc:sldMk cId="3676489127" sldId="273"/>
        </pc:sldMkLst>
        <pc:spChg chg="mod">
          <ac:chgData name="Stewart Gale" userId="3647ddd2-6040-41ae-a96d-232c23482af8" providerId="ADAL" clId="{C868AB6A-35B8-4D50-8938-E19433A588F6}" dt="2021-09-28T10:53:59.497" v="30" actId="207"/>
          <ac:spMkLst>
            <pc:docMk/>
            <pc:sldMk cId="3676489127" sldId="273"/>
            <ac:spMk id="8" creationId="{00000000-0000-0000-0000-000000000000}"/>
          </ac:spMkLst>
        </pc:spChg>
      </pc:sldChg>
      <pc:sldChg chg="modSp mod modAnim">
        <pc:chgData name="Stewart Gale" userId="3647ddd2-6040-41ae-a96d-232c23482af8" providerId="ADAL" clId="{C868AB6A-35B8-4D50-8938-E19433A588F6}" dt="2021-09-19T11:39:03.313" v="25" actId="1076"/>
        <pc:sldMkLst>
          <pc:docMk/>
          <pc:sldMk cId="503850243" sldId="274"/>
        </pc:sldMkLst>
        <pc:spChg chg="mod">
          <ac:chgData name="Stewart Gale" userId="3647ddd2-6040-41ae-a96d-232c23482af8" providerId="ADAL" clId="{C868AB6A-35B8-4D50-8938-E19433A588F6}" dt="2021-09-19T11:39:01.155" v="24" actId="1076"/>
          <ac:spMkLst>
            <pc:docMk/>
            <pc:sldMk cId="503850243" sldId="274"/>
            <ac:spMk id="5" creationId="{00000000-0000-0000-0000-000000000000}"/>
          </ac:spMkLst>
        </pc:spChg>
        <pc:spChg chg="mod">
          <ac:chgData name="Stewart Gale" userId="3647ddd2-6040-41ae-a96d-232c23482af8" providerId="ADAL" clId="{C868AB6A-35B8-4D50-8938-E19433A588F6}" dt="2021-09-19T11:39:03.313" v="25" actId="1076"/>
          <ac:spMkLst>
            <pc:docMk/>
            <pc:sldMk cId="503850243" sldId="274"/>
            <ac:spMk id="6" creationId="{00000000-0000-0000-0000-000000000000}"/>
          </ac:spMkLst>
        </pc:spChg>
        <pc:spChg chg="mod">
          <ac:chgData name="Stewart Gale" userId="3647ddd2-6040-41ae-a96d-232c23482af8" providerId="ADAL" clId="{C868AB6A-35B8-4D50-8938-E19433A588F6}" dt="2021-09-19T11:38:55.015" v="23" actId="1076"/>
          <ac:spMkLst>
            <pc:docMk/>
            <pc:sldMk cId="503850243" sldId="274"/>
            <ac:spMk id="9" creationId="{00000000-0000-0000-0000-000000000000}"/>
          </ac:spMkLst>
        </pc:spChg>
      </pc:sldChg>
      <pc:sldChg chg="delSp modSp add mod ord">
        <pc:chgData name="Stewart Gale" userId="3647ddd2-6040-41ae-a96d-232c23482af8" providerId="ADAL" clId="{C868AB6A-35B8-4D50-8938-E19433A588F6}" dt="2021-09-19T11:38:18.913" v="12" actId="1076"/>
        <pc:sldMkLst>
          <pc:docMk/>
          <pc:sldMk cId="454246574" sldId="279"/>
        </pc:sldMkLst>
        <pc:spChg chg="del">
          <ac:chgData name="Stewart Gale" userId="3647ddd2-6040-41ae-a96d-232c23482af8" providerId="ADAL" clId="{C868AB6A-35B8-4D50-8938-E19433A588F6}" dt="2021-09-19T11:38:06.712" v="3" actId="478"/>
          <ac:spMkLst>
            <pc:docMk/>
            <pc:sldMk cId="454246574" sldId="279"/>
            <ac:spMk id="2" creationId="{00000000-0000-0000-0000-000000000000}"/>
          </ac:spMkLst>
        </pc:spChg>
        <pc:spChg chg="mod">
          <ac:chgData name="Stewart Gale" userId="3647ddd2-6040-41ae-a96d-232c23482af8" providerId="ADAL" clId="{C868AB6A-35B8-4D50-8938-E19433A588F6}" dt="2021-09-19T11:38:18.913" v="12" actId="1076"/>
          <ac:spMkLst>
            <pc:docMk/>
            <pc:sldMk cId="454246574" sldId="279"/>
            <ac:spMk id="4" creationId="{00000000-0000-0000-0000-000000000000}"/>
          </ac:spMkLst>
        </pc:spChg>
        <pc:spChg chg="del">
          <ac:chgData name="Stewart Gale" userId="3647ddd2-6040-41ae-a96d-232c23482af8" providerId="ADAL" clId="{C868AB6A-35B8-4D50-8938-E19433A588F6}" dt="2021-09-19T11:38:06.712" v="3" actId="478"/>
          <ac:spMkLst>
            <pc:docMk/>
            <pc:sldMk cId="454246574" sldId="279"/>
            <ac:spMk id="9" creationId="{00000000-0000-0000-0000-000000000000}"/>
          </ac:spMkLst>
        </pc:spChg>
      </pc:sldChg>
      <pc:sldChg chg="addSp delSp modSp add mod delAnim">
        <pc:chgData name="Stewart Gale" userId="3647ddd2-6040-41ae-a96d-232c23482af8" providerId="ADAL" clId="{C868AB6A-35B8-4D50-8938-E19433A588F6}" dt="2024-12-10T04:13:10.588" v="43" actId="1076"/>
        <pc:sldMkLst>
          <pc:docMk/>
          <pc:sldMk cId="3037031261" sldId="280"/>
        </pc:sldMkLst>
        <pc:spChg chg="add mod">
          <ac:chgData name="Stewart Gale" userId="3647ddd2-6040-41ae-a96d-232c23482af8" providerId="ADAL" clId="{C868AB6A-35B8-4D50-8938-E19433A588F6}" dt="2024-12-10T04:12:59.451" v="37" actId="1076"/>
          <ac:spMkLst>
            <pc:docMk/>
            <pc:sldMk cId="3037031261" sldId="280"/>
            <ac:spMk id="3" creationId="{7B90372D-5777-170D-1BC6-746A1FD495D3}"/>
          </ac:spMkLst>
        </pc:spChg>
        <pc:spChg chg="mod">
          <ac:chgData name="Stewart Gale" userId="3647ddd2-6040-41ae-a96d-232c23482af8" providerId="ADAL" clId="{C868AB6A-35B8-4D50-8938-E19433A588F6}" dt="2024-12-10T04:13:10.588" v="43" actId="1076"/>
          <ac:spMkLst>
            <pc:docMk/>
            <pc:sldMk cId="3037031261" sldId="280"/>
            <ac:spMk id="4" creationId="{8683F10F-6DC2-50D3-731F-A799913274D7}"/>
          </ac:spMkLst>
        </pc:spChg>
        <pc:spChg chg="del">
          <ac:chgData name="Stewart Gale" userId="3647ddd2-6040-41ae-a96d-232c23482af8" providerId="ADAL" clId="{C868AB6A-35B8-4D50-8938-E19433A588F6}" dt="2024-12-10T04:12:36.441" v="32" actId="478"/>
          <ac:spMkLst>
            <pc:docMk/>
            <pc:sldMk cId="3037031261" sldId="280"/>
            <ac:spMk id="5" creationId="{BBF8FDF1-E9BA-D3A4-4448-1351A32B70D7}"/>
          </ac:spMkLst>
        </pc:spChg>
        <pc:spChg chg="del">
          <ac:chgData name="Stewart Gale" userId="3647ddd2-6040-41ae-a96d-232c23482af8" providerId="ADAL" clId="{C868AB6A-35B8-4D50-8938-E19433A588F6}" dt="2024-12-10T04:12:36.441" v="32" actId="478"/>
          <ac:spMkLst>
            <pc:docMk/>
            <pc:sldMk cId="3037031261" sldId="280"/>
            <ac:spMk id="6" creationId="{CD8018E8-5F29-4583-E69F-81D094B022E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84A7D6-49B4-4B79-99B4-CEE3CB2DF18B}" type="datetimeFigureOut">
              <a:rPr lang="en-GB" smtClean="0"/>
              <a:t>10/12/2024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B3D697-A779-4FBE-B39D-E625D337B5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3039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65EFA-B9D8-433E-B9C8-E9C81A767920}" type="datetimeFigureOut">
              <a:rPr lang="en-GB" smtClean="0"/>
              <a:t>10/12/2024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6951F-03E8-410C-98F6-FEE77B7C72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6996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65EFA-B9D8-433E-B9C8-E9C81A767920}" type="datetimeFigureOut">
              <a:rPr lang="en-GB" smtClean="0"/>
              <a:t>10/12/2024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6951F-03E8-410C-98F6-FEE77B7C72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0643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65EFA-B9D8-433E-B9C8-E9C81A767920}" type="datetimeFigureOut">
              <a:rPr lang="en-GB" smtClean="0"/>
              <a:t>10/12/2024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6951F-03E8-410C-98F6-FEE77B7C72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2133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65EFA-B9D8-433E-B9C8-E9C81A767920}" type="datetimeFigureOut">
              <a:rPr lang="en-GB" smtClean="0"/>
              <a:t>10/12/2024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6951F-03E8-410C-98F6-FEE77B7C72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5605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65EFA-B9D8-433E-B9C8-E9C81A767920}" type="datetimeFigureOut">
              <a:rPr lang="en-GB" smtClean="0"/>
              <a:t>10/12/2024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6951F-03E8-410C-98F6-FEE77B7C72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4477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65EFA-B9D8-433E-B9C8-E9C81A767920}" type="datetimeFigureOut">
              <a:rPr lang="en-GB" smtClean="0"/>
              <a:t>10/12/2024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6951F-03E8-410C-98F6-FEE77B7C72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5117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65EFA-B9D8-433E-B9C8-E9C81A767920}" type="datetimeFigureOut">
              <a:rPr lang="en-GB" smtClean="0"/>
              <a:t>10/12/2024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6951F-03E8-410C-98F6-FEE77B7C72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9464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65EFA-B9D8-433E-B9C8-E9C81A767920}" type="datetimeFigureOut">
              <a:rPr lang="en-GB" smtClean="0"/>
              <a:t>10/12/2024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6951F-03E8-410C-98F6-FEE77B7C72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25064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65EFA-B9D8-433E-B9C8-E9C81A767920}" type="datetimeFigureOut">
              <a:rPr lang="en-GB" smtClean="0"/>
              <a:t>10/12/2024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6951F-03E8-410C-98F6-FEE77B7C72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2940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65EFA-B9D8-433E-B9C8-E9C81A767920}" type="datetimeFigureOut">
              <a:rPr lang="en-GB" smtClean="0"/>
              <a:t>10/12/2024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6951F-03E8-410C-98F6-FEE77B7C72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0117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65EFA-B9D8-433E-B9C8-E9C81A767920}" type="datetimeFigureOut">
              <a:rPr lang="en-GB" smtClean="0"/>
              <a:t>10/12/2024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56951F-03E8-410C-98F6-FEE77B7C72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291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565EFA-B9D8-433E-B9C8-E9C81A767920}" type="datetimeFigureOut">
              <a:rPr lang="en-GB" smtClean="0"/>
              <a:t>10/12/2024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56951F-03E8-410C-98F6-FEE77B7C72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1592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73161" y="1400348"/>
            <a:ext cx="10740044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5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Cosine Rule </a:t>
            </a:r>
          </a:p>
          <a:p>
            <a:pPr algn="ctr"/>
            <a:r>
              <a:rPr lang="en-US" sz="11500" b="1" dirty="0">
                <a:solidFill>
                  <a:srgbClr val="000000"/>
                </a:solidFill>
                <a:latin typeface="Calibri" panose="020F0502020204030204" pitchFamily="34" charset="0"/>
              </a:rPr>
              <a:t>(Angles)</a:t>
            </a:r>
            <a:endParaRPr lang="en-GB" sz="11500" dirty="0"/>
          </a:p>
        </p:txBody>
      </p:sp>
    </p:spTree>
    <p:extLst>
      <p:ext uri="{BB962C8B-B14F-4D97-AF65-F5344CB8AC3E}">
        <p14:creationId xmlns:p14="http://schemas.microsoft.com/office/powerpoint/2010/main" val="454246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188250" y="2426771"/>
                <a:ext cx="4019049" cy="28875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96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96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96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en-GB" sz="96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8250" y="2426771"/>
                <a:ext cx="4019049" cy="288758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7157758" y="2426771"/>
                <a:ext cx="4019049" cy="28972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96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+3</m:t>
                          </m:r>
                          <m:r>
                            <a:rPr lang="en-GB" sz="96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en-GB" sz="96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7758" y="2426771"/>
                <a:ext cx="4019049" cy="28972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1379912" y="49876"/>
            <a:ext cx="940446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b="1" dirty="0"/>
              <a:t>True or False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37512" y="2854037"/>
            <a:ext cx="157387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/>
              <a:t>=</a:t>
            </a:r>
          </a:p>
        </p:txBody>
      </p:sp>
      <p:sp>
        <p:nvSpPr>
          <p:cNvPr id="8" name="Rectangle 7"/>
          <p:cNvSpPr/>
          <p:nvPr/>
        </p:nvSpPr>
        <p:spPr>
          <a:xfrm>
            <a:off x="4433629" y="4773615"/>
            <a:ext cx="3241337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b="1" dirty="0">
                <a:solidFill>
                  <a:srgbClr val="FF0000"/>
                </a:solidFill>
              </a:rPr>
              <a:t>False</a:t>
            </a:r>
            <a:endParaRPr lang="en-GB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7045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188250" y="2426771"/>
                <a:ext cx="4019049" cy="28875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96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96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96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en-GB" sz="96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8250" y="2426771"/>
                <a:ext cx="4019049" cy="288758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7157758" y="2426771"/>
                <a:ext cx="4019049" cy="28972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96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GB" sz="96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96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en-GB" sz="96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−2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7758" y="2426771"/>
                <a:ext cx="4019049" cy="289720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1379912" y="49876"/>
            <a:ext cx="940446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b="1" dirty="0"/>
              <a:t>True or False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37512" y="2854037"/>
            <a:ext cx="157387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/>
              <a:t>=</a:t>
            </a:r>
          </a:p>
        </p:txBody>
      </p:sp>
      <p:sp>
        <p:nvSpPr>
          <p:cNvPr id="8" name="Rectangle 7"/>
          <p:cNvSpPr/>
          <p:nvPr/>
        </p:nvSpPr>
        <p:spPr>
          <a:xfrm>
            <a:off x="4433629" y="4773615"/>
            <a:ext cx="2898294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b="1" dirty="0">
                <a:solidFill>
                  <a:srgbClr val="00B050"/>
                </a:solidFill>
              </a:rPr>
              <a:t>True</a:t>
            </a:r>
            <a:endParaRPr lang="en-GB" sz="1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489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03364" y="3686866"/>
                <a:ext cx="11273420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8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8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80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8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8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80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8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80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en-GB" sz="8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8000" b="0" i="1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8000" b="0" i="1" smtClean="0">
                          <a:latin typeface="Cambria Math" panose="02040503050406030204" pitchFamily="18" charset="0"/>
                        </a:rPr>
                        <m:t>𝑏𝑐</m:t>
                      </m:r>
                      <m:func>
                        <m:funcPr>
                          <m:ctrlPr>
                            <a:rPr lang="en-GB" sz="8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8000" b="0" i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8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</m:oMath>
                  </m:oMathPara>
                </a14:m>
                <a:endParaRPr lang="en-GB" sz="80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364" y="3686866"/>
                <a:ext cx="11273420" cy="13234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03364" y="315884"/>
                <a:ext cx="11159838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7200" dirty="0"/>
                  <a:t>Rearrange to make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72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720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sz="72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func>
                  </m:oMath>
                </a14:m>
                <a:endParaRPr lang="en-GB" sz="7200" dirty="0"/>
              </a:p>
              <a:p>
                <a:pPr algn="ctr"/>
                <a:r>
                  <a:rPr lang="en-GB" sz="7200" dirty="0"/>
                  <a:t>the subject of the formula.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3364" y="315884"/>
                <a:ext cx="11159838" cy="2308324"/>
              </a:xfrm>
              <a:prstGeom prst="rect">
                <a:avLst/>
              </a:prstGeom>
              <a:blipFill>
                <a:blip r:embed="rId3"/>
                <a:stretch>
                  <a:fillRect t="-10053" b="-2089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676958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940042" y="454076"/>
                <a:ext cx="10115885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72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72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7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72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GB" sz="7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7200" b="0" i="1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sz="7200" b="0" i="1" smtClean="0">
                          <a:latin typeface="Cambria Math" panose="02040503050406030204" pitchFamily="18" charset="0"/>
                        </a:rPr>
                        <m:t>𝑏𝑐</m:t>
                      </m:r>
                      <m:func>
                        <m:funcPr>
                          <m:ctrlPr>
                            <a:rPr lang="en-GB" sz="7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7200" b="0" i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7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042" y="454076"/>
                <a:ext cx="10115885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53688" y="2531397"/>
                <a:ext cx="10778836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72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GB" sz="7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b="0" i="1" smtClean="0">
                              <a:latin typeface="Cambria Math" panose="02040503050406030204" pitchFamily="18" charset="0"/>
                            </a:rPr>
                            <m:t>− </m:t>
                          </m:r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p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7200" b="0" i="1" smtClean="0">
                          <a:latin typeface="Cambria Math" panose="02040503050406030204" pitchFamily="18" charset="0"/>
                        </a:rPr>
                        <m:t>− </m:t>
                      </m:r>
                      <m:sSup>
                        <m:sSupPr>
                          <m:ctrlPr>
                            <a:rPr lang="en-GB" sz="7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en-GB" sz="7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7200" b="0" i="1" smtClean="0">
                          <a:latin typeface="Cambria Math" panose="02040503050406030204" pitchFamily="18" charset="0"/>
                        </a:rPr>
                        <m:t>=−2</m:t>
                      </m:r>
                      <m:r>
                        <a:rPr lang="en-GB" sz="7200" b="0" i="1" smtClean="0">
                          <a:latin typeface="Cambria Math" panose="02040503050406030204" pitchFamily="18" charset="0"/>
                        </a:rPr>
                        <m:t>𝑏𝑐</m:t>
                      </m:r>
                      <m:func>
                        <m:funcPr>
                          <m:ctrlPr>
                            <a:rPr lang="en-GB" sz="7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7200" b="0" i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7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688" y="2531397"/>
                <a:ext cx="10778836" cy="12003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213957" y="4529222"/>
                <a:ext cx="7858297" cy="15490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72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72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  <m:t>− </m:t>
                                  </m:r>
                                  <m: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p>
                                  <m: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7200" i="1">
                                  <a:latin typeface="Cambria Math" panose="02040503050406030204" pitchFamily="18" charset="0"/>
                                </a:rPr>
                                <m:t>− </m:t>
                              </m:r>
                              <m:sSup>
                                <m:sSupPr>
                                  <m:ctrlP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p>
                                  <m: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GB" sz="72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r>
                                <a:rPr lang="en-GB" sz="7200" i="1">
                                  <a:latin typeface="Cambria Math" panose="02040503050406030204" pitchFamily="18" charset="0"/>
                                </a:rPr>
                                <m:t>𝑏𝑐</m:t>
                              </m:r>
                            </m:den>
                          </m:f>
                        </m:e>
                      </m:box>
                      <m:r>
                        <a:rPr lang="en-GB" sz="72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7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7200" b="0" i="0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7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func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3957" y="4529222"/>
                <a:ext cx="7858297" cy="154901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3850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767841" y="522487"/>
                <a:ext cx="8473439" cy="20343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96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unc>
                            <m:funcPr>
                              <m:ctrlPr>
                                <a:rPr lang="en-GB" sz="96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960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96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func>
                          <m:r>
                            <a:rPr lang="en-GB" sz="96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9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96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GB" sz="96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GB" sz="9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96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GB" sz="9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GB" sz="9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9600" i="1">
                                      <a:latin typeface="Cambria Math" panose="02040503050406030204" pitchFamily="18" charset="0"/>
                                    </a:rPr>
                                    <m:t>− </m:t>
                                  </m:r>
                                  <m:r>
                                    <a:rPr lang="en-GB" sz="9600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p>
                                  <m:r>
                                    <a:rPr lang="en-GB" sz="9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9600" i="1">
                                  <a:latin typeface="Cambria Math" panose="02040503050406030204" pitchFamily="18" charset="0"/>
                                </a:rPr>
                                <m:t>− </m:t>
                              </m:r>
                              <m:sSup>
                                <m:sSupPr>
                                  <m:ctrlPr>
                                    <a:rPr lang="en-GB" sz="9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96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p>
                                  <m:r>
                                    <a:rPr lang="en-GB" sz="9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GB" sz="96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r>
                                <a:rPr lang="en-GB" sz="9600" i="1">
                                  <a:latin typeface="Cambria Math" panose="02040503050406030204" pitchFamily="18" charset="0"/>
                                </a:rPr>
                                <m:t>𝑏𝑐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7841" y="522487"/>
                <a:ext cx="8473439" cy="20343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704110" y="3933477"/>
                <a:ext cx="8473439" cy="20343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96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unc>
                            <m:funcPr>
                              <m:ctrlPr>
                                <a:rPr lang="en-GB" sz="96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960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96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func>
                          <m:r>
                            <a:rPr lang="en-GB" sz="96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9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96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GB" sz="96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GB" sz="9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96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p>
                                  <m:r>
                                    <a:rPr lang="en-GB" sz="9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GB" sz="9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9600" b="0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GB" sz="9600" i="1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GB" sz="9600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p>
                                  <m:r>
                                    <a:rPr lang="en-GB" sz="9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9600" i="1">
                                  <a:latin typeface="Cambria Math" panose="02040503050406030204" pitchFamily="18" charset="0"/>
                                </a:rPr>
                                <m:t>− </m:t>
                              </m:r>
                              <m:sSup>
                                <m:sSupPr>
                                  <m:ctrlPr>
                                    <a:rPr lang="en-GB" sz="9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9600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GB" sz="96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GB" sz="9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9600" i="1">
                                  <a:latin typeface="Cambria Math" panose="02040503050406030204" pitchFamily="18" charset="0"/>
                                </a:rPr>
                                <m:t>𝑏𝑐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110" y="3933477"/>
                <a:ext cx="8473439" cy="20343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520931" y="2959330"/>
            <a:ext cx="13466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OR</a:t>
            </a:r>
          </a:p>
        </p:txBody>
      </p:sp>
    </p:spTree>
    <p:extLst>
      <p:ext uri="{BB962C8B-B14F-4D97-AF65-F5344CB8AC3E}">
        <p14:creationId xmlns:p14="http://schemas.microsoft.com/office/powerpoint/2010/main" val="2082333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1F1458-EDBB-27FB-3707-13AB5A204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683F10F-6DC2-50D3-731F-A799913274D7}"/>
                  </a:ext>
                </a:extLst>
              </p:cNvPr>
              <p:cNvSpPr txBox="1"/>
              <p:nvPr/>
            </p:nvSpPr>
            <p:spPr>
              <a:xfrm>
                <a:off x="1022467" y="2794633"/>
                <a:ext cx="10698479" cy="24192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115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unc>
                            <m:funcPr>
                              <m:ctrlPr>
                                <a:rPr lang="en-GB" sz="115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1150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115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func>
                          <m:r>
                            <a:rPr lang="en-GB" sz="115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15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115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GB" sz="115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GB" sz="115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15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GB" sz="115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GB" sz="115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1500" i="1">
                                      <a:latin typeface="Cambria Math" panose="02040503050406030204" pitchFamily="18" charset="0"/>
                                    </a:rPr>
                                    <m:t>− </m:t>
                                  </m:r>
                                  <m:r>
                                    <a:rPr lang="en-GB" sz="11500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p>
                                  <m:r>
                                    <a:rPr lang="en-GB" sz="115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11500" i="1">
                                  <a:latin typeface="Cambria Math" panose="02040503050406030204" pitchFamily="18" charset="0"/>
                                </a:rPr>
                                <m:t>− </m:t>
                              </m:r>
                              <m:sSup>
                                <m:sSupPr>
                                  <m:ctrlPr>
                                    <a:rPr lang="en-GB" sz="115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115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p>
                                  <m:r>
                                    <a:rPr lang="en-GB" sz="115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GB" sz="115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r>
                                <a:rPr lang="en-GB" sz="11500" i="1">
                                  <a:latin typeface="Cambria Math" panose="02040503050406030204" pitchFamily="18" charset="0"/>
                                </a:rPr>
                                <m:t>𝑏𝑐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115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683F10F-6DC2-50D3-731F-A799913274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2467" y="2794633"/>
                <a:ext cx="10698479" cy="241925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7B90372D-5777-170D-1BC6-746A1FD495D3}"/>
              </a:ext>
            </a:extLst>
          </p:cNvPr>
          <p:cNvSpPr txBox="1"/>
          <p:nvPr/>
        </p:nvSpPr>
        <p:spPr>
          <a:xfrm>
            <a:off x="3125585" y="705919"/>
            <a:ext cx="6096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600" b="1" i="0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Cosine Rule </a:t>
            </a:r>
          </a:p>
        </p:txBody>
      </p:sp>
    </p:spTree>
    <p:extLst>
      <p:ext uri="{BB962C8B-B14F-4D97-AF65-F5344CB8AC3E}">
        <p14:creationId xmlns:p14="http://schemas.microsoft.com/office/powerpoint/2010/main" val="30370312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269105" y="2802502"/>
            <a:ext cx="5093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45028" y="1926607"/>
            <a:ext cx="9985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5cm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20048" y="3518952"/>
            <a:ext cx="9851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7cm</a:t>
            </a:r>
          </a:p>
        </p:txBody>
      </p:sp>
      <p:sp>
        <p:nvSpPr>
          <p:cNvPr id="22" name="Text Box 9"/>
          <p:cNvSpPr txBox="1">
            <a:spLocks noChangeArrowheads="1"/>
          </p:cNvSpPr>
          <p:nvPr/>
        </p:nvSpPr>
        <p:spPr bwMode="auto">
          <a:xfrm>
            <a:off x="4292281" y="1888237"/>
            <a:ext cx="45724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4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945538" y="1606910"/>
            <a:ext cx="50324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44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Box 11"/>
          <p:cNvSpPr txBox="1">
            <a:spLocks noChangeArrowheads="1"/>
          </p:cNvSpPr>
          <p:nvPr/>
        </p:nvSpPr>
        <p:spPr bwMode="auto">
          <a:xfrm>
            <a:off x="1981103" y="3797281"/>
            <a:ext cx="43454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44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Box 6"/>
          <p:cNvSpPr txBox="1">
            <a:spLocks noChangeArrowheads="1"/>
          </p:cNvSpPr>
          <p:nvPr/>
        </p:nvSpPr>
        <p:spPr bwMode="auto">
          <a:xfrm>
            <a:off x="297511" y="3259826"/>
            <a:ext cx="40714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4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Box 7"/>
          <p:cNvSpPr txBox="1">
            <a:spLocks noChangeArrowheads="1"/>
          </p:cNvSpPr>
          <p:nvPr/>
        </p:nvSpPr>
        <p:spPr bwMode="auto">
          <a:xfrm>
            <a:off x="4353140" y="3278347"/>
            <a:ext cx="40010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44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Box 8"/>
          <p:cNvSpPr txBox="1">
            <a:spLocks noChangeArrowheads="1"/>
          </p:cNvSpPr>
          <p:nvPr/>
        </p:nvSpPr>
        <p:spPr bwMode="auto">
          <a:xfrm>
            <a:off x="2899347" y="989513"/>
            <a:ext cx="48042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44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Isosceles Triangle 1"/>
          <p:cNvSpPr/>
          <p:nvPr/>
        </p:nvSpPr>
        <p:spPr>
          <a:xfrm>
            <a:off x="757091" y="1700556"/>
            <a:ext cx="3640674" cy="1835903"/>
          </a:xfrm>
          <a:prstGeom prst="triangle">
            <a:avLst>
              <a:gd name="adj" fmla="val 65314"/>
            </a:avLst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469461" y="408927"/>
                <a:ext cx="6389715" cy="15490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72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unc>
                            <m:funcPr>
                              <m:ctrlPr>
                                <a:rPr lang="en-GB" sz="7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7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72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func>
                          <m:r>
                            <a:rPr lang="en-GB" sz="7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7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7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GB" sz="72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  <m:t>− </m:t>
                                  </m:r>
                                  <m: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p>
                                  <m: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7200" i="1">
                                  <a:latin typeface="Cambria Math" panose="02040503050406030204" pitchFamily="18" charset="0"/>
                                </a:rPr>
                                <m:t>− </m:t>
                              </m:r>
                              <m:sSup>
                                <m:sSupPr>
                                  <m:ctrlP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p>
                                  <m: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GB" sz="72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r>
                                <a:rPr lang="en-GB" sz="7200" i="1">
                                  <a:latin typeface="Cambria Math" panose="02040503050406030204" pitchFamily="18" charset="0"/>
                                </a:rPr>
                                <m:t>𝑏𝑐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9461" y="408927"/>
                <a:ext cx="6389715" cy="154901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542862" y="2595079"/>
                <a:ext cx="6389715" cy="17016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72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unc>
                            <m:funcPr>
                              <m:ctrlPr>
                                <a:rPr lang="en-GB" sz="7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7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72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func>
                          <m:r>
                            <a:rPr lang="en-GB" sz="7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7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7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GB" sz="72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72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  <m:sup>
                                  <m: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  <m:t>− </m:t>
                                  </m:r>
                                  <m:r>
                                    <a:rPr lang="en-GB" sz="7200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e>
                                <m:sup>
                                  <m: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72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72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p>
                                <m:sSupPr>
                                  <m:ctrlP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7200" b="0" i="1" smtClean="0"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</m:e>
                                <m:sup>
                                  <m: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GB" sz="72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r>
                                <a:rPr lang="en-GB" sz="7200" b="0" i="1" smtClean="0">
                                  <a:latin typeface="Cambria Math" panose="02040503050406030204" pitchFamily="18" charset="0"/>
                                </a:rPr>
                                <m:t>(5)(7)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2862" y="2595079"/>
                <a:ext cx="6389715" cy="170168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3874217" y="2326119"/>
            <a:ext cx="9985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3cm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757866" y="4933901"/>
                <a:ext cx="4253727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box>
                      <m:boxPr>
                        <m:ctrlPr>
                          <a:rPr lang="en-GB" sz="7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r>
                          <a:rPr lang="en-GB" sz="7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GB" sz="72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7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 </m:t>
                        </m:r>
                        <m:r>
                          <a:rPr lang="en-GB" sz="7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  <m:r>
                          <a:rPr lang="en-GB" sz="7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GB" sz="7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en-GB" sz="7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˚</m:t>
                        </m:r>
                      </m:e>
                    </m:box>
                  </m:oMath>
                </a14:m>
                <a:r>
                  <a:rPr lang="en-GB" sz="7200" dirty="0"/>
                  <a:t> </a:t>
                </a:r>
                <a:r>
                  <a:rPr lang="en-GB" sz="4000" dirty="0"/>
                  <a:t>(1dp)</a:t>
                </a: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7866" y="4933901"/>
                <a:ext cx="4253727" cy="1200329"/>
              </a:xfrm>
              <a:prstGeom prst="rect">
                <a:avLst/>
              </a:prstGeom>
              <a:blipFill>
                <a:blip r:embed="rId4"/>
                <a:stretch>
                  <a:fillRect r="-4878" b="-1218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58994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8" grpId="0"/>
      <p:bldP spid="3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866058" y="1646555"/>
            <a:ext cx="5093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95408" y="2272957"/>
            <a:ext cx="9985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6cm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61610" y="3518952"/>
            <a:ext cx="13406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12cm</a:t>
            </a:r>
          </a:p>
        </p:txBody>
      </p:sp>
      <p:sp>
        <p:nvSpPr>
          <p:cNvPr id="22" name="Text Box 9"/>
          <p:cNvSpPr txBox="1">
            <a:spLocks noChangeArrowheads="1"/>
          </p:cNvSpPr>
          <p:nvPr/>
        </p:nvSpPr>
        <p:spPr bwMode="auto">
          <a:xfrm>
            <a:off x="2637435" y="3995451"/>
            <a:ext cx="45724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4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4098100" y="1708111"/>
            <a:ext cx="50324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44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Box 11"/>
          <p:cNvSpPr txBox="1">
            <a:spLocks noChangeArrowheads="1"/>
          </p:cNvSpPr>
          <p:nvPr/>
        </p:nvSpPr>
        <p:spPr bwMode="auto">
          <a:xfrm>
            <a:off x="1438582" y="1433230"/>
            <a:ext cx="43454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44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Box 6"/>
          <p:cNvSpPr txBox="1">
            <a:spLocks noChangeArrowheads="1"/>
          </p:cNvSpPr>
          <p:nvPr/>
        </p:nvSpPr>
        <p:spPr bwMode="auto">
          <a:xfrm>
            <a:off x="2940909" y="959959"/>
            <a:ext cx="40714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4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Box 7"/>
          <p:cNvSpPr txBox="1">
            <a:spLocks noChangeArrowheads="1"/>
          </p:cNvSpPr>
          <p:nvPr/>
        </p:nvSpPr>
        <p:spPr bwMode="auto">
          <a:xfrm>
            <a:off x="236531" y="3262618"/>
            <a:ext cx="40010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44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Box 8"/>
          <p:cNvSpPr txBox="1">
            <a:spLocks noChangeArrowheads="1"/>
          </p:cNvSpPr>
          <p:nvPr/>
        </p:nvSpPr>
        <p:spPr bwMode="auto">
          <a:xfrm>
            <a:off x="4494753" y="3270680"/>
            <a:ext cx="48042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44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Isosceles Triangle 1"/>
          <p:cNvSpPr/>
          <p:nvPr/>
        </p:nvSpPr>
        <p:spPr>
          <a:xfrm>
            <a:off x="798653" y="1700556"/>
            <a:ext cx="3640674" cy="1835903"/>
          </a:xfrm>
          <a:prstGeom prst="triangle">
            <a:avLst>
              <a:gd name="adj" fmla="val 65314"/>
            </a:avLst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469461" y="408927"/>
                <a:ext cx="6389715" cy="15490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72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unc>
                            <m:funcPr>
                              <m:ctrlPr>
                                <a:rPr lang="en-GB" sz="7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7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72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func>
                          <m:r>
                            <a:rPr lang="en-GB" sz="7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7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7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GB" sz="72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720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  <m:t>− </m:t>
                                  </m:r>
                                  <m: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p>
                                  <m: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7200" i="1">
                                  <a:latin typeface="Cambria Math" panose="02040503050406030204" pitchFamily="18" charset="0"/>
                                </a:rPr>
                                <m:t>− </m:t>
                              </m:r>
                              <m:sSup>
                                <m:sSupPr>
                                  <m:ctrlP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p>
                                  <m: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GB" sz="72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r>
                                <a:rPr lang="en-GB" sz="7200" i="1">
                                  <a:latin typeface="Cambria Math" panose="02040503050406030204" pitchFamily="18" charset="0"/>
                                </a:rPr>
                                <m:t>𝑏𝑐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9461" y="408927"/>
                <a:ext cx="6389715" cy="154901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542862" y="2595079"/>
                <a:ext cx="6545229" cy="17016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72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unc>
                            <m:funcPr>
                              <m:ctrlPr>
                                <a:rPr lang="en-GB" sz="7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7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720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</m:func>
                          <m:r>
                            <a:rPr lang="en-GB" sz="7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7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7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GB" sz="72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7200" b="0" i="1" smtClean="0">
                                      <a:latin typeface="Cambria Math" panose="02040503050406030204" pitchFamily="18" charset="0"/>
                                    </a:rPr>
                                    <m:t>12</m:t>
                                  </m:r>
                                </m:e>
                                <m:sup>
                                  <m: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  <m:t>− </m:t>
                                  </m:r>
                                  <m:r>
                                    <a:rPr lang="en-GB" sz="7200" b="0" i="1" smtClean="0"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e>
                                <m:sup>
                                  <m: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72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72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p>
                                <m:sSupPr>
                                  <m:ctrlP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7200" b="0" i="1" smtClean="0">
                                      <a:latin typeface="Cambria Math" panose="02040503050406030204" pitchFamily="18" charset="0"/>
                                    </a:rPr>
                                    <m:t>9</m:t>
                                  </m:r>
                                </m:e>
                                <m:sup>
                                  <m: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GB" sz="72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r>
                                <a:rPr lang="en-GB" sz="7200" b="0" i="1" smtClean="0">
                                  <a:latin typeface="Cambria Math" panose="02040503050406030204" pitchFamily="18" charset="0"/>
                                </a:rPr>
                                <m:t>(6)(9)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2862" y="2595079"/>
                <a:ext cx="6545229" cy="170168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1253576" y="2062054"/>
            <a:ext cx="9985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9cm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757865" y="4933901"/>
                <a:ext cx="4807909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box>
                      <m:boxPr>
                        <m:ctrlPr>
                          <a:rPr lang="en-GB" sz="7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r>
                          <a:rPr lang="en-GB" sz="7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GB" sz="72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7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sz="7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7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𝟏𝟎𝟒</m:t>
                        </m:r>
                        <m:r>
                          <a:rPr lang="en-GB" sz="7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GB" sz="7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GB" sz="7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˚</m:t>
                        </m:r>
                      </m:e>
                    </m:box>
                  </m:oMath>
                </a14:m>
                <a:r>
                  <a:rPr lang="en-GB" sz="7200" dirty="0"/>
                  <a:t> </a:t>
                </a:r>
                <a:r>
                  <a:rPr lang="en-GB" sz="4000" dirty="0"/>
                  <a:t>(1dp)</a:t>
                </a: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7865" y="4933901"/>
                <a:ext cx="4807909" cy="1200329"/>
              </a:xfrm>
              <a:prstGeom prst="rect">
                <a:avLst/>
              </a:prstGeom>
              <a:blipFill>
                <a:blip r:embed="rId4"/>
                <a:stretch>
                  <a:fillRect r="-1142" b="-1218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1406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  <p:bldP spid="27" grpId="0"/>
      <p:bldP spid="28" grpId="0"/>
      <p:bldP spid="3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674876" y="2750978"/>
            <a:ext cx="5093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95408" y="2272957"/>
            <a:ext cx="9985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6cm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61610" y="3518952"/>
            <a:ext cx="13406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13cm</a:t>
            </a:r>
          </a:p>
        </p:txBody>
      </p:sp>
      <p:sp>
        <p:nvSpPr>
          <p:cNvPr id="22" name="Text Box 9"/>
          <p:cNvSpPr txBox="1">
            <a:spLocks noChangeArrowheads="1"/>
          </p:cNvSpPr>
          <p:nvPr/>
        </p:nvSpPr>
        <p:spPr bwMode="auto">
          <a:xfrm>
            <a:off x="2637435" y="3995451"/>
            <a:ext cx="45724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4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4201304" y="1607208"/>
            <a:ext cx="50324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44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 Box 11"/>
          <p:cNvSpPr txBox="1">
            <a:spLocks noChangeArrowheads="1"/>
          </p:cNvSpPr>
          <p:nvPr/>
        </p:nvSpPr>
        <p:spPr bwMode="auto">
          <a:xfrm>
            <a:off x="1438582" y="1433230"/>
            <a:ext cx="434540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44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 Box 6"/>
          <p:cNvSpPr txBox="1">
            <a:spLocks noChangeArrowheads="1"/>
          </p:cNvSpPr>
          <p:nvPr/>
        </p:nvSpPr>
        <p:spPr bwMode="auto">
          <a:xfrm>
            <a:off x="2941266" y="938670"/>
            <a:ext cx="40714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</a:t>
            </a:r>
            <a:endParaRPr kumimoji="0" lang="en-GB" sz="4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Text Box 7"/>
          <p:cNvSpPr txBox="1">
            <a:spLocks noChangeArrowheads="1"/>
          </p:cNvSpPr>
          <p:nvPr/>
        </p:nvSpPr>
        <p:spPr bwMode="auto">
          <a:xfrm>
            <a:off x="236531" y="3262618"/>
            <a:ext cx="40010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</a:t>
            </a:r>
            <a:endParaRPr kumimoji="0" lang="en-GB" sz="4400" b="0" i="0" u="none" strike="noStrike" kern="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 Box 8"/>
          <p:cNvSpPr txBox="1">
            <a:spLocks noChangeArrowheads="1"/>
          </p:cNvSpPr>
          <p:nvPr/>
        </p:nvSpPr>
        <p:spPr bwMode="auto">
          <a:xfrm>
            <a:off x="4452926" y="3258128"/>
            <a:ext cx="480422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endParaRPr kumimoji="0" lang="en-GB" sz="4400" b="0" i="0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Isosceles Triangle 1"/>
          <p:cNvSpPr/>
          <p:nvPr/>
        </p:nvSpPr>
        <p:spPr>
          <a:xfrm>
            <a:off x="798653" y="1700556"/>
            <a:ext cx="3640674" cy="1835903"/>
          </a:xfrm>
          <a:prstGeom prst="triangle">
            <a:avLst>
              <a:gd name="adj" fmla="val 65314"/>
            </a:avLst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245546" y="381218"/>
                <a:ext cx="6389715" cy="15490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72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unc>
                            <m:funcPr>
                              <m:ctrlPr>
                                <a:rPr lang="en-GB" sz="7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7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7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func>
                          <m:r>
                            <a:rPr lang="en-GB" sz="7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7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7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GB" sz="72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7200" b="0" i="1" smtClean="0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e>
                                <m:sup>
                                  <m: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  <m:t>− </m:t>
                                  </m:r>
                                  <m:r>
                                    <a:rPr lang="en-GB" sz="7200" b="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7200" i="1">
                                  <a:latin typeface="Cambria Math" panose="02040503050406030204" pitchFamily="18" charset="0"/>
                                </a:rPr>
                                <m:t>− </m:t>
                              </m:r>
                              <m:sSup>
                                <m:sSupPr>
                                  <m:ctrlP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7200" b="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p>
                                  <m: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GB" sz="72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r>
                                <a:rPr lang="en-GB" sz="7200" b="0" i="1" smtClean="0">
                                  <a:latin typeface="Cambria Math" panose="02040503050406030204" pitchFamily="18" charset="0"/>
                                </a:rPr>
                                <m:t>𝑎𝑏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5546" y="381218"/>
                <a:ext cx="6389715" cy="154901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245546" y="2646829"/>
                <a:ext cx="6881894" cy="17016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7200" b="0" i="1" dirty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unc>
                            <m:funcPr>
                              <m:ctrlPr>
                                <a:rPr lang="en-GB" sz="72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720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7200" b="0" i="1" smtClean="0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</m:func>
                          <m:r>
                            <a:rPr lang="en-GB" sz="7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7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72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GB" sz="7200" b="0" i="1" dirty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7200" b="0" i="1" smtClean="0"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e>
                                <m:sup>
                                  <m: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  <m:t>− </m:t>
                                  </m:r>
                                  <m:r>
                                    <a:rPr lang="en-GB" sz="7200" b="0" i="1" smtClean="0">
                                      <a:latin typeface="Cambria Math" panose="02040503050406030204" pitchFamily="18" charset="0"/>
                                    </a:rPr>
                                    <m:t>13</m:t>
                                  </m:r>
                                </m:e>
                                <m:sup>
                                  <m: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GB" sz="72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72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sSup>
                                <m:sSupPr>
                                  <m:ctrlP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GB" sz="7200" b="0" i="1" smtClean="0"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e>
                                <m:sup>
                                  <m:r>
                                    <a:rPr lang="en-GB" sz="7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GB" sz="72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r>
                                <a:rPr lang="en-GB" sz="7200" b="0" i="1" smtClean="0">
                                  <a:latin typeface="Cambria Math" panose="02040503050406030204" pitchFamily="18" charset="0"/>
                                </a:rPr>
                                <m:t>(13)(6)</m:t>
                              </m:r>
                            </m:den>
                          </m:f>
                        </m:e>
                      </m:box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5546" y="2646829"/>
                <a:ext cx="6881894" cy="170168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991986" y="2062054"/>
            <a:ext cx="12601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10cm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6459992" y="4906192"/>
                <a:ext cx="4807909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box>
                      <m:boxPr>
                        <m:ctrlPr>
                          <a:rPr lang="en-GB" sz="72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r>
                          <m:rPr>
                            <m:brk m:alnAt="63"/>
                          </m:rPr>
                          <a:rPr lang="en-GB" sz="7200" b="0" i="1" dirty="0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GB" sz="72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7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sz="7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GB" sz="7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𝟒𝟕</m:t>
                        </m:r>
                        <m:r>
                          <a:rPr lang="en-GB" sz="7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GB" sz="7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GB" sz="72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˚</m:t>
                        </m:r>
                      </m:e>
                    </m:box>
                  </m:oMath>
                </a14:m>
                <a:r>
                  <a:rPr lang="en-GB" sz="7200" dirty="0"/>
                  <a:t> </a:t>
                </a:r>
                <a:r>
                  <a:rPr lang="en-GB" sz="4000" dirty="0"/>
                  <a:t>(1dp)</a:t>
                </a: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9992" y="4906192"/>
                <a:ext cx="4807909" cy="1200329"/>
              </a:xfrm>
              <a:prstGeom prst="rect">
                <a:avLst/>
              </a:prstGeom>
              <a:blipFill>
                <a:blip r:embed="rId4"/>
                <a:stretch>
                  <a:fillRect b="-1218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8641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17" grpId="0"/>
      <p:bldP spid="28" grpId="0"/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7186" y="254923"/>
            <a:ext cx="109561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Make </a:t>
            </a:r>
            <a:r>
              <a:rPr lang="en-GB" sz="6000" b="1" dirty="0">
                <a:solidFill>
                  <a:srgbClr val="FF0000"/>
                </a:solidFill>
                <a:cs typeface="Times New Roman" panose="02020603050405020304" pitchFamily="18" charset="0"/>
              </a:rPr>
              <a:t>b</a:t>
            </a:r>
            <a:r>
              <a:rPr lang="en-GB" sz="6000" dirty="0"/>
              <a:t> the subject of the formula.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80015" y="1579418"/>
            <a:ext cx="466621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500" dirty="0"/>
              <a:t>a = 3</a:t>
            </a:r>
            <a:r>
              <a:rPr lang="en-GB" sz="11500" b="1" dirty="0">
                <a:solidFill>
                  <a:srgbClr val="FF0000"/>
                </a:solidFill>
              </a:rPr>
              <a:t>b</a:t>
            </a:r>
            <a:r>
              <a:rPr lang="en-GB" sz="11500" dirty="0"/>
              <a:t>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532910" y="3750298"/>
                <a:ext cx="3649286" cy="24603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1500" b="1" dirty="0">
                    <a:solidFill>
                      <a:srgbClr val="FF0000"/>
                    </a:solidFill>
                  </a:rPr>
                  <a:t>b</a:t>
                </a:r>
                <a:r>
                  <a:rPr lang="en-GB" sz="115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15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den>
                    </m:f>
                  </m:oMath>
                </a14:m>
                <a:endParaRPr lang="en-GB" sz="115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2910" y="3750298"/>
                <a:ext cx="3649286" cy="2460354"/>
              </a:xfrm>
              <a:prstGeom prst="rect">
                <a:avLst/>
              </a:prstGeom>
              <a:blipFill>
                <a:blip r:embed="rId2"/>
                <a:stretch>
                  <a:fillRect l="-21739" t="-6683" b="-183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3393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7186" y="254923"/>
            <a:ext cx="109561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Make </a:t>
            </a:r>
            <a:r>
              <a:rPr lang="en-GB" sz="6000" b="1" dirty="0">
                <a:solidFill>
                  <a:srgbClr val="0000FF"/>
                </a:solidFill>
                <a:cs typeface="Times New Roman" panose="02020603050405020304" pitchFamily="18" charset="0"/>
              </a:rPr>
              <a:t>b</a:t>
            </a:r>
            <a:r>
              <a:rPr lang="en-GB" sz="6000" dirty="0"/>
              <a:t> the subject of the formula.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580015" y="1579418"/>
                <a:ext cx="6245629" cy="1862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1500" dirty="0"/>
                  <a:t>a = </a:t>
                </a:r>
                <a14:m>
                  <m:oMath xmlns:m="http://schemas.openxmlformats.org/officeDocument/2006/math">
                    <m:r>
                      <a:rPr lang="en-GB" sz="1150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11500" dirty="0"/>
                  <a:t>3</a:t>
                </a:r>
                <a:r>
                  <a:rPr lang="en-GB" sz="11500" b="1" dirty="0">
                    <a:solidFill>
                      <a:srgbClr val="0000FF"/>
                    </a:solidFill>
                  </a:rPr>
                  <a:t>b</a:t>
                </a:r>
                <a:r>
                  <a:rPr lang="en-GB" sz="11500" dirty="0"/>
                  <a:t>c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0015" y="1579418"/>
                <a:ext cx="6245629" cy="1862048"/>
              </a:xfrm>
              <a:prstGeom prst="rect">
                <a:avLst/>
              </a:prstGeom>
              <a:blipFill>
                <a:blip r:embed="rId2"/>
                <a:stretch>
                  <a:fillRect l="-12585" t="-21242" r="-780" b="-437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532909" y="3750298"/>
                <a:ext cx="5455919" cy="24603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1500" b="1" dirty="0">
                    <a:solidFill>
                      <a:srgbClr val="0000FF"/>
                    </a:solidFill>
                  </a:rPr>
                  <a:t>b</a:t>
                </a:r>
                <a:r>
                  <a:rPr lang="en-GB" sz="115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15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den>
                    </m:f>
                  </m:oMath>
                </a14:m>
                <a:endParaRPr lang="en-GB" sz="115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2909" y="3750298"/>
                <a:ext cx="5455919" cy="2460354"/>
              </a:xfrm>
              <a:prstGeom prst="rect">
                <a:avLst/>
              </a:prstGeom>
              <a:blipFill>
                <a:blip r:embed="rId3"/>
                <a:stretch>
                  <a:fillRect l="-14525" t="-6683" b="-183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1110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7186" y="254923"/>
            <a:ext cx="109561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/>
              <a:t>Make </a:t>
            </a:r>
            <a:r>
              <a:rPr lang="en-GB" sz="6000" b="1" dirty="0">
                <a:solidFill>
                  <a:srgbClr val="008000"/>
                </a:solidFill>
                <a:cs typeface="Times New Roman" panose="02020603050405020304" pitchFamily="18" charset="0"/>
              </a:rPr>
              <a:t>b</a:t>
            </a:r>
            <a:r>
              <a:rPr lang="en-GB" sz="6000" dirty="0"/>
              <a:t> the subject of the formula.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441470" y="1364797"/>
                <a:ext cx="7431578" cy="1862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115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11500" dirty="0"/>
                  <a:t> = </a:t>
                </a:r>
                <a14:m>
                  <m:oMath xmlns:m="http://schemas.openxmlformats.org/officeDocument/2006/math">
                    <m:r>
                      <a:rPr lang="en-GB" sz="1150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GB" sz="11500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11500" dirty="0"/>
                  <a:t>3</a:t>
                </a:r>
                <a:r>
                  <a:rPr lang="en-GB" sz="11500" b="1" dirty="0">
                    <a:solidFill>
                      <a:srgbClr val="008000"/>
                    </a:solidFill>
                  </a:rPr>
                  <a:t>b</a:t>
                </a:r>
                <a14:m>
                  <m:oMath xmlns:m="http://schemas.openxmlformats.org/officeDocument/2006/math">
                    <m:r>
                      <a:rPr lang="en-GB" sz="11500" i="1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endParaRPr lang="en-GB" sz="115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1470" y="1364797"/>
                <a:ext cx="7431578" cy="1862048"/>
              </a:xfrm>
              <a:prstGeom prst="rect">
                <a:avLst/>
              </a:prstGeom>
              <a:blipFill>
                <a:blip r:embed="rId2"/>
                <a:stretch>
                  <a:fillRect t="-21311" b="-4426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532909" y="3750298"/>
                <a:ext cx="5455919" cy="26412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1500" b="1" dirty="0">
                    <a:solidFill>
                      <a:srgbClr val="008000"/>
                    </a:solidFill>
                  </a:rPr>
                  <a:t>b</a:t>
                </a:r>
                <a:r>
                  <a:rPr lang="en-GB" sz="11500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15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  <m:r>
                          <a:rPr lang="en-GB" sz="115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den>
                    </m:f>
                  </m:oMath>
                </a14:m>
                <a:endParaRPr lang="en-GB" sz="115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2909" y="3750298"/>
                <a:ext cx="5455919" cy="2641236"/>
              </a:xfrm>
              <a:prstGeom prst="rect">
                <a:avLst/>
              </a:prstGeom>
              <a:blipFill>
                <a:blip r:embed="rId3"/>
                <a:stretch>
                  <a:fillRect l="-14525" b="-170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9327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87432" y="271549"/>
                <a:ext cx="11155679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6000" dirty="0"/>
                  <a:t>Make </a:t>
                </a:r>
                <a14:m>
                  <m:oMath xmlns:m="http://schemas.openxmlformats.org/officeDocument/2006/math">
                    <m:r>
                      <a:rPr lang="en-GB" sz="6000" b="1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GB" sz="6000" dirty="0"/>
                  <a:t> the subject of the formula.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432" y="271549"/>
                <a:ext cx="11155679" cy="1015663"/>
              </a:xfrm>
              <a:prstGeom prst="rect">
                <a:avLst/>
              </a:prstGeom>
              <a:blipFill>
                <a:blip r:embed="rId2"/>
                <a:stretch>
                  <a:fillRect l="-3279" t="-18675" r="-1858" b="-403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446414" y="1780433"/>
                <a:ext cx="5841077" cy="1862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GB" sz="115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15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sz="115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func>
                  </m:oMath>
                </a14:m>
                <a:r>
                  <a:rPr lang="en-GB" sz="11500" dirty="0"/>
                  <a:t> = </a:t>
                </a:r>
                <a14:m>
                  <m:oMath xmlns:m="http://schemas.openxmlformats.org/officeDocument/2006/math">
                    <m:r>
                      <a:rPr lang="en-GB" sz="11500" i="1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en-GB" sz="115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6414" y="1780433"/>
                <a:ext cx="5841077" cy="1862048"/>
              </a:xfrm>
              <a:prstGeom prst="rect">
                <a:avLst/>
              </a:prstGeom>
              <a:blipFill>
                <a:blip r:embed="rId3"/>
                <a:stretch>
                  <a:fillRect t="-21242" b="-437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793374" y="3728130"/>
                <a:ext cx="8016241" cy="1862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1150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11500" dirty="0"/>
                  <a:t> =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11500" i="1" dirty="0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1150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11500" i="0" dirty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en-GB" sz="11500" i="1" dirty="0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fName>
                      <m:e>
                        <m:r>
                          <a:rPr lang="en-GB" sz="11500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GB" sz="11500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GB" sz="11500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endParaRPr lang="en-GB" sz="115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3374" y="3728130"/>
                <a:ext cx="8016241" cy="1862048"/>
              </a:xfrm>
              <a:prstGeom prst="rect">
                <a:avLst/>
              </a:prstGeom>
              <a:blipFill>
                <a:blip r:embed="rId4"/>
                <a:stretch>
                  <a:fillRect t="-20984" b="-445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7860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87432" y="271549"/>
                <a:ext cx="11155679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6000" dirty="0"/>
                  <a:t>Make </a:t>
                </a:r>
                <a14:m>
                  <m:oMath xmlns:m="http://schemas.openxmlformats.org/officeDocument/2006/math">
                    <m:r>
                      <a:rPr lang="en-GB" sz="6000" b="1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GB" sz="6000" dirty="0"/>
                  <a:t> the subject of the formula.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432" y="271549"/>
                <a:ext cx="11155679" cy="1015663"/>
              </a:xfrm>
              <a:prstGeom prst="rect">
                <a:avLst/>
              </a:prstGeom>
              <a:blipFill>
                <a:blip r:embed="rId2"/>
                <a:stretch>
                  <a:fillRect l="-3279" t="-18675" r="-1858" b="-403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27856" y="1747182"/>
                <a:ext cx="6910648" cy="18620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GB" sz="115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11500" b="0" i="0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GB" sz="115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sz="115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func>
                  </m:oMath>
                </a14:m>
                <a:r>
                  <a:rPr lang="en-GB" sz="11500" dirty="0"/>
                  <a:t> = </a:t>
                </a:r>
                <a14:m>
                  <m:oMath xmlns:m="http://schemas.openxmlformats.org/officeDocument/2006/math">
                    <m:r>
                      <a:rPr lang="en-GB" sz="11500" i="1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en-GB" sz="115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856" y="1747182"/>
                <a:ext cx="6910648" cy="1862048"/>
              </a:xfrm>
              <a:prstGeom prst="rect">
                <a:avLst/>
              </a:prstGeom>
              <a:blipFill>
                <a:blip r:embed="rId3"/>
                <a:stretch>
                  <a:fillRect t="-21311" b="-4426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696393" y="3401163"/>
                <a:ext cx="8395854" cy="26406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1150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11500" dirty="0"/>
                  <a:t> =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115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115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1150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en-GB" sz="1150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fName>
                      <m:e>
                        <m:r>
                          <m:rPr>
                            <m:nor/>
                          </m:rPr>
                          <a:rPr lang="en-GB" sz="11500" dirty="0"/>
                          <m:t>(</m:t>
                        </m:r>
                        <m:f>
                          <m:fPr>
                            <m:ctrlPr>
                              <a:rPr lang="en-GB" sz="11500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11500" i="1" dirty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num>
                          <m:den>
                            <m:r>
                              <a:rPr lang="en-GB" sz="11500" i="1" dirty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en-GB" sz="11500" dirty="0"/>
                          <m:t>)</m:t>
                        </m:r>
                      </m:e>
                    </m:func>
                  </m:oMath>
                </a14:m>
                <a:endParaRPr lang="en-GB" sz="115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6393" y="3401163"/>
                <a:ext cx="8395854" cy="2640659"/>
              </a:xfrm>
              <a:prstGeom prst="rect">
                <a:avLst/>
              </a:prstGeom>
              <a:blipFill>
                <a:blip r:embed="rId4"/>
                <a:stretch>
                  <a:fillRect b="-170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3646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87432" y="271549"/>
                <a:ext cx="11155679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6000" dirty="0"/>
                  <a:t>Make </a:t>
                </a:r>
                <a14:m>
                  <m:oMath xmlns:m="http://schemas.openxmlformats.org/officeDocument/2006/math">
                    <m:r>
                      <a:rPr lang="en-GB" sz="6000" b="1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GB" sz="6000" dirty="0"/>
                  <a:t> the subject of the formula.</a:t>
                </a: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432" y="271549"/>
                <a:ext cx="11155679" cy="1015663"/>
              </a:xfrm>
              <a:prstGeom prst="rect">
                <a:avLst/>
              </a:prstGeom>
              <a:blipFill>
                <a:blip r:embed="rId2"/>
                <a:stretch>
                  <a:fillRect l="-3279" t="-18675" r="-1858" b="-403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78475" y="1713931"/>
                <a:ext cx="7712828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8800" b="0" i="1" smtClean="0">
                        <a:latin typeface="Cambria Math" panose="02040503050406030204" pitchFamily="18" charset="0"/>
                      </a:rPr>
                      <m:t>5−</m:t>
                    </m:r>
                    <m:func>
                      <m:funcPr>
                        <m:ctrlPr>
                          <a:rPr lang="en-GB" sz="88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8800" b="0" i="0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GB" sz="88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sz="8800" b="0" i="1" smtClean="0">
                            <a:solidFill>
                              <a:srgbClr val="00B0F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func>
                  </m:oMath>
                </a14:m>
                <a:r>
                  <a:rPr lang="en-GB" sz="8800" dirty="0"/>
                  <a:t> = </a:t>
                </a:r>
                <a14:m>
                  <m:oMath xmlns:m="http://schemas.openxmlformats.org/officeDocument/2006/math">
                    <m:r>
                      <a:rPr lang="en-GB" sz="8800" i="1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en-GB" sz="8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475" y="1713931"/>
                <a:ext cx="7712828" cy="1446550"/>
              </a:xfrm>
              <a:prstGeom prst="rect">
                <a:avLst/>
              </a:prstGeom>
              <a:blipFill>
                <a:blip r:embed="rId3"/>
                <a:stretch>
                  <a:fillRect t="-20253" b="-426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599709" y="3489832"/>
                <a:ext cx="7592291" cy="20424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8800" i="1" smtClean="0">
                        <a:solidFill>
                          <a:srgbClr val="00B0F0"/>
                        </a:solidFill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8800" dirty="0"/>
                  <a:t> =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88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88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880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e>
                          <m:sup>
                            <m:r>
                              <a:rPr lang="en-GB" sz="880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fName>
                      <m:e>
                        <m:r>
                          <m:rPr>
                            <m:nor/>
                          </m:rPr>
                          <a:rPr lang="en-GB" sz="8800" dirty="0"/>
                          <m:t>(</m:t>
                        </m:r>
                        <m:f>
                          <m:fPr>
                            <m:ctrlPr>
                              <a:rPr lang="en-GB" sz="8800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8800" i="1" dirty="0">
                                <a:latin typeface="Cambria Math" panose="02040503050406030204" pitchFamily="18" charset="0"/>
                              </a:rPr>
                              <m:t>𝑏</m:t>
                            </m:r>
                            <m:r>
                              <a:rPr lang="en-GB" sz="8800" b="0" i="1" dirty="0" smtClean="0">
                                <a:latin typeface="Cambria Math" panose="02040503050406030204" pitchFamily="18" charset="0"/>
                              </a:rPr>
                              <m:t>−5</m:t>
                            </m:r>
                          </m:num>
                          <m:den>
                            <m:r>
                              <a:rPr lang="en-GB" sz="8800" b="0" i="1" dirty="0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GB" sz="8800" i="1" dirty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en-GB" sz="8800" dirty="0"/>
                          <m:t>)</m:t>
                        </m:r>
                      </m:e>
                    </m:func>
                  </m:oMath>
                </a14:m>
                <a:endParaRPr lang="en-GB" sz="88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9709" y="3489832"/>
                <a:ext cx="7592291" cy="2042419"/>
              </a:xfrm>
              <a:prstGeom prst="rect">
                <a:avLst/>
              </a:prstGeom>
              <a:blipFill>
                <a:blip r:embed="rId4"/>
                <a:stretch>
                  <a:fillRect b="-157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75073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188250" y="2426771"/>
                <a:ext cx="3302892" cy="28978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GB" sz="96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−5</m:t>
                          </m:r>
                        </m:num>
                        <m:den>
                          <m:r>
                            <a:rPr lang="en-GB" sz="96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den>
                      </m:f>
                    </m:oMath>
                  </m:oMathPara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8250" y="2426771"/>
                <a:ext cx="3302892" cy="28978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6965595" y="2426771"/>
                <a:ext cx="4223016" cy="28978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96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GB" sz="96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96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sz="96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5595" y="2426771"/>
                <a:ext cx="4223016" cy="28978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1379912" y="49876"/>
            <a:ext cx="940446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b="1" dirty="0"/>
              <a:t>True or False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37512" y="2854037"/>
            <a:ext cx="157387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/>
              <a:t>=</a:t>
            </a:r>
          </a:p>
        </p:txBody>
      </p:sp>
      <p:sp>
        <p:nvSpPr>
          <p:cNvPr id="8" name="Rectangle 7"/>
          <p:cNvSpPr/>
          <p:nvPr/>
        </p:nvSpPr>
        <p:spPr>
          <a:xfrm>
            <a:off x="4433629" y="4773615"/>
            <a:ext cx="2898294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b="1" dirty="0">
                <a:solidFill>
                  <a:srgbClr val="00B050"/>
                </a:solidFill>
              </a:rPr>
              <a:t>True</a:t>
            </a:r>
            <a:endParaRPr lang="en-GB" sz="1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723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1188250" y="2426771"/>
                <a:ext cx="3302892" cy="28978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GB" sz="96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−5</m:t>
                          </m:r>
                        </m:num>
                        <m:den>
                          <m:r>
                            <a:rPr lang="en-GB" sz="96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</m:den>
                      </m:f>
                    </m:oMath>
                  </m:oMathPara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8250" y="2426771"/>
                <a:ext cx="3302892" cy="289784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7157758" y="2426771"/>
                <a:ext cx="3302892" cy="28978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960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96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5−</m:t>
                          </m:r>
                          <m:r>
                            <a:rPr lang="en-GB" sz="9600" b="0" i="1" dirty="0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num>
                        <m:den>
                          <m:r>
                            <a:rPr lang="en-GB" sz="96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7758" y="2426771"/>
                <a:ext cx="3302892" cy="289784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1379912" y="49876"/>
            <a:ext cx="940446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b="1" dirty="0"/>
              <a:t>True or False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37512" y="2854037"/>
            <a:ext cx="157387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3800" dirty="0"/>
              <a:t>=</a:t>
            </a:r>
          </a:p>
        </p:txBody>
      </p:sp>
      <p:sp>
        <p:nvSpPr>
          <p:cNvPr id="8" name="Rectangle 7"/>
          <p:cNvSpPr/>
          <p:nvPr/>
        </p:nvSpPr>
        <p:spPr>
          <a:xfrm>
            <a:off x="4433629" y="4773615"/>
            <a:ext cx="2898294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1500" b="1" dirty="0">
                <a:solidFill>
                  <a:srgbClr val="00B050"/>
                </a:solidFill>
              </a:rPr>
              <a:t>True</a:t>
            </a:r>
            <a:endParaRPr lang="en-GB" sz="16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88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219</Words>
  <Application>Microsoft Office PowerPoint</Application>
  <PresentationFormat>Widescreen</PresentationFormat>
  <Paragraphs>90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13</cp:revision>
  <dcterms:created xsi:type="dcterms:W3CDTF">2016-02-02T10:42:50Z</dcterms:created>
  <dcterms:modified xsi:type="dcterms:W3CDTF">2024-12-10T04:13:15Z</dcterms:modified>
</cp:coreProperties>
</file>