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4" r:id="rId3"/>
    <p:sldId id="282" r:id="rId4"/>
    <p:sldId id="283" r:id="rId5"/>
    <p:sldId id="267" r:id="rId6"/>
    <p:sldId id="266" r:id="rId7"/>
    <p:sldId id="259" r:id="rId8"/>
    <p:sldId id="268" r:id="rId9"/>
    <p:sldId id="269" r:id="rId10"/>
    <p:sldId id="270" r:id="rId11"/>
    <p:sldId id="271" r:id="rId12"/>
    <p:sldId id="272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73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CAE1CA9-5A8B-4E3E-9585-9FEA61D5A9D1}" v="7" dt="2022-09-21T05:16:15.47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2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ECAE1CA9-5A8B-4E3E-9585-9FEA61D5A9D1}"/>
    <pc:docChg chg="custSel addSld modSld">
      <pc:chgData name="Stewart Gale" userId="3647ddd2-6040-41ae-a96d-232c23482af8" providerId="ADAL" clId="{ECAE1CA9-5A8B-4E3E-9585-9FEA61D5A9D1}" dt="2022-09-21T05:16:15.471" v="43" actId="207"/>
      <pc:docMkLst>
        <pc:docMk/>
      </pc:docMkLst>
      <pc:sldChg chg="delSp modSp mod delAnim">
        <pc:chgData name="Stewart Gale" userId="3647ddd2-6040-41ae-a96d-232c23482af8" providerId="ADAL" clId="{ECAE1CA9-5A8B-4E3E-9585-9FEA61D5A9D1}" dt="2022-09-12T14:48:11.762" v="9" actId="1076"/>
        <pc:sldMkLst>
          <pc:docMk/>
          <pc:sldMk cId="96606614" sldId="256"/>
        </pc:sldMkLst>
        <pc:spChg chg="mod">
          <ac:chgData name="Stewart Gale" userId="3647ddd2-6040-41ae-a96d-232c23482af8" providerId="ADAL" clId="{ECAE1CA9-5A8B-4E3E-9585-9FEA61D5A9D1}" dt="2022-09-12T14:48:11.762" v="9" actId="1076"/>
          <ac:spMkLst>
            <pc:docMk/>
            <pc:sldMk cId="96606614" sldId="256"/>
            <ac:spMk id="11" creationId="{00000000-0000-0000-0000-000000000000}"/>
          </ac:spMkLst>
        </pc:spChg>
        <pc:spChg chg="del">
          <ac:chgData name="Stewart Gale" userId="3647ddd2-6040-41ae-a96d-232c23482af8" providerId="ADAL" clId="{ECAE1CA9-5A8B-4E3E-9585-9FEA61D5A9D1}" dt="2022-09-12T14:47:55.816" v="1" actId="478"/>
          <ac:spMkLst>
            <pc:docMk/>
            <pc:sldMk cId="96606614" sldId="256"/>
            <ac:spMk id="13" creationId="{00000000-0000-0000-0000-000000000000}"/>
          </ac:spMkLst>
        </pc:spChg>
        <pc:spChg chg="del">
          <ac:chgData name="Stewart Gale" userId="3647ddd2-6040-41ae-a96d-232c23482af8" providerId="ADAL" clId="{ECAE1CA9-5A8B-4E3E-9585-9FEA61D5A9D1}" dt="2022-09-12T14:47:55.816" v="1" actId="478"/>
          <ac:spMkLst>
            <pc:docMk/>
            <pc:sldMk cId="96606614" sldId="256"/>
            <ac:spMk id="14" creationId="{00000000-0000-0000-0000-000000000000}"/>
          </ac:spMkLst>
        </pc:spChg>
        <pc:spChg chg="del">
          <ac:chgData name="Stewart Gale" userId="3647ddd2-6040-41ae-a96d-232c23482af8" providerId="ADAL" clId="{ECAE1CA9-5A8B-4E3E-9585-9FEA61D5A9D1}" dt="2022-09-12T14:47:55.816" v="1" actId="478"/>
          <ac:spMkLst>
            <pc:docMk/>
            <pc:sldMk cId="96606614" sldId="256"/>
            <ac:spMk id="15" creationId="{00000000-0000-0000-0000-000000000000}"/>
          </ac:spMkLst>
        </pc:spChg>
        <pc:spChg chg="del">
          <ac:chgData name="Stewart Gale" userId="3647ddd2-6040-41ae-a96d-232c23482af8" providerId="ADAL" clId="{ECAE1CA9-5A8B-4E3E-9585-9FEA61D5A9D1}" dt="2022-09-12T14:47:55.816" v="1" actId="478"/>
          <ac:spMkLst>
            <pc:docMk/>
            <pc:sldMk cId="96606614" sldId="256"/>
            <ac:spMk id="16" creationId="{00000000-0000-0000-0000-000000000000}"/>
          </ac:spMkLst>
        </pc:spChg>
        <pc:spChg chg="del">
          <ac:chgData name="Stewart Gale" userId="3647ddd2-6040-41ae-a96d-232c23482af8" providerId="ADAL" clId="{ECAE1CA9-5A8B-4E3E-9585-9FEA61D5A9D1}" dt="2022-09-12T14:47:55.816" v="1" actId="478"/>
          <ac:spMkLst>
            <pc:docMk/>
            <pc:sldMk cId="96606614" sldId="256"/>
            <ac:spMk id="17" creationId="{00000000-0000-0000-0000-000000000000}"/>
          </ac:spMkLst>
        </pc:spChg>
        <pc:graphicFrameChg chg="del">
          <ac:chgData name="Stewart Gale" userId="3647ddd2-6040-41ae-a96d-232c23482af8" providerId="ADAL" clId="{ECAE1CA9-5A8B-4E3E-9585-9FEA61D5A9D1}" dt="2022-09-12T14:47:55.816" v="1" actId="478"/>
          <ac:graphicFrameMkLst>
            <pc:docMk/>
            <pc:sldMk cId="96606614" sldId="256"/>
            <ac:graphicFrameMk id="2" creationId="{00000000-0000-0000-0000-000000000000}"/>
          </ac:graphicFrameMkLst>
        </pc:graphicFrameChg>
        <pc:graphicFrameChg chg="del">
          <ac:chgData name="Stewart Gale" userId="3647ddd2-6040-41ae-a96d-232c23482af8" providerId="ADAL" clId="{ECAE1CA9-5A8B-4E3E-9585-9FEA61D5A9D1}" dt="2022-09-12T14:47:55.816" v="1" actId="478"/>
          <ac:graphicFrameMkLst>
            <pc:docMk/>
            <pc:sldMk cId="96606614" sldId="256"/>
            <ac:graphicFrameMk id="12" creationId="{00000000-0000-0000-0000-000000000000}"/>
          </ac:graphicFrameMkLst>
        </pc:graphicFrameChg>
      </pc:sldChg>
      <pc:sldChg chg="modSp mod">
        <pc:chgData name="Stewart Gale" userId="3647ddd2-6040-41ae-a96d-232c23482af8" providerId="ADAL" clId="{ECAE1CA9-5A8B-4E3E-9585-9FEA61D5A9D1}" dt="2022-09-13T04:21:23.978" v="37" actId="20577"/>
        <pc:sldMkLst>
          <pc:docMk/>
          <pc:sldMk cId="2367083994" sldId="269"/>
        </pc:sldMkLst>
        <pc:spChg chg="mod">
          <ac:chgData name="Stewart Gale" userId="3647ddd2-6040-41ae-a96d-232c23482af8" providerId="ADAL" clId="{ECAE1CA9-5A8B-4E3E-9585-9FEA61D5A9D1}" dt="2022-09-13T04:21:23.978" v="37" actId="20577"/>
          <ac:spMkLst>
            <pc:docMk/>
            <pc:sldMk cId="2367083994" sldId="269"/>
            <ac:spMk id="9" creationId="{00000000-0000-0000-0000-000000000000}"/>
          </ac:spMkLst>
        </pc:spChg>
      </pc:sldChg>
      <pc:sldChg chg="modSp mod">
        <pc:chgData name="Stewart Gale" userId="3647ddd2-6040-41ae-a96d-232c23482af8" providerId="ADAL" clId="{ECAE1CA9-5A8B-4E3E-9585-9FEA61D5A9D1}" dt="2022-09-13T04:22:10.345" v="41" actId="20577"/>
        <pc:sldMkLst>
          <pc:docMk/>
          <pc:sldMk cId="4046458661" sldId="270"/>
        </pc:sldMkLst>
        <pc:spChg chg="mod">
          <ac:chgData name="Stewart Gale" userId="3647ddd2-6040-41ae-a96d-232c23482af8" providerId="ADAL" clId="{ECAE1CA9-5A8B-4E3E-9585-9FEA61D5A9D1}" dt="2022-09-13T04:22:10.345" v="41" actId="20577"/>
          <ac:spMkLst>
            <pc:docMk/>
            <pc:sldMk cId="4046458661" sldId="270"/>
            <ac:spMk id="9" creationId="{00000000-0000-0000-0000-000000000000}"/>
          </ac:spMkLst>
        </pc:spChg>
      </pc:sldChg>
      <pc:sldChg chg="modSp">
        <pc:chgData name="Stewart Gale" userId="3647ddd2-6040-41ae-a96d-232c23482af8" providerId="ADAL" clId="{ECAE1CA9-5A8B-4E3E-9585-9FEA61D5A9D1}" dt="2022-09-21T05:16:15.471" v="43" actId="207"/>
        <pc:sldMkLst>
          <pc:docMk/>
          <pc:sldMk cId="1955009675" sldId="273"/>
        </pc:sldMkLst>
        <pc:spChg chg="mod">
          <ac:chgData name="Stewart Gale" userId="3647ddd2-6040-41ae-a96d-232c23482af8" providerId="ADAL" clId="{ECAE1CA9-5A8B-4E3E-9585-9FEA61D5A9D1}" dt="2022-09-21T05:16:15.471" v="43" actId="207"/>
          <ac:spMkLst>
            <pc:docMk/>
            <pc:sldMk cId="1955009675" sldId="273"/>
            <ac:spMk id="6" creationId="{00000000-0000-0000-0000-000000000000}"/>
          </ac:spMkLst>
        </pc:spChg>
      </pc:sldChg>
      <pc:sldChg chg="delSp modSp add mod">
        <pc:chgData name="Stewart Gale" userId="3647ddd2-6040-41ae-a96d-232c23482af8" providerId="ADAL" clId="{ECAE1CA9-5A8B-4E3E-9585-9FEA61D5A9D1}" dt="2022-09-12T14:49:21.854" v="33" actId="1076"/>
        <pc:sldMkLst>
          <pc:docMk/>
          <pc:sldMk cId="1043520135" sldId="284"/>
        </pc:sldMkLst>
        <pc:spChg chg="del">
          <ac:chgData name="Stewart Gale" userId="3647ddd2-6040-41ae-a96d-232c23482af8" providerId="ADAL" clId="{ECAE1CA9-5A8B-4E3E-9585-9FEA61D5A9D1}" dt="2022-09-12T14:48:15.909" v="10" actId="478"/>
          <ac:spMkLst>
            <pc:docMk/>
            <pc:sldMk cId="1043520135" sldId="284"/>
            <ac:spMk id="11" creationId="{00000000-0000-0000-0000-000000000000}"/>
          </ac:spMkLst>
        </pc:spChg>
        <pc:spChg chg="mod">
          <ac:chgData name="Stewart Gale" userId="3647ddd2-6040-41ae-a96d-232c23482af8" providerId="ADAL" clId="{ECAE1CA9-5A8B-4E3E-9585-9FEA61D5A9D1}" dt="2022-09-12T14:49:21.854" v="33" actId="1076"/>
          <ac:spMkLst>
            <pc:docMk/>
            <pc:sldMk cId="1043520135" sldId="284"/>
            <ac:spMk id="13" creationId="{00000000-0000-0000-0000-000000000000}"/>
          </ac:spMkLst>
        </pc:spChg>
        <pc:spChg chg="mod">
          <ac:chgData name="Stewart Gale" userId="3647ddd2-6040-41ae-a96d-232c23482af8" providerId="ADAL" clId="{ECAE1CA9-5A8B-4E3E-9585-9FEA61D5A9D1}" dt="2022-09-12T14:49:18.497" v="32" actId="1076"/>
          <ac:spMkLst>
            <pc:docMk/>
            <pc:sldMk cId="1043520135" sldId="284"/>
            <ac:spMk id="14" creationId="{00000000-0000-0000-0000-000000000000}"/>
          </ac:spMkLst>
        </pc:spChg>
        <pc:spChg chg="mod">
          <ac:chgData name="Stewart Gale" userId="3647ddd2-6040-41ae-a96d-232c23482af8" providerId="ADAL" clId="{ECAE1CA9-5A8B-4E3E-9585-9FEA61D5A9D1}" dt="2022-09-12T14:49:14.525" v="31" actId="1076"/>
          <ac:spMkLst>
            <pc:docMk/>
            <pc:sldMk cId="1043520135" sldId="284"/>
            <ac:spMk id="15" creationId="{00000000-0000-0000-0000-000000000000}"/>
          </ac:spMkLst>
        </pc:spChg>
        <pc:spChg chg="mod">
          <ac:chgData name="Stewart Gale" userId="3647ddd2-6040-41ae-a96d-232c23482af8" providerId="ADAL" clId="{ECAE1CA9-5A8B-4E3E-9585-9FEA61D5A9D1}" dt="2022-09-12T14:49:11.671" v="30" actId="1076"/>
          <ac:spMkLst>
            <pc:docMk/>
            <pc:sldMk cId="1043520135" sldId="284"/>
            <ac:spMk id="16" creationId="{00000000-0000-0000-0000-000000000000}"/>
          </ac:spMkLst>
        </pc:spChg>
        <pc:spChg chg="mod">
          <ac:chgData name="Stewart Gale" userId="3647ddd2-6040-41ae-a96d-232c23482af8" providerId="ADAL" clId="{ECAE1CA9-5A8B-4E3E-9585-9FEA61D5A9D1}" dt="2022-09-12T14:49:07.281" v="29" actId="1076"/>
          <ac:spMkLst>
            <pc:docMk/>
            <pc:sldMk cId="1043520135" sldId="284"/>
            <ac:spMk id="17" creationId="{00000000-0000-0000-0000-000000000000}"/>
          </ac:spMkLst>
        </pc:spChg>
        <pc:graphicFrameChg chg="mod modGraphic">
          <ac:chgData name="Stewart Gale" userId="3647ddd2-6040-41ae-a96d-232c23482af8" providerId="ADAL" clId="{ECAE1CA9-5A8B-4E3E-9585-9FEA61D5A9D1}" dt="2022-09-12T14:48:26.984" v="15" actId="1076"/>
          <ac:graphicFrameMkLst>
            <pc:docMk/>
            <pc:sldMk cId="1043520135" sldId="284"/>
            <ac:graphicFrameMk id="2" creationId="{00000000-0000-0000-0000-000000000000}"/>
          </ac:graphicFrameMkLst>
        </pc:graphicFrameChg>
        <pc:graphicFrameChg chg="mod modGraphic">
          <ac:chgData name="Stewart Gale" userId="3647ddd2-6040-41ae-a96d-232c23482af8" providerId="ADAL" clId="{ECAE1CA9-5A8B-4E3E-9585-9FEA61D5A9D1}" dt="2022-09-12T14:49:03.742" v="28" actId="1076"/>
          <ac:graphicFrameMkLst>
            <pc:docMk/>
            <pc:sldMk cId="1043520135" sldId="284"/>
            <ac:graphicFrameMk id="12" creationId="{00000000-0000-0000-0000-000000000000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9C477-C563-49DE-B206-E46799A17451}" type="datetimeFigureOut">
              <a:rPr lang="en-GB" smtClean="0"/>
              <a:t>21/09/2022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C08CD-DEFE-4879-B9B4-0E8E1184D2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77737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9C477-C563-49DE-B206-E46799A17451}" type="datetimeFigureOut">
              <a:rPr lang="en-GB" smtClean="0"/>
              <a:t>21/09/2022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C08CD-DEFE-4879-B9B4-0E8E1184D2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9291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9C477-C563-49DE-B206-E46799A17451}" type="datetimeFigureOut">
              <a:rPr lang="en-GB" smtClean="0"/>
              <a:t>21/09/2022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C08CD-DEFE-4879-B9B4-0E8E1184D2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98045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9C477-C563-49DE-B206-E46799A17451}" type="datetimeFigureOut">
              <a:rPr lang="en-GB" smtClean="0"/>
              <a:t>21/09/2022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C08CD-DEFE-4879-B9B4-0E8E1184D2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0584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9C477-C563-49DE-B206-E46799A17451}" type="datetimeFigureOut">
              <a:rPr lang="en-GB" smtClean="0"/>
              <a:t>21/09/2022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C08CD-DEFE-4879-B9B4-0E8E1184D2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11138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9C477-C563-49DE-B206-E46799A17451}" type="datetimeFigureOut">
              <a:rPr lang="en-GB" smtClean="0"/>
              <a:t>21/09/2022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C08CD-DEFE-4879-B9B4-0E8E1184D2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6300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9C477-C563-49DE-B206-E46799A17451}" type="datetimeFigureOut">
              <a:rPr lang="en-GB" smtClean="0"/>
              <a:t>21/09/2022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C08CD-DEFE-4879-B9B4-0E8E1184D2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66251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9C477-C563-49DE-B206-E46799A17451}" type="datetimeFigureOut">
              <a:rPr lang="en-GB" smtClean="0"/>
              <a:t>21/09/2022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C08CD-DEFE-4879-B9B4-0E8E1184D2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47591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9C477-C563-49DE-B206-E46799A17451}" type="datetimeFigureOut">
              <a:rPr lang="en-GB" smtClean="0"/>
              <a:t>21/09/2022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C08CD-DEFE-4879-B9B4-0E8E1184D2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8789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9C477-C563-49DE-B206-E46799A17451}" type="datetimeFigureOut">
              <a:rPr lang="en-GB" smtClean="0"/>
              <a:t>21/09/2022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C08CD-DEFE-4879-B9B4-0E8E1184D2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31197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9C477-C563-49DE-B206-E46799A17451}" type="datetimeFigureOut">
              <a:rPr lang="en-GB" smtClean="0"/>
              <a:t>21/09/2022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C08CD-DEFE-4879-B9B4-0E8E1184D2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4085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A9C477-C563-49DE-B206-E46799A17451}" type="datetimeFigureOut">
              <a:rPr lang="en-GB" smtClean="0"/>
              <a:t>21/09/2022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4C08CD-DEFE-4879-B9B4-0E8E1184D2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3819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775856" y="1747341"/>
            <a:ext cx="1096171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8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LO: Rounding Numbers</a:t>
            </a:r>
          </a:p>
          <a:p>
            <a:pPr algn="ctr"/>
            <a:r>
              <a:rPr lang="en-US" sz="8800" b="1" dirty="0">
                <a:solidFill>
                  <a:srgbClr val="000000"/>
                </a:solidFill>
                <a:latin typeface="Calibri" panose="020F0502020204030204" pitchFamily="34" charset="0"/>
              </a:rPr>
              <a:t>(S</a:t>
            </a:r>
            <a:r>
              <a:rPr lang="en-US" sz="8800" b="1" i="0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ignificant </a:t>
            </a:r>
            <a:r>
              <a:rPr lang="en-US" sz="8800" b="1" dirty="0">
                <a:solidFill>
                  <a:srgbClr val="000000"/>
                </a:solidFill>
                <a:latin typeface="Calibri" panose="020F0502020204030204" pitchFamily="34" charset="0"/>
              </a:rPr>
              <a:t>F</a:t>
            </a:r>
            <a:r>
              <a:rPr lang="en-US" sz="8800" b="1" i="0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igures)</a:t>
            </a:r>
            <a:r>
              <a:rPr lang="en-US" sz="8800" dirty="0"/>
              <a:t> </a:t>
            </a:r>
            <a:endParaRPr lang="en-GB" sz="8800" dirty="0"/>
          </a:p>
        </p:txBody>
      </p:sp>
    </p:spTree>
    <p:extLst>
      <p:ext uri="{BB962C8B-B14F-4D97-AF65-F5344CB8AC3E}">
        <p14:creationId xmlns:p14="http://schemas.microsoft.com/office/powerpoint/2010/main" val="966066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248845" y="2050477"/>
            <a:ext cx="7371751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9900" b="1" dirty="0">
                <a:solidFill>
                  <a:srgbClr val="0000FF"/>
                </a:solidFill>
              </a:rPr>
              <a:t>23.089</a:t>
            </a:r>
          </a:p>
        </p:txBody>
      </p:sp>
      <p:sp>
        <p:nvSpPr>
          <p:cNvPr id="9" name="Rectangle 8"/>
          <p:cNvSpPr/>
          <p:nvPr/>
        </p:nvSpPr>
        <p:spPr>
          <a:xfrm>
            <a:off x="709352" y="921856"/>
            <a:ext cx="1128314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"/>
            <a:r>
              <a:rPr lang="en-US" sz="6000" dirty="0">
                <a:solidFill>
                  <a:srgbClr val="000000"/>
                </a:solidFill>
                <a:latin typeface="Calibri" panose="020F0502020204030204" pitchFamily="34" charset="0"/>
              </a:rPr>
              <a:t>What is </a:t>
            </a:r>
            <a:r>
              <a:rPr lang="en-US" sz="6000">
                <a:solidFill>
                  <a:srgbClr val="000000"/>
                </a:solidFill>
                <a:latin typeface="Calibri" panose="020F0502020204030204" pitchFamily="34" charset="0"/>
              </a:rPr>
              <a:t>the </a:t>
            </a:r>
            <a:r>
              <a:rPr lang="en-US" sz="6000" b="1">
                <a:solidFill>
                  <a:srgbClr val="000000"/>
                </a:solidFill>
                <a:latin typeface="Calibri" panose="020F0502020204030204" pitchFamily="34" charset="0"/>
              </a:rPr>
              <a:t>3rd</a:t>
            </a:r>
            <a:r>
              <a:rPr lang="en-US" sz="600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6000" dirty="0">
                <a:solidFill>
                  <a:srgbClr val="000000"/>
                </a:solidFill>
                <a:latin typeface="Calibri" panose="020F0502020204030204" pitchFamily="34" charset="0"/>
              </a:rPr>
              <a:t>significant figure?</a:t>
            </a:r>
          </a:p>
        </p:txBody>
      </p:sp>
      <p:sp>
        <p:nvSpPr>
          <p:cNvPr id="14" name="Oval 13"/>
          <p:cNvSpPr/>
          <p:nvPr/>
        </p:nvSpPr>
        <p:spPr>
          <a:xfrm>
            <a:off x="5575070" y="2267317"/>
            <a:ext cx="1302328" cy="2809701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6458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600452" y="1937519"/>
            <a:ext cx="8707329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9900" b="1" dirty="0">
                <a:solidFill>
                  <a:srgbClr val="0000FF"/>
                </a:solidFill>
              </a:rPr>
              <a:t>0.00107</a:t>
            </a:r>
          </a:p>
        </p:txBody>
      </p:sp>
      <p:sp>
        <p:nvSpPr>
          <p:cNvPr id="9" name="Rectangle 8"/>
          <p:cNvSpPr/>
          <p:nvPr/>
        </p:nvSpPr>
        <p:spPr>
          <a:xfrm>
            <a:off x="709352" y="921856"/>
            <a:ext cx="1128314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"/>
            <a:r>
              <a:rPr lang="en-US" sz="6000" dirty="0">
                <a:solidFill>
                  <a:srgbClr val="000000"/>
                </a:solidFill>
                <a:latin typeface="Calibri" panose="020F0502020204030204" pitchFamily="34" charset="0"/>
              </a:rPr>
              <a:t>What is the </a:t>
            </a:r>
            <a:r>
              <a:rPr lang="en-US" sz="6000" b="1" dirty="0">
                <a:solidFill>
                  <a:srgbClr val="000000"/>
                </a:solidFill>
                <a:latin typeface="Calibri" panose="020F0502020204030204" pitchFamily="34" charset="0"/>
              </a:rPr>
              <a:t>1st</a:t>
            </a:r>
            <a:r>
              <a:rPr lang="en-US" sz="6000" dirty="0">
                <a:solidFill>
                  <a:srgbClr val="000000"/>
                </a:solidFill>
                <a:latin typeface="Calibri" panose="020F0502020204030204" pitchFamily="34" charset="0"/>
              </a:rPr>
              <a:t> significant figure?</a:t>
            </a:r>
          </a:p>
        </p:txBody>
      </p:sp>
      <p:sp>
        <p:nvSpPr>
          <p:cNvPr id="14" name="Oval 13"/>
          <p:cNvSpPr/>
          <p:nvPr/>
        </p:nvSpPr>
        <p:spPr>
          <a:xfrm>
            <a:off x="6190212" y="2222982"/>
            <a:ext cx="1335578" cy="2809701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27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600452" y="1937519"/>
            <a:ext cx="8707329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9900" b="1" dirty="0">
                <a:solidFill>
                  <a:srgbClr val="0000FF"/>
                </a:solidFill>
              </a:rPr>
              <a:t>0.00107</a:t>
            </a:r>
          </a:p>
        </p:txBody>
      </p:sp>
      <p:sp>
        <p:nvSpPr>
          <p:cNvPr id="9" name="Rectangle 8"/>
          <p:cNvSpPr/>
          <p:nvPr/>
        </p:nvSpPr>
        <p:spPr>
          <a:xfrm>
            <a:off x="709352" y="921856"/>
            <a:ext cx="1128314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"/>
            <a:r>
              <a:rPr lang="en-US" sz="6000" dirty="0">
                <a:solidFill>
                  <a:srgbClr val="000000"/>
                </a:solidFill>
                <a:latin typeface="Calibri" panose="020F0502020204030204" pitchFamily="34" charset="0"/>
              </a:rPr>
              <a:t>What is the </a:t>
            </a:r>
            <a:r>
              <a:rPr lang="en-US" sz="6000" b="1" dirty="0">
                <a:solidFill>
                  <a:srgbClr val="000000"/>
                </a:solidFill>
                <a:latin typeface="Calibri" panose="020F0502020204030204" pitchFamily="34" charset="0"/>
              </a:rPr>
              <a:t>2nd</a:t>
            </a:r>
            <a:r>
              <a:rPr lang="en-US" sz="6000" dirty="0">
                <a:solidFill>
                  <a:srgbClr val="000000"/>
                </a:solidFill>
                <a:latin typeface="Calibri" panose="020F0502020204030204" pitchFamily="34" charset="0"/>
              </a:rPr>
              <a:t> significant figure?</a:t>
            </a:r>
          </a:p>
        </p:txBody>
      </p:sp>
      <p:sp>
        <p:nvSpPr>
          <p:cNvPr id="14" name="Oval 13"/>
          <p:cNvSpPr/>
          <p:nvPr/>
        </p:nvSpPr>
        <p:spPr>
          <a:xfrm>
            <a:off x="7475914" y="2110023"/>
            <a:ext cx="1335578" cy="2809701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2018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958198" y="-137829"/>
            <a:ext cx="6119299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9900" b="1" dirty="0"/>
              <a:t>2.897</a:t>
            </a:r>
          </a:p>
        </p:txBody>
      </p:sp>
      <p:sp>
        <p:nvSpPr>
          <p:cNvPr id="5" name="Rectangle 4"/>
          <p:cNvSpPr/>
          <p:nvPr/>
        </p:nvSpPr>
        <p:spPr>
          <a:xfrm>
            <a:off x="443345" y="2640450"/>
            <a:ext cx="1128314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"/>
            <a:r>
              <a:rPr lang="en-US" sz="7200" dirty="0">
                <a:solidFill>
                  <a:srgbClr val="000000"/>
                </a:solidFill>
                <a:latin typeface="Calibri" panose="020F0502020204030204" pitchFamily="34" charset="0"/>
              </a:rPr>
              <a:t>Round to </a:t>
            </a:r>
            <a:r>
              <a:rPr lang="en-US" sz="7200" b="1" dirty="0">
                <a:solidFill>
                  <a:srgbClr val="FF0000"/>
                </a:solidFill>
                <a:latin typeface="Calibri" panose="020F0502020204030204" pitchFamily="34" charset="0"/>
              </a:rPr>
              <a:t>1</a:t>
            </a:r>
            <a:r>
              <a:rPr lang="en-US" sz="7200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sz="7200" b="1" dirty="0">
                <a:solidFill>
                  <a:srgbClr val="FF0000"/>
                </a:solidFill>
                <a:latin typeface="Calibri" panose="020F0502020204030204" pitchFamily="34" charset="0"/>
              </a:rPr>
              <a:t>significant figure</a:t>
            </a:r>
            <a:r>
              <a:rPr lang="en-US" sz="7200" dirty="0">
                <a:solidFill>
                  <a:srgbClr val="000000"/>
                </a:solidFill>
                <a:latin typeface="Calibri" panose="020F0502020204030204" pitchFamily="34" charset="0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958197" y="-137829"/>
            <a:ext cx="6119299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9900" b="1" dirty="0">
                <a:solidFill>
                  <a:srgbClr val="FF0000"/>
                </a:solidFill>
              </a:rPr>
              <a:t>2</a:t>
            </a:r>
            <a:r>
              <a:rPr lang="en-GB" sz="19900" b="1" dirty="0"/>
              <a:t>.897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075143" y="3638209"/>
            <a:ext cx="1618778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9900" b="1" dirty="0">
                <a:solidFill>
                  <a:srgbClr val="FF0000"/>
                </a:solidFill>
              </a:rPr>
              <a:t>3</a:t>
            </a:r>
            <a:endParaRPr lang="en-GB" sz="19900" b="1" dirty="0"/>
          </a:p>
        </p:txBody>
      </p:sp>
    </p:spTree>
    <p:extLst>
      <p:ext uri="{BB962C8B-B14F-4D97-AF65-F5344CB8AC3E}">
        <p14:creationId xmlns:p14="http://schemas.microsoft.com/office/powerpoint/2010/main" val="635903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897237" y="-94205"/>
            <a:ext cx="6119299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9900" b="1" dirty="0"/>
              <a:t>0.897</a:t>
            </a:r>
          </a:p>
        </p:txBody>
      </p:sp>
      <p:sp>
        <p:nvSpPr>
          <p:cNvPr id="5" name="Rectangle 4"/>
          <p:cNvSpPr/>
          <p:nvPr/>
        </p:nvSpPr>
        <p:spPr>
          <a:xfrm>
            <a:off x="636741" y="2684786"/>
            <a:ext cx="1128314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"/>
            <a:r>
              <a:rPr lang="en-US" sz="7200" dirty="0">
                <a:solidFill>
                  <a:srgbClr val="000000"/>
                </a:solidFill>
                <a:latin typeface="Calibri" panose="020F0502020204030204" pitchFamily="34" charset="0"/>
              </a:rPr>
              <a:t>Round to </a:t>
            </a:r>
            <a:r>
              <a:rPr lang="en-US" sz="7200" b="1" dirty="0">
                <a:solidFill>
                  <a:srgbClr val="FF0000"/>
                </a:solidFill>
                <a:latin typeface="Calibri" panose="020F0502020204030204" pitchFamily="34" charset="0"/>
              </a:rPr>
              <a:t>1</a:t>
            </a:r>
            <a:r>
              <a:rPr lang="en-US" sz="7200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sz="7200" b="1" dirty="0">
                <a:solidFill>
                  <a:srgbClr val="FF0000"/>
                </a:solidFill>
                <a:latin typeface="Calibri" panose="020F0502020204030204" pitchFamily="34" charset="0"/>
              </a:rPr>
              <a:t>significant figure</a:t>
            </a:r>
            <a:r>
              <a:rPr lang="en-US" sz="7200" dirty="0">
                <a:solidFill>
                  <a:srgbClr val="000000"/>
                </a:solidFill>
                <a:latin typeface="Calibri" panose="020F0502020204030204" pitchFamily="34" charset="0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97237" y="-94205"/>
            <a:ext cx="6119299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9900" b="1" dirty="0">
                <a:solidFill>
                  <a:srgbClr val="FF0000"/>
                </a:solidFill>
              </a:rPr>
              <a:t>0.8</a:t>
            </a:r>
            <a:r>
              <a:rPr lang="en-GB" sz="19900" b="1" dirty="0"/>
              <a:t>97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033012" y="3509396"/>
            <a:ext cx="6119299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9900" b="1" dirty="0">
                <a:solidFill>
                  <a:srgbClr val="FF0000"/>
                </a:solidFill>
              </a:rPr>
              <a:t>0.9</a:t>
            </a:r>
            <a:endParaRPr lang="en-GB" sz="19900" b="1" dirty="0"/>
          </a:p>
        </p:txBody>
      </p:sp>
    </p:spTree>
    <p:extLst>
      <p:ext uri="{BB962C8B-B14F-4D97-AF65-F5344CB8AC3E}">
        <p14:creationId xmlns:p14="http://schemas.microsoft.com/office/powerpoint/2010/main" val="1098666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897238" y="-99747"/>
            <a:ext cx="6119299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9900" b="1" dirty="0"/>
              <a:t>0.897</a:t>
            </a:r>
          </a:p>
        </p:txBody>
      </p:sp>
      <p:sp>
        <p:nvSpPr>
          <p:cNvPr id="5" name="Rectangle 4"/>
          <p:cNvSpPr/>
          <p:nvPr/>
        </p:nvSpPr>
        <p:spPr>
          <a:xfrm>
            <a:off x="537556" y="2778995"/>
            <a:ext cx="1128314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"/>
            <a:r>
              <a:rPr lang="en-US" sz="7200" dirty="0">
                <a:solidFill>
                  <a:srgbClr val="000000"/>
                </a:solidFill>
                <a:latin typeface="Calibri" panose="020F0502020204030204" pitchFamily="34" charset="0"/>
              </a:rPr>
              <a:t>Round to </a:t>
            </a:r>
            <a:r>
              <a:rPr lang="en-US" sz="7200" b="1" dirty="0">
                <a:solidFill>
                  <a:srgbClr val="FF0000"/>
                </a:solidFill>
                <a:latin typeface="Calibri" panose="020F0502020204030204" pitchFamily="34" charset="0"/>
              </a:rPr>
              <a:t>2</a:t>
            </a:r>
            <a:r>
              <a:rPr lang="en-US" sz="7200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sz="7200" b="1" dirty="0">
                <a:solidFill>
                  <a:srgbClr val="FF0000"/>
                </a:solidFill>
                <a:latin typeface="Calibri" panose="020F0502020204030204" pitchFamily="34" charset="0"/>
              </a:rPr>
              <a:t>significant figure</a:t>
            </a:r>
            <a:r>
              <a:rPr lang="en-US" sz="7200" dirty="0">
                <a:solidFill>
                  <a:srgbClr val="000000"/>
                </a:solidFill>
                <a:latin typeface="Calibri" panose="020F0502020204030204" pitchFamily="34" charset="0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97238" y="-99747"/>
            <a:ext cx="6119299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9900" b="1" dirty="0">
                <a:solidFill>
                  <a:srgbClr val="FF0000"/>
                </a:solidFill>
              </a:rPr>
              <a:t>0.89</a:t>
            </a:r>
            <a:r>
              <a:rPr lang="en-GB" sz="19900" b="1" dirty="0"/>
              <a:t>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071805" y="3703290"/>
            <a:ext cx="6119299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9900" b="1" dirty="0">
                <a:solidFill>
                  <a:srgbClr val="FF0000"/>
                </a:solidFill>
              </a:rPr>
              <a:t>0.90</a:t>
            </a:r>
            <a:endParaRPr lang="en-GB" sz="19900" b="1" dirty="0"/>
          </a:p>
        </p:txBody>
      </p:sp>
    </p:spTree>
    <p:extLst>
      <p:ext uri="{BB962C8B-B14F-4D97-AF65-F5344CB8AC3E}">
        <p14:creationId xmlns:p14="http://schemas.microsoft.com/office/powerpoint/2010/main" val="3287350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126925" y="-51994"/>
            <a:ext cx="7598966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9900" b="1" dirty="0"/>
              <a:t>0.0897</a:t>
            </a:r>
          </a:p>
        </p:txBody>
      </p:sp>
      <p:sp>
        <p:nvSpPr>
          <p:cNvPr id="5" name="Rectangle 4"/>
          <p:cNvSpPr/>
          <p:nvPr/>
        </p:nvSpPr>
        <p:spPr>
          <a:xfrm>
            <a:off x="440008" y="2795622"/>
            <a:ext cx="1128314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"/>
            <a:r>
              <a:rPr lang="en-US" sz="7200" dirty="0">
                <a:solidFill>
                  <a:srgbClr val="000000"/>
                </a:solidFill>
                <a:latin typeface="Calibri" panose="020F0502020204030204" pitchFamily="34" charset="0"/>
              </a:rPr>
              <a:t>Round to </a:t>
            </a:r>
            <a:r>
              <a:rPr lang="en-US" sz="7200" b="1" dirty="0">
                <a:solidFill>
                  <a:srgbClr val="FF0000"/>
                </a:solidFill>
                <a:latin typeface="Calibri" panose="020F0502020204030204" pitchFamily="34" charset="0"/>
              </a:rPr>
              <a:t>1</a:t>
            </a:r>
            <a:r>
              <a:rPr lang="en-US" sz="7200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sz="7200" b="1" dirty="0">
                <a:solidFill>
                  <a:srgbClr val="FF0000"/>
                </a:solidFill>
                <a:latin typeface="Calibri" panose="020F0502020204030204" pitchFamily="34" charset="0"/>
              </a:rPr>
              <a:t>significant figure</a:t>
            </a:r>
            <a:r>
              <a:rPr lang="en-US" sz="7200" dirty="0">
                <a:solidFill>
                  <a:srgbClr val="000000"/>
                </a:solidFill>
                <a:latin typeface="Calibri" panose="020F0502020204030204" pitchFamily="34" charset="0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26925" y="-51994"/>
            <a:ext cx="7598966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9900" b="1" dirty="0">
                <a:solidFill>
                  <a:srgbClr val="FF0000"/>
                </a:solidFill>
              </a:rPr>
              <a:t>0.08</a:t>
            </a:r>
            <a:r>
              <a:rPr lang="en-GB" sz="19900" b="1" dirty="0"/>
              <a:t>97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190656" y="3688857"/>
            <a:ext cx="480866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9900" b="1" dirty="0">
                <a:solidFill>
                  <a:srgbClr val="FF0000"/>
                </a:solidFill>
              </a:rPr>
              <a:t>0.09</a:t>
            </a:r>
            <a:endParaRPr lang="en-GB" sz="19900" b="1" dirty="0"/>
          </a:p>
        </p:txBody>
      </p:sp>
    </p:spTree>
    <p:extLst>
      <p:ext uri="{BB962C8B-B14F-4D97-AF65-F5344CB8AC3E}">
        <p14:creationId xmlns:p14="http://schemas.microsoft.com/office/powerpoint/2010/main" val="1875038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271012" y="-121915"/>
            <a:ext cx="7371751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9900" b="1" dirty="0"/>
              <a:t>103.89</a:t>
            </a:r>
          </a:p>
        </p:txBody>
      </p:sp>
      <p:sp>
        <p:nvSpPr>
          <p:cNvPr id="5" name="Rectangle 4"/>
          <p:cNvSpPr/>
          <p:nvPr/>
        </p:nvSpPr>
        <p:spPr>
          <a:xfrm>
            <a:off x="515390" y="2718037"/>
            <a:ext cx="1128314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"/>
            <a:r>
              <a:rPr lang="en-US" sz="7200" dirty="0">
                <a:solidFill>
                  <a:srgbClr val="000000"/>
                </a:solidFill>
                <a:latin typeface="Calibri" panose="020F0502020204030204" pitchFamily="34" charset="0"/>
              </a:rPr>
              <a:t>Round to </a:t>
            </a:r>
            <a:r>
              <a:rPr lang="en-US" sz="7200" b="1" dirty="0">
                <a:solidFill>
                  <a:srgbClr val="FF0000"/>
                </a:solidFill>
                <a:latin typeface="Calibri" panose="020F0502020204030204" pitchFamily="34" charset="0"/>
              </a:rPr>
              <a:t>1</a:t>
            </a:r>
            <a:r>
              <a:rPr lang="en-US" sz="7200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sz="7200" b="1" dirty="0">
                <a:solidFill>
                  <a:srgbClr val="FF0000"/>
                </a:solidFill>
                <a:latin typeface="Calibri" panose="020F0502020204030204" pitchFamily="34" charset="0"/>
              </a:rPr>
              <a:t>significant figure</a:t>
            </a:r>
            <a:r>
              <a:rPr lang="en-US" sz="7200" dirty="0">
                <a:solidFill>
                  <a:srgbClr val="000000"/>
                </a:solidFill>
                <a:latin typeface="Calibri" panose="020F0502020204030204" pitchFamily="34" charset="0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71011" y="-121915"/>
            <a:ext cx="7371751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9900" b="1" dirty="0">
                <a:solidFill>
                  <a:srgbClr val="FF0000"/>
                </a:solidFill>
              </a:rPr>
              <a:t>1</a:t>
            </a:r>
            <a:r>
              <a:rPr lang="en-GB" sz="19900" b="1" dirty="0"/>
              <a:t>03.89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84619" y="3603608"/>
            <a:ext cx="7371751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9900" b="1" dirty="0">
                <a:solidFill>
                  <a:srgbClr val="FF0000"/>
                </a:solidFill>
              </a:rPr>
              <a:t>1</a:t>
            </a:r>
            <a:r>
              <a:rPr lang="en-GB" sz="19900" b="1" dirty="0"/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val="2760904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298721" y="0"/>
            <a:ext cx="7371751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9900" b="1" dirty="0"/>
              <a:t>23.089</a:t>
            </a:r>
          </a:p>
        </p:txBody>
      </p:sp>
      <p:sp>
        <p:nvSpPr>
          <p:cNvPr id="5" name="Rectangle 4"/>
          <p:cNvSpPr/>
          <p:nvPr/>
        </p:nvSpPr>
        <p:spPr>
          <a:xfrm>
            <a:off x="471054" y="2891893"/>
            <a:ext cx="1128314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"/>
            <a:r>
              <a:rPr lang="en-US" sz="7200" dirty="0">
                <a:solidFill>
                  <a:srgbClr val="000000"/>
                </a:solidFill>
                <a:latin typeface="Calibri" panose="020F0502020204030204" pitchFamily="34" charset="0"/>
              </a:rPr>
              <a:t>Round to </a:t>
            </a:r>
            <a:r>
              <a:rPr lang="en-US" sz="7200" b="1" dirty="0">
                <a:solidFill>
                  <a:srgbClr val="FF0000"/>
                </a:solidFill>
                <a:latin typeface="Calibri" panose="020F0502020204030204" pitchFamily="34" charset="0"/>
              </a:rPr>
              <a:t>3 significant figure</a:t>
            </a:r>
            <a:r>
              <a:rPr lang="en-US" sz="7200" dirty="0">
                <a:solidFill>
                  <a:srgbClr val="000000"/>
                </a:solidFill>
                <a:latin typeface="Calibri" panose="020F0502020204030204" pitchFamily="34" charset="0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304262" y="0"/>
            <a:ext cx="7371751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9900" b="1" dirty="0">
                <a:solidFill>
                  <a:srgbClr val="FF0000"/>
                </a:solidFill>
              </a:rPr>
              <a:t>23.0</a:t>
            </a:r>
            <a:r>
              <a:rPr lang="en-GB" sz="19900" b="1" dirty="0"/>
              <a:t>89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426748" y="3760124"/>
            <a:ext cx="7371751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9900" b="1" dirty="0">
                <a:solidFill>
                  <a:srgbClr val="FF0000"/>
                </a:solidFill>
              </a:rPr>
              <a:t>23.1</a:t>
            </a:r>
            <a:endParaRPr lang="en-GB" sz="19900" b="1" dirty="0"/>
          </a:p>
        </p:txBody>
      </p:sp>
    </p:spTree>
    <p:extLst>
      <p:ext uri="{BB962C8B-B14F-4D97-AF65-F5344CB8AC3E}">
        <p14:creationId xmlns:p14="http://schemas.microsoft.com/office/powerpoint/2010/main" val="2237601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742334" y="-85244"/>
            <a:ext cx="8707329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9900" b="1" dirty="0"/>
              <a:t>0.01073</a:t>
            </a:r>
          </a:p>
        </p:txBody>
      </p:sp>
      <p:sp>
        <p:nvSpPr>
          <p:cNvPr id="5" name="Rectangle 4"/>
          <p:cNvSpPr/>
          <p:nvPr/>
        </p:nvSpPr>
        <p:spPr>
          <a:xfrm>
            <a:off x="548640" y="2773454"/>
            <a:ext cx="1128314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"/>
            <a:r>
              <a:rPr lang="en-US" sz="7200" dirty="0">
                <a:solidFill>
                  <a:srgbClr val="000000"/>
                </a:solidFill>
                <a:latin typeface="Calibri" panose="020F0502020204030204" pitchFamily="34" charset="0"/>
              </a:rPr>
              <a:t>Round to </a:t>
            </a:r>
            <a:r>
              <a:rPr lang="en-US" sz="7200" b="1" dirty="0">
                <a:solidFill>
                  <a:srgbClr val="FF0000"/>
                </a:solidFill>
                <a:latin typeface="Calibri" panose="020F0502020204030204" pitchFamily="34" charset="0"/>
              </a:rPr>
              <a:t>3 significant figure</a:t>
            </a:r>
            <a:r>
              <a:rPr lang="en-US" sz="7200" dirty="0">
                <a:solidFill>
                  <a:srgbClr val="000000"/>
                </a:solidFill>
                <a:latin typeface="Calibri" panose="020F0502020204030204" pitchFamily="34" charset="0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42333" y="-85244"/>
            <a:ext cx="8707329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9900" b="1" dirty="0">
                <a:solidFill>
                  <a:srgbClr val="FF0000"/>
                </a:solidFill>
              </a:rPr>
              <a:t>0.0107</a:t>
            </a:r>
            <a:r>
              <a:rPr lang="en-GB" sz="19900" b="1" dirty="0"/>
              <a:t>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84145" y="3564043"/>
            <a:ext cx="7343478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9900" b="1" dirty="0">
                <a:solidFill>
                  <a:srgbClr val="FF0000"/>
                </a:solidFill>
              </a:rPr>
              <a:t>0.0107</a:t>
            </a:r>
            <a:endParaRPr lang="en-GB" sz="19900" b="1" dirty="0"/>
          </a:p>
        </p:txBody>
      </p:sp>
    </p:spTree>
    <p:extLst>
      <p:ext uri="{BB962C8B-B14F-4D97-AF65-F5344CB8AC3E}">
        <p14:creationId xmlns:p14="http://schemas.microsoft.com/office/powerpoint/2010/main" val="918605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2859771"/>
              </p:ext>
            </p:extLst>
          </p:nvPr>
        </p:nvGraphicFramePr>
        <p:xfrm>
          <a:off x="1236800" y="85973"/>
          <a:ext cx="9553120" cy="2539365"/>
        </p:xfrm>
        <a:graphic>
          <a:graphicData uri="http://schemas.openxmlformats.org/drawingml/2006/table">
            <a:tbl>
              <a:tblPr/>
              <a:tblGrid>
                <a:gridCol w="1559693">
                  <a:extLst>
                    <a:ext uri="{9D8B030D-6E8A-4147-A177-3AD203B41FA5}">
                      <a16:colId xmlns:a16="http://schemas.microsoft.com/office/drawing/2014/main" val="3877076822"/>
                    </a:ext>
                  </a:extLst>
                </a:gridCol>
                <a:gridCol w="1559693">
                  <a:extLst>
                    <a:ext uri="{9D8B030D-6E8A-4147-A177-3AD203B41FA5}">
                      <a16:colId xmlns:a16="http://schemas.microsoft.com/office/drawing/2014/main" val="1735502195"/>
                    </a:ext>
                  </a:extLst>
                </a:gridCol>
                <a:gridCol w="1559693">
                  <a:extLst>
                    <a:ext uri="{9D8B030D-6E8A-4147-A177-3AD203B41FA5}">
                      <a16:colId xmlns:a16="http://schemas.microsoft.com/office/drawing/2014/main" val="2773039271"/>
                    </a:ext>
                  </a:extLst>
                </a:gridCol>
                <a:gridCol w="1559693">
                  <a:extLst>
                    <a:ext uri="{9D8B030D-6E8A-4147-A177-3AD203B41FA5}">
                      <a16:colId xmlns:a16="http://schemas.microsoft.com/office/drawing/2014/main" val="4078014825"/>
                    </a:ext>
                  </a:extLst>
                </a:gridCol>
                <a:gridCol w="1754655">
                  <a:extLst>
                    <a:ext uri="{9D8B030D-6E8A-4147-A177-3AD203B41FA5}">
                      <a16:colId xmlns:a16="http://schemas.microsoft.com/office/drawing/2014/main" val="3581595888"/>
                    </a:ext>
                  </a:extLst>
                </a:gridCol>
                <a:gridCol w="1559693">
                  <a:extLst>
                    <a:ext uri="{9D8B030D-6E8A-4147-A177-3AD203B41FA5}">
                      <a16:colId xmlns:a16="http://schemas.microsoft.com/office/drawing/2014/main" val="3289227635"/>
                    </a:ext>
                  </a:extLst>
                </a:gridCol>
              </a:tblGrid>
              <a:tr h="834322">
                <a:tc>
                  <a:txBody>
                    <a:bodyPr/>
                    <a:lstStyle/>
                    <a:p>
                      <a:pPr algn="ctr" fontAlgn="b"/>
                      <a:r>
                        <a:rPr lang="en-GB" sz="16600" b="1" i="0" u="none" strike="noStrike" dirty="0">
                          <a:solidFill>
                            <a:srgbClr val="0000CC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600" b="1" i="0" u="none" strike="noStrike">
                          <a:solidFill>
                            <a:srgbClr val="0000CC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600" b="1" i="0" u="none" strike="noStrike">
                          <a:solidFill>
                            <a:srgbClr val="0000CC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600" b="1" i="0" u="none" strike="noStrike" dirty="0">
                          <a:solidFill>
                            <a:srgbClr val="0000CC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600" b="1" i="0" u="none" strike="noStrike" dirty="0">
                          <a:solidFill>
                            <a:srgbClr val="0000CC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1524696"/>
                  </a:ext>
                </a:extLst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7296832"/>
              </p:ext>
            </p:extLst>
          </p:nvPr>
        </p:nvGraphicFramePr>
        <p:xfrm>
          <a:off x="1091215" y="2569920"/>
          <a:ext cx="9188858" cy="3705225"/>
        </p:xfrm>
        <a:graphic>
          <a:graphicData uri="http://schemas.openxmlformats.org/drawingml/2006/table">
            <a:tbl>
              <a:tblPr/>
              <a:tblGrid>
                <a:gridCol w="78699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1895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65186">
                <a:tc>
                  <a:txBody>
                    <a:bodyPr/>
                    <a:lstStyle/>
                    <a:p>
                      <a:pPr algn="l" fontAlgn="b"/>
                      <a:r>
                        <a:rPr lang="en-US" sz="4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The</a:t>
                      </a:r>
                      <a:r>
                        <a:rPr lang="en-US" sz="4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1st </a:t>
                      </a:r>
                      <a:r>
                        <a:rPr lang="en-US" sz="4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significant number is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4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5186">
                <a:tc>
                  <a:txBody>
                    <a:bodyPr/>
                    <a:lstStyle/>
                    <a:p>
                      <a:pPr algn="l" fontAlgn="b"/>
                      <a:r>
                        <a:rPr lang="en-US" sz="4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The </a:t>
                      </a:r>
                      <a:r>
                        <a:rPr lang="en-US" sz="4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2nd</a:t>
                      </a:r>
                      <a:r>
                        <a:rPr lang="en-US" sz="4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significant number is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4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5186">
                <a:tc>
                  <a:txBody>
                    <a:bodyPr/>
                    <a:lstStyle/>
                    <a:p>
                      <a:pPr algn="l" fontAlgn="b"/>
                      <a:r>
                        <a:rPr lang="en-US" sz="4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The </a:t>
                      </a:r>
                      <a:r>
                        <a:rPr lang="en-US" sz="4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3rd</a:t>
                      </a:r>
                      <a:r>
                        <a:rPr lang="en-US" sz="4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significant number is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4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5186">
                <a:tc>
                  <a:txBody>
                    <a:bodyPr/>
                    <a:lstStyle/>
                    <a:p>
                      <a:pPr algn="l" fontAlgn="b"/>
                      <a:r>
                        <a:rPr lang="en-US" sz="4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The </a:t>
                      </a:r>
                      <a:r>
                        <a:rPr lang="en-US" sz="4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4th</a:t>
                      </a:r>
                      <a:r>
                        <a:rPr lang="en-US" sz="4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significant number is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4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5186">
                <a:tc>
                  <a:txBody>
                    <a:bodyPr/>
                    <a:lstStyle/>
                    <a:p>
                      <a:pPr algn="l" fontAlgn="b"/>
                      <a:r>
                        <a:rPr lang="en-US" sz="4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The </a:t>
                      </a:r>
                      <a:r>
                        <a:rPr lang="en-US" sz="4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5th</a:t>
                      </a:r>
                      <a:r>
                        <a:rPr lang="en-US" sz="4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significant number is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4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3" name="Rectangle 12"/>
          <p:cNvSpPr/>
          <p:nvPr/>
        </p:nvSpPr>
        <p:spPr>
          <a:xfrm>
            <a:off x="9307170" y="2396655"/>
            <a:ext cx="614272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"/>
            <a:r>
              <a:rPr lang="en-GB" sz="6600" b="1" dirty="0">
                <a:solidFill>
                  <a:srgbClr val="0000CC"/>
                </a:solidFill>
                <a:latin typeface="Calibri" panose="020F0502020204030204" pitchFamily="34" charset="0"/>
              </a:rPr>
              <a:t>4</a:t>
            </a:r>
          </a:p>
        </p:txBody>
      </p:sp>
      <p:sp>
        <p:nvSpPr>
          <p:cNvPr id="14" name="Rectangle 13"/>
          <p:cNvSpPr/>
          <p:nvPr/>
        </p:nvSpPr>
        <p:spPr>
          <a:xfrm>
            <a:off x="9325383" y="3115543"/>
            <a:ext cx="614272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"/>
            <a:r>
              <a:rPr lang="en-GB" sz="6600" b="1" dirty="0">
                <a:solidFill>
                  <a:srgbClr val="0000CC"/>
                </a:solidFill>
                <a:latin typeface="Calibri" panose="020F0502020204030204" pitchFamily="34" charset="0"/>
              </a:rPr>
              <a:t>2</a:t>
            </a:r>
          </a:p>
        </p:txBody>
      </p:sp>
      <p:sp>
        <p:nvSpPr>
          <p:cNvPr id="15" name="Rectangle 14"/>
          <p:cNvSpPr/>
          <p:nvPr/>
        </p:nvSpPr>
        <p:spPr>
          <a:xfrm>
            <a:off x="9325383" y="3868534"/>
            <a:ext cx="614272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"/>
            <a:r>
              <a:rPr lang="en-GB" sz="6600" b="1" dirty="0">
                <a:solidFill>
                  <a:srgbClr val="0000CC"/>
                </a:solidFill>
                <a:latin typeface="Calibri" panose="020F0502020204030204" pitchFamily="34" charset="0"/>
              </a:rPr>
              <a:t>8</a:t>
            </a:r>
          </a:p>
        </p:txBody>
      </p:sp>
      <p:sp>
        <p:nvSpPr>
          <p:cNvPr id="16" name="Rectangle 15"/>
          <p:cNvSpPr/>
          <p:nvPr/>
        </p:nvSpPr>
        <p:spPr>
          <a:xfrm>
            <a:off x="9307170" y="4578544"/>
            <a:ext cx="614272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"/>
            <a:r>
              <a:rPr lang="en-GB" sz="6600" b="1" dirty="0">
                <a:solidFill>
                  <a:srgbClr val="0000CC"/>
                </a:solidFill>
                <a:latin typeface="Calibri" panose="020F0502020204030204" pitchFamily="34" charset="0"/>
              </a:rPr>
              <a:t>9</a:t>
            </a:r>
          </a:p>
        </p:txBody>
      </p:sp>
      <p:sp>
        <p:nvSpPr>
          <p:cNvPr id="17" name="Rectangle 16"/>
          <p:cNvSpPr/>
          <p:nvPr/>
        </p:nvSpPr>
        <p:spPr>
          <a:xfrm>
            <a:off x="9307170" y="5340413"/>
            <a:ext cx="614272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"/>
            <a:r>
              <a:rPr lang="en-GB" sz="6600" b="1" dirty="0">
                <a:solidFill>
                  <a:srgbClr val="0000CC"/>
                </a:solidFill>
                <a:latin typeface="Calibri" panose="020F0502020204030204" pitchFamily="34" charset="0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1043520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296249" y="0"/>
            <a:ext cx="5459824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9900" b="1" dirty="0"/>
              <a:t>1357</a:t>
            </a:r>
          </a:p>
        </p:txBody>
      </p:sp>
      <p:sp>
        <p:nvSpPr>
          <p:cNvPr id="5" name="Rectangle 4"/>
          <p:cNvSpPr/>
          <p:nvPr/>
        </p:nvSpPr>
        <p:spPr>
          <a:xfrm>
            <a:off x="384590" y="2762371"/>
            <a:ext cx="1128314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"/>
            <a:r>
              <a:rPr lang="en-US" sz="7200" dirty="0">
                <a:solidFill>
                  <a:srgbClr val="000000"/>
                </a:solidFill>
                <a:latin typeface="Calibri" panose="020F0502020204030204" pitchFamily="34" charset="0"/>
              </a:rPr>
              <a:t>Round to </a:t>
            </a:r>
            <a:r>
              <a:rPr lang="en-US" sz="7200" b="1" dirty="0">
                <a:solidFill>
                  <a:srgbClr val="FF0000"/>
                </a:solidFill>
                <a:latin typeface="Calibri" panose="020F0502020204030204" pitchFamily="34" charset="0"/>
              </a:rPr>
              <a:t>2 significant figure</a:t>
            </a:r>
            <a:r>
              <a:rPr lang="en-US" sz="7200" dirty="0">
                <a:solidFill>
                  <a:srgbClr val="000000"/>
                </a:solidFill>
                <a:latin typeface="Calibri" panose="020F0502020204030204" pitchFamily="34" charset="0"/>
              </a:rPr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96248" y="0"/>
            <a:ext cx="5459824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9900" b="1" dirty="0">
                <a:solidFill>
                  <a:srgbClr val="FF0000"/>
                </a:solidFill>
              </a:rPr>
              <a:t>13</a:t>
            </a:r>
            <a:r>
              <a:rPr lang="en-GB" sz="19900" b="1" dirty="0"/>
              <a:t>57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371062" y="3632662"/>
            <a:ext cx="5459824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9900" b="1" dirty="0">
                <a:solidFill>
                  <a:srgbClr val="FF0000"/>
                </a:solidFill>
              </a:rPr>
              <a:t>14</a:t>
            </a:r>
            <a:r>
              <a:rPr lang="en-GB" sz="19900" b="1" dirty="0"/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val="140646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562256" y="-40910"/>
            <a:ext cx="4877933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9900" b="1" dirty="0"/>
              <a:t>9.99</a:t>
            </a:r>
          </a:p>
        </p:txBody>
      </p:sp>
      <p:sp>
        <p:nvSpPr>
          <p:cNvPr id="9" name="Rectangle 8"/>
          <p:cNvSpPr/>
          <p:nvPr/>
        </p:nvSpPr>
        <p:spPr>
          <a:xfrm>
            <a:off x="432261" y="2808381"/>
            <a:ext cx="1128314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"/>
            <a:r>
              <a:rPr lang="en-US" sz="7200" dirty="0">
                <a:solidFill>
                  <a:srgbClr val="000000"/>
                </a:solidFill>
                <a:latin typeface="Calibri" panose="020F0502020204030204" pitchFamily="34" charset="0"/>
              </a:rPr>
              <a:t>Round to </a:t>
            </a:r>
            <a:r>
              <a:rPr lang="en-US" sz="7200" b="1" dirty="0">
                <a:solidFill>
                  <a:srgbClr val="FF0000"/>
                </a:solidFill>
                <a:latin typeface="Calibri" panose="020F0502020204030204" pitchFamily="34" charset="0"/>
              </a:rPr>
              <a:t>2</a:t>
            </a:r>
            <a:r>
              <a:rPr lang="en-US" sz="7200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sz="7200" b="1" dirty="0">
                <a:solidFill>
                  <a:srgbClr val="FF0000"/>
                </a:solidFill>
                <a:latin typeface="Calibri" panose="020F0502020204030204" pitchFamily="34" charset="0"/>
              </a:rPr>
              <a:t>significant figure</a:t>
            </a:r>
            <a:r>
              <a:rPr lang="en-US" sz="7200" dirty="0">
                <a:solidFill>
                  <a:srgbClr val="000000"/>
                </a:solidFill>
                <a:latin typeface="Calibri" panose="020F0502020204030204" pitchFamily="34" charset="0"/>
              </a:rPr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62256" y="-40910"/>
            <a:ext cx="4877933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9900" b="1" dirty="0">
                <a:solidFill>
                  <a:srgbClr val="FF0000"/>
                </a:solidFill>
              </a:rPr>
              <a:t>9.9</a:t>
            </a:r>
            <a:r>
              <a:rPr lang="en-GB" sz="19900" b="1" dirty="0"/>
              <a:t>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404580" y="3703290"/>
            <a:ext cx="4877933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9900" b="1" dirty="0">
                <a:solidFill>
                  <a:srgbClr val="FF0000"/>
                </a:solidFill>
              </a:rPr>
              <a:t>10</a:t>
            </a:r>
            <a:r>
              <a:rPr lang="en-GB" sz="19900" b="1" dirty="0">
                <a:solidFill>
                  <a:schemeClr val="bg1"/>
                </a:solidFill>
              </a:rPr>
              <a:t>.0</a:t>
            </a:r>
          </a:p>
        </p:txBody>
      </p:sp>
    </p:spTree>
    <p:extLst>
      <p:ext uri="{BB962C8B-B14F-4D97-AF65-F5344CB8AC3E}">
        <p14:creationId xmlns:p14="http://schemas.microsoft.com/office/powerpoint/2010/main" val="1955009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872598" y="2227816"/>
            <a:ext cx="4074369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9900" b="1" dirty="0">
                <a:solidFill>
                  <a:srgbClr val="0000FF"/>
                </a:solidFill>
              </a:rPr>
              <a:t>289</a:t>
            </a:r>
          </a:p>
        </p:txBody>
      </p:sp>
      <p:sp>
        <p:nvSpPr>
          <p:cNvPr id="9" name="Rectangle 8"/>
          <p:cNvSpPr/>
          <p:nvPr/>
        </p:nvSpPr>
        <p:spPr>
          <a:xfrm>
            <a:off x="709352" y="921856"/>
            <a:ext cx="1128314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"/>
            <a:r>
              <a:rPr lang="en-US" sz="6000" dirty="0">
                <a:solidFill>
                  <a:srgbClr val="000000"/>
                </a:solidFill>
                <a:latin typeface="Calibri" panose="020F0502020204030204" pitchFamily="34" charset="0"/>
              </a:rPr>
              <a:t>What is the </a:t>
            </a:r>
            <a:r>
              <a:rPr lang="en-US" sz="6000" b="1" dirty="0">
                <a:solidFill>
                  <a:srgbClr val="000000"/>
                </a:solidFill>
                <a:latin typeface="Calibri" panose="020F0502020204030204" pitchFamily="34" charset="0"/>
              </a:rPr>
              <a:t>1st</a:t>
            </a:r>
            <a:r>
              <a:rPr lang="en-US" sz="6000" dirty="0">
                <a:solidFill>
                  <a:srgbClr val="000000"/>
                </a:solidFill>
                <a:latin typeface="Calibri" panose="020F0502020204030204" pitchFamily="34" charset="0"/>
              </a:rPr>
              <a:t> significant figure?</a:t>
            </a:r>
          </a:p>
        </p:txBody>
      </p:sp>
      <p:sp>
        <p:nvSpPr>
          <p:cNvPr id="14" name="Oval 13"/>
          <p:cNvSpPr/>
          <p:nvPr/>
        </p:nvSpPr>
        <p:spPr>
          <a:xfrm>
            <a:off x="3918066" y="2466821"/>
            <a:ext cx="1374371" cy="2809701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9054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872598" y="2227816"/>
            <a:ext cx="4074369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9900" b="1" dirty="0">
                <a:solidFill>
                  <a:srgbClr val="0000FF"/>
                </a:solidFill>
              </a:rPr>
              <a:t>289</a:t>
            </a:r>
          </a:p>
        </p:txBody>
      </p:sp>
      <p:sp>
        <p:nvSpPr>
          <p:cNvPr id="9" name="Rectangle 8"/>
          <p:cNvSpPr/>
          <p:nvPr/>
        </p:nvSpPr>
        <p:spPr>
          <a:xfrm>
            <a:off x="709352" y="921856"/>
            <a:ext cx="1128314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"/>
            <a:r>
              <a:rPr lang="en-US" sz="6000" dirty="0">
                <a:solidFill>
                  <a:srgbClr val="000000"/>
                </a:solidFill>
                <a:latin typeface="Calibri" panose="020F0502020204030204" pitchFamily="34" charset="0"/>
              </a:rPr>
              <a:t>What is the </a:t>
            </a:r>
            <a:r>
              <a:rPr lang="en-US" sz="6000" b="1" dirty="0">
                <a:solidFill>
                  <a:srgbClr val="000000"/>
                </a:solidFill>
                <a:latin typeface="Calibri" panose="020F0502020204030204" pitchFamily="34" charset="0"/>
              </a:rPr>
              <a:t>2nd</a:t>
            </a:r>
            <a:r>
              <a:rPr lang="en-US" sz="6000" dirty="0">
                <a:solidFill>
                  <a:srgbClr val="000000"/>
                </a:solidFill>
                <a:latin typeface="Calibri" panose="020F0502020204030204" pitchFamily="34" charset="0"/>
              </a:rPr>
              <a:t> significant figure?</a:t>
            </a:r>
          </a:p>
        </p:txBody>
      </p:sp>
      <p:sp>
        <p:nvSpPr>
          <p:cNvPr id="14" name="Oval 13"/>
          <p:cNvSpPr/>
          <p:nvPr/>
        </p:nvSpPr>
        <p:spPr>
          <a:xfrm>
            <a:off x="5164975" y="2455737"/>
            <a:ext cx="1374371" cy="2809701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7121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897238" y="2050478"/>
            <a:ext cx="6119299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9900" b="1" dirty="0">
                <a:solidFill>
                  <a:srgbClr val="0000FF"/>
                </a:solidFill>
              </a:rPr>
              <a:t>2.897</a:t>
            </a:r>
          </a:p>
        </p:txBody>
      </p:sp>
      <p:sp>
        <p:nvSpPr>
          <p:cNvPr id="9" name="Rectangle 8"/>
          <p:cNvSpPr/>
          <p:nvPr/>
        </p:nvSpPr>
        <p:spPr>
          <a:xfrm>
            <a:off x="709352" y="921856"/>
            <a:ext cx="1128314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"/>
            <a:r>
              <a:rPr lang="en-US" sz="6000" dirty="0">
                <a:solidFill>
                  <a:srgbClr val="000000"/>
                </a:solidFill>
                <a:latin typeface="Calibri" panose="020F0502020204030204" pitchFamily="34" charset="0"/>
              </a:rPr>
              <a:t>What is the </a:t>
            </a:r>
            <a:r>
              <a:rPr lang="en-US" sz="6000" b="1" dirty="0">
                <a:solidFill>
                  <a:srgbClr val="000000"/>
                </a:solidFill>
                <a:latin typeface="Calibri" panose="020F0502020204030204" pitchFamily="34" charset="0"/>
              </a:rPr>
              <a:t>1st</a:t>
            </a:r>
            <a:r>
              <a:rPr lang="en-US" sz="6000" dirty="0">
                <a:solidFill>
                  <a:srgbClr val="000000"/>
                </a:solidFill>
                <a:latin typeface="Calibri" panose="020F0502020204030204" pitchFamily="34" charset="0"/>
              </a:rPr>
              <a:t> significant figure?</a:t>
            </a:r>
          </a:p>
        </p:txBody>
      </p:sp>
      <p:sp>
        <p:nvSpPr>
          <p:cNvPr id="14" name="Oval 13"/>
          <p:cNvSpPr/>
          <p:nvPr/>
        </p:nvSpPr>
        <p:spPr>
          <a:xfrm>
            <a:off x="2942706" y="2289483"/>
            <a:ext cx="1374371" cy="2809701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5728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897238" y="2050478"/>
            <a:ext cx="6119299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9900" b="1" dirty="0">
                <a:solidFill>
                  <a:srgbClr val="0000FF"/>
                </a:solidFill>
              </a:rPr>
              <a:t>0.897</a:t>
            </a:r>
          </a:p>
        </p:txBody>
      </p:sp>
      <p:sp>
        <p:nvSpPr>
          <p:cNvPr id="9" name="Rectangle 8"/>
          <p:cNvSpPr/>
          <p:nvPr/>
        </p:nvSpPr>
        <p:spPr>
          <a:xfrm>
            <a:off x="709352" y="921856"/>
            <a:ext cx="1128314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"/>
            <a:r>
              <a:rPr lang="en-US" sz="6000" dirty="0">
                <a:solidFill>
                  <a:srgbClr val="000000"/>
                </a:solidFill>
                <a:latin typeface="Calibri" panose="020F0502020204030204" pitchFamily="34" charset="0"/>
              </a:rPr>
              <a:t>What is the </a:t>
            </a:r>
            <a:r>
              <a:rPr lang="en-US" sz="6000" b="1" dirty="0">
                <a:solidFill>
                  <a:srgbClr val="000000"/>
                </a:solidFill>
                <a:latin typeface="Calibri" panose="020F0502020204030204" pitchFamily="34" charset="0"/>
              </a:rPr>
              <a:t>1st</a:t>
            </a:r>
            <a:r>
              <a:rPr lang="en-US" sz="6000" dirty="0">
                <a:solidFill>
                  <a:srgbClr val="000000"/>
                </a:solidFill>
                <a:latin typeface="Calibri" panose="020F0502020204030204" pitchFamily="34" charset="0"/>
              </a:rPr>
              <a:t> significant figure?</a:t>
            </a:r>
          </a:p>
        </p:txBody>
      </p:sp>
      <p:sp>
        <p:nvSpPr>
          <p:cNvPr id="14" name="Oval 13"/>
          <p:cNvSpPr/>
          <p:nvPr/>
        </p:nvSpPr>
        <p:spPr>
          <a:xfrm>
            <a:off x="4898968" y="2222982"/>
            <a:ext cx="1374371" cy="2809701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5647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897238" y="2050478"/>
            <a:ext cx="6119299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9900" b="1" dirty="0">
                <a:solidFill>
                  <a:srgbClr val="0000FF"/>
                </a:solidFill>
              </a:rPr>
              <a:t>0.897</a:t>
            </a:r>
          </a:p>
        </p:txBody>
      </p:sp>
      <p:sp>
        <p:nvSpPr>
          <p:cNvPr id="9" name="Rectangle 8"/>
          <p:cNvSpPr/>
          <p:nvPr/>
        </p:nvSpPr>
        <p:spPr>
          <a:xfrm>
            <a:off x="709352" y="921856"/>
            <a:ext cx="1128314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"/>
            <a:r>
              <a:rPr lang="en-US" sz="6000" dirty="0">
                <a:solidFill>
                  <a:srgbClr val="000000"/>
                </a:solidFill>
                <a:latin typeface="Calibri" panose="020F0502020204030204" pitchFamily="34" charset="0"/>
              </a:rPr>
              <a:t>What is the </a:t>
            </a:r>
            <a:r>
              <a:rPr lang="en-US" sz="6000" b="1" dirty="0">
                <a:solidFill>
                  <a:srgbClr val="000000"/>
                </a:solidFill>
                <a:latin typeface="Calibri" panose="020F0502020204030204" pitchFamily="34" charset="0"/>
              </a:rPr>
              <a:t>2nd</a:t>
            </a:r>
            <a:r>
              <a:rPr lang="en-US" sz="6000" dirty="0">
                <a:solidFill>
                  <a:srgbClr val="000000"/>
                </a:solidFill>
                <a:latin typeface="Calibri" panose="020F0502020204030204" pitchFamily="34" charset="0"/>
              </a:rPr>
              <a:t> significant figure?</a:t>
            </a:r>
          </a:p>
        </p:txBody>
      </p:sp>
      <p:sp>
        <p:nvSpPr>
          <p:cNvPr id="14" name="Oval 13"/>
          <p:cNvSpPr/>
          <p:nvPr/>
        </p:nvSpPr>
        <p:spPr>
          <a:xfrm>
            <a:off x="6168044" y="2222982"/>
            <a:ext cx="1374371" cy="2809701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414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248845" y="1937519"/>
            <a:ext cx="7598966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9900" b="1" dirty="0">
                <a:solidFill>
                  <a:srgbClr val="0000FF"/>
                </a:solidFill>
              </a:rPr>
              <a:t>0.0897</a:t>
            </a:r>
          </a:p>
        </p:txBody>
      </p:sp>
      <p:sp>
        <p:nvSpPr>
          <p:cNvPr id="9" name="Rectangle 8"/>
          <p:cNvSpPr/>
          <p:nvPr/>
        </p:nvSpPr>
        <p:spPr>
          <a:xfrm>
            <a:off x="709352" y="921856"/>
            <a:ext cx="1128314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"/>
            <a:r>
              <a:rPr lang="en-US" sz="6000" dirty="0">
                <a:solidFill>
                  <a:srgbClr val="000000"/>
                </a:solidFill>
                <a:latin typeface="Calibri" panose="020F0502020204030204" pitchFamily="34" charset="0"/>
              </a:rPr>
              <a:t>What is the </a:t>
            </a:r>
            <a:r>
              <a:rPr lang="en-US" sz="6000" b="1" dirty="0">
                <a:solidFill>
                  <a:srgbClr val="000000"/>
                </a:solidFill>
                <a:latin typeface="Calibri" panose="020F0502020204030204" pitchFamily="34" charset="0"/>
              </a:rPr>
              <a:t>2nd</a:t>
            </a:r>
            <a:r>
              <a:rPr lang="en-US" sz="6000" dirty="0">
                <a:solidFill>
                  <a:srgbClr val="000000"/>
                </a:solidFill>
                <a:latin typeface="Calibri" panose="020F0502020204030204" pitchFamily="34" charset="0"/>
              </a:rPr>
              <a:t> significant figure?</a:t>
            </a:r>
          </a:p>
        </p:txBody>
      </p:sp>
      <p:sp>
        <p:nvSpPr>
          <p:cNvPr id="14" name="Oval 13"/>
          <p:cNvSpPr/>
          <p:nvPr/>
        </p:nvSpPr>
        <p:spPr>
          <a:xfrm>
            <a:off x="6799811" y="2167564"/>
            <a:ext cx="1374371" cy="2809701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8446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248845" y="2050477"/>
            <a:ext cx="7371751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9900" b="1" dirty="0">
                <a:solidFill>
                  <a:srgbClr val="0000FF"/>
                </a:solidFill>
              </a:rPr>
              <a:t>103.89</a:t>
            </a:r>
          </a:p>
        </p:txBody>
      </p:sp>
      <p:sp>
        <p:nvSpPr>
          <p:cNvPr id="9" name="Rectangle 8"/>
          <p:cNvSpPr/>
          <p:nvPr/>
        </p:nvSpPr>
        <p:spPr>
          <a:xfrm>
            <a:off x="709352" y="921856"/>
            <a:ext cx="1128314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"/>
            <a:r>
              <a:rPr lang="en-US" sz="6000" dirty="0">
                <a:solidFill>
                  <a:srgbClr val="000000"/>
                </a:solidFill>
                <a:latin typeface="Calibri" panose="020F0502020204030204" pitchFamily="34" charset="0"/>
              </a:rPr>
              <a:t>What is the </a:t>
            </a:r>
            <a:r>
              <a:rPr lang="en-US" sz="6000" b="1" dirty="0">
                <a:solidFill>
                  <a:srgbClr val="000000"/>
                </a:solidFill>
                <a:latin typeface="Calibri" panose="020F0502020204030204" pitchFamily="34" charset="0"/>
              </a:rPr>
              <a:t>3rd</a:t>
            </a:r>
            <a:r>
              <a:rPr lang="en-US" sz="6000" dirty="0">
                <a:solidFill>
                  <a:srgbClr val="000000"/>
                </a:solidFill>
                <a:latin typeface="Calibri" panose="020F0502020204030204" pitchFamily="34" charset="0"/>
              </a:rPr>
              <a:t> significant figure?</a:t>
            </a:r>
          </a:p>
        </p:txBody>
      </p:sp>
      <p:sp>
        <p:nvSpPr>
          <p:cNvPr id="14" name="Oval 13"/>
          <p:cNvSpPr/>
          <p:nvPr/>
        </p:nvSpPr>
        <p:spPr>
          <a:xfrm>
            <a:off x="4876800" y="2289484"/>
            <a:ext cx="1302328" cy="2809701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7083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</TotalTime>
  <Words>210</Words>
  <Application>Microsoft Office PowerPoint</Application>
  <PresentationFormat>Widescreen</PresentationFormat>
  <Paragraphs>79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18</cp:revision>
  <dcterms:created xsi:type="dcterms:W3CDTF">2016-01-26T03:49:10Z</dcterms:created>
  <dcterms:modified xsi:type="dcterms:W3CDTF">2022-09-21T05:16:20Z</dcterms:modified>
</cp:coreProperties>
</file>