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5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3" r:id="rId19"/>
    <p:sldId id="294" r:id="rId20"/>
    <p:sldId id="275" r:id="rId21"/>
    <p:sldId id="295" r:id="rId22"/>
    <p:sldId id="277" r:id="rId23"/>
    <p:sldId id="296" r:id="rId24"/>
    <p:sldId id="279" r:id="rId25"/>
    <p:sldId id="297" r:id="rId26"/>
    <p:sldId id="281" r:id="rId27"/>
    <p:sldId id="298" r:id="rId28"/>
    <p:sldId id="283" r:id="rId29"/>
    <p:sldId id="299" r:id="rId30"/>
    <p:sldId id="285" r:id="rId31"/>
    <p:sldId id="300" r:id="rId32"/>
    <p:sldId id="301" r:id="rId33"/>
    <p:sldId id="30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53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338A421-00CA-4970-B607-99B004990A18}"/>
    <pc:docChg chg="modSld">
      <pc:chgData name="Stewart Gale" userId="3647ddd2-6040-41ae-a96d-232c23482af8" providerId="ADAL" clId="{8338A421-00CA-4970-B607-99B004990A18}" dt="2022-08-22T17:52:01.027" v="14" actId="14100"/>
      <pc:docMkLst>
        <pc:docMk/>
      </pc:docMkLst>
      <pc:sldChg chg="modSp mod">
        <pc:chgData name="Stewart Gale" userId="3647ddd2-6040-41ae-a96d-232c23482af8" providerId="ADAL" clId="{8338A421-00CA-4970-B607-99B004990A18}" dt="2022-08-22T17:52:01.027" v="14" actId="14100"/>
        <pc:sldMkLst>
          <pc:docMk/>
          <pc:sldMk cId="3220382278" sldId="272"/>
        </pc:sldMkLst>
        <pc:spChg chg="mod">
          <ac:chgData name="Stewart Gale" userId="3647ddd2-6040-41ae-a96d-232c23482af8" providerId="ADAL" clId="{8338A421-00CA-4970-B607-99B004990A18}" dt="2022-08-22T17:52:01.027" v="14" actId="14100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2540" y="30142"/>
            <a:ext cx="1193404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Assessment</a:t>
            </a:r>
            <a:r>
              <a:rPr lang="en-GB" sz="11500" dirty="0"/>
              <a:t> .Delta 2 </a:t>
            </a:r>
          </a:p>
          <a:p>
            <a:pPr algn="ctr"/>
            <a:r>
              <a:rPr lang="en-GB" sz="11500" dirty="0"/>
              <a:t> Unit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235824" y="3277750"/>
            <a:ext cx="2859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Writing and Simplifying Expressions</a:t>
            </a:r>
          </a:p>
          <a:p>
            <a:pPr algn="ctr"/>
            <a:r>
              <a:rPr lang="en-GB" b="1" dirty="0"/>
              <a:t>Algebraic Indices</a:t>
            </a:r>
          </a:p>
          <a:p>
            <a:pPr algn="ctr"/>
            <a:r>
              <a:rPr lang="en-GB" b="1" dirty="0"/>
              <a:t>Substitution </a:t>
            </a:r>
          </a:p>
          <a:p>
            <a:pPr algn="ctr"/>
            <a:r>
              <a:rPr lang="en-GB" b="1" dirty="0"/>
              <a:t>Expanding Brackets</a:t>
            </a:r>
          </a:p>
          <a:p>
            <a:pPr algn="ctr"/>
            <a:r>
              <a:rPr lang="en-GB" b="1" dirty="0"/>
              <a:t>Factorising</a:t>
            </a:r>
          </a:p>
          <a:p>
            <a:pPr algn="ctr"/>
            <a:r>
              <a:rPr lang="en-GB" b="1" dirty="0"/>
              <a:t>Writing and Solving Equations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Writing Expressions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499" t="17085" r="4375" b="13333"/>
          <a:stretch/>
        </p:blipFill>
        <p:spPr>
          <a:xfrm>
            <a:off x="1238250" y="1066800"/>
            <a:ext cx="9525000" cy="5337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9427916"/>
              </p:ext>
            </p:extLst>
          </p:nvPr>
        </p:nvGraphicFramePr>
        <p:xfrm>
          <a:off x="240044" y="2876170"/>
          <a:ext cx="11723356" cy="38892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7324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We subtract 5 from h first, to get h - 5, and then multiply the entire thing by 6 i.e. 6( h - 5 )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'subtract five from h' means h - 5, not 5 - 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'Subtract five from h' means h - 5, rather than 5 - h. Also, the conventions for multiplying by 6 are that we should have the 6 at the front, and we do not need the multiplication sign.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Your answer is actually correct in that this is what the description means. But the way we indicate multiplication in algebraic expressions means that the 6 goes at the front and we do not need the multiplication sign.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Writing Expressions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499" t="51354" r="19462" b="13333"/>
          <a:stretch/>
        </p:blipFill>
        <p:spPr>
          <a:xfrm>
            <a:off x="6228181" y="923330"/>
            <a:ext cx="5419725" cy="19098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4548" t="17085" r="4375" b="53364"/>
          <a:stretch/>
        </p:blipFill>
        <p:spPr>
          <a:xfrm>
            <a:off x="438149" y="1152525"/>
            <a:ext cx="5479673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Algebraic Indices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051" t="14166" r="10504" b="72917"/>
          <a:stretch/>
        </p:blipFill>
        <p:spPr>
          <a:xfrm>
            <a:off x="1333500" y="1285874"/>
            <a:ext cx="9829800" cy="127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4453380"/>
                  </p:ext>
                </p:extLst>
              </p:nvPr>
            </p:nvGraphicFramePr>
            <p:xfrm>
              <a:off x="472447" y="2927555"/>
              <a:ext cx="11247106" cy="361496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2466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Coefficient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values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: 3 x 4 x 5 = 60 Power values: 2 + 1 + 4 = 7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You've added the bases, but 3 x 4 x 5 = 60!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12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You've added the bases and multiplied the powers together.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60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You've multiplied the bases correctly, but multiplied the powers too. When multiplying together terms with powers you have to add powers together.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4453380"/>
                  </p:ext>
                </p:extLst>
              </p:nvPr>
            </p:nvGraphicFramePr>
            <p:xfrm>
              <a:off x="472447" y="2927555"/>
              <a:ext cx="11247106" cy="361496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24665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83495" r="-260938" b="-41456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Coefficient</a:t>
                          </a:r>
                          <a:r>
                            <a:rPr lang="en-US" sz="20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values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: 3 x 4 x 5 = 60 Power values: 2 + 1 + 4 = 7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265686" r="-260938" b="-2382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You've added the bases, but 3 x 4 x 5 = 60!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362136" r="-260938" b="-1359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You've added the bases and multiplied the powers together.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390164" r="-260938" b="-147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You've multiplied the bases correctly, but multiplied the powers too. When multiplying together terms with powers you have to add powers together.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Algebraic Indices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5051" t="14166" r="10504" b="72917"/>
          <a:stretch/>
        </p:blipFill>
        <p:spPr>
          <a:xfrm>
            <a:off x="1371600" y="1162049"/>
            <a:ext cx="9829800" cy="127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Algebraic Indices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12" t="14374" r="2187" b="6042"/>
          <a:stretch/>
        </p:blipFill>
        <p:spPr>
          <a:xfrm>
            <a:off x="1847850" y="990599"/>
            <a:ext cx="8534400" cy="5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9207882"/>
                  </p:ext>
                </p:extLst>
              </p:nvPr>
            </p:nvGraphicFramePr>
            <p:xfrm>
              <a:off x="773444" y="3062395"/>
              <a:ext cx="10909475" cy="349304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simplifies to 4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24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sup>
                              </m:sSup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Coefficient: 4 x 1 = 4 Power: 1 + 7 This gives 4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B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Coefficient: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= 4 Power: 2 x 4 = 8 This gives 4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D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Coefficient: 20 ÷ 5 = 4 Power: 12 – 4 = 8 This gives 4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</m:oMath>
                          </a14:m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9207882"/>
                  </p:ext>
                </p:extLst>
              </p:nvPr>
            </p:nvGraphicFramePr>
            <p:xfrm>
              <a:off x="773444" y="3062395"/>
              <a:ext cx="10909475" cy="349304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7787034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C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219" t="-83495" r="-156" b="-40485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A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219" t="-265686" r="-156" b="-22843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B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219" t="-362136" r="-156" b="-1262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D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0219" t="-466667" r="-156" b="-2745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Algebraic Indices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2812" t="29359" r="33889" b="6042"/>
          <a:stretch/>
        </p:blipFill>
        <p:spPr>
          <a:xfrm>
            <a:off x="7962900" y="849915"/>
            <a:ext cx="2724150" cy="20850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812" t="14374" r="2187" b="74740"/>
          <a:stretch/>
        </p:blipFill>
        <p:spPr>
          <a:xfrm>
            <a:off x="528638" y="1485900"/>
            <a:ext cx="7067550" cy="60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Substitution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9219" t="21979" r="14296" b="65521"/>
          <a:stretch/>
        </p:blipFill>
        <p:spPr>
          <a:xfrm>
            <a:off x="235982" y="1152524"/>
            <a:ext cx="11956018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810210"/>
              </p:ext>
            </p:extLst>
          </p:nvPr>
        </p:nvGraphicFramePr>
        <p:xfrm>
          <a:off x="641262" y="2853484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15 - 3 × -3 = 15 + 9 = 24.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put the digits together and found 15 - 33.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two negatives make a positive.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3 and then subtracted 3 again.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Substitution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9219" t="21979" r="14296" b="65521"/>
          <a:stretch/>
        </p:blipFill>
        <p:spPr>
          <a:xfrm>
            <a:off x="1112282" y="1181100"/>
            <a:ext cx="10031968" cy="1414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Substitution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3750" t="20416" r="12344" b="61875"/>
          <a:stretch/>
        </p:blipFill>
        <p:spPr>
          <a:xfrm>
            <a:off x="371587" y="1038225"/>
            <a:ext cx="11448826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9040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051429"/>
              </p:ext>
            </p:extLst>
          </p:nvPr>
        </p:nvGraphicFramePr>
        <p:xfrm>
          <a:off x="773444" y="306239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2 × (-2)² - 4×( -2) = 2 × 4 + 8 = 16.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-34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first term correctly, then subtracted 42.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-16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number of people who ordered nothing.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8, rather than adding.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Substitution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3750" t="20416" r="12344" b="61875"/>
          <a:stretch/>
        </p:blipFill>
        <p:spPr>
          <a:xfrm>
            <a:off x="371587" y="1038225"/>
            <a:ext cx="11448826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07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Simplifying Expressions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183" t="22202" r="16325" b="63768"/>
          <a:stretch/>
        </p:blipFill>
        <p:spPr>
          <a:xfrm>
            <a:off x="600500" y="1371599"/>
            <a:ext cx="11211488" cy="177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Expanding Brackets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750" t="14688" r="32890" b="67917"/>
          <a:stretch/>
        </p:blipFill>
        <p:spPr>
          <a:xfrm>
            <a:off x="2105025" y="914399"/>
            <a:ext cx="7622911" cy="298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2136328"/>
              </p:ext>
            </p:extLst>
          </p:nvPr>
        </p:nvGraphicFramePr>
        <p:xfrm>
          <a:off x="449594" y="3005245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6a – 12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2a - 4(3-a) = 2a -12 +4a = 6a - 12.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–2a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12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the a term is a double negative.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–6a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believe that 3 - a = 2a.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 – 12 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multiplied -a by 4.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Expanding Brackets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3750" t="16300" r="32890" b="71030"/>
          <a:stretch/>
        </p:blipFill>
        <p:spPr>
          <a:xfrm>
            <a:off x="2952751" y="968850"/>
            <a:ext cx="5734050" cy="16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Expanding Brackets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0938" t="16042" r="30703" b="70000"/>
          <a:stretch/>
        </p:blipFill>
        <p:spPr>
          <a:xfrm>
            <a:off x="1418133" y="1132879"/>
            <a:ext cx="9355734" cy="255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966656"/>
              </p:ext>
            </p:extLst>
          </p:nvPr>
        </p:nvGraphicFramePr>
        <p:xfrm>
          <a:off x="390526" y="3062395"/>
          <a:ext cx="11292394" cy="3614964"/>
        </p:xfrm>
        <a:graphic>
          <a:graphicData uri="http://schemas.openxmlformats.org/drawingml/2006/table">
            <a:tbl>
              <a:tblPr/>
              <a:tblGrid>
                <a:gridCol w="3232038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06035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+ 13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Expanding gives 8x + 4 - 5x + 9 = 3x + 13.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5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the 9 is a double negative i.e. - -9 = 9.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5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x terms and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9 as a double negative.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+ 13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x terms.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Expanding Brackets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938" t="16042" r="30703" b="70000"/>
          <a:stretch/>
        </p:blipFill>
        <p:spPr>
          <a:xfrm>
            <a:off x="2814187" y="1028104"/>
            <a:ext cx="6563626" cy="179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Factorising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781" t="25388" r="29218" b="66804"/>
          <a:stretch/>
        </p:blipFill>
        <p:spPr>
          <a:xfrm>
            <a:off x="1200149" y="1266824"/>
            <a:ext cx="9499163" cy="139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755853"/>
              </p:ext>
            </p:extLst>
          </p:nvPr>
        </p:nvGraphicFramePr>
        <p:xfrm>
          <a:off x="372434" y="2908481"/>
          <a:ext cx="11447131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2469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4b(2b – 5a)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HCF of 8b² and -20ab is 4b, so we can take this out as a factor.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4(b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5ab)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factorised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the letters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b(8b – 20a)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only take out a factor of b. We can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factorise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the numbers also.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2b(4b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10a)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factorised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, but not fully. We can take out another factor of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Factorising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781" t="25388" r="29218" b="66804"/>
          <a:stretch/>
        </p:blipFill>
        <p:spPr>
          <a:xfrm>
            <a:off x="1909762" y="1028699"/>
            <a:ext cx="8372476" cy="122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Factorising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0625" t="17500" r="29844" b="72187"/>
          <a:stretch/>
        </p:blipFill>
        <p:spPr>
          <a:xfrm>
            <a:off x="1685924" y="1219200"/>
            <a:ext cx="8665633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497348"/>
              </p:ext>
            </p:extLst>
          </p:nvPr>
        </p:nvGraphicFramePr>
        <p:xfrm>
          <a:off x="361950" y="3062395"/>
          <a:ext cx="11630025" cy="3614964"/>
        </p:xfrm>
        <a:graphic>
          <a:graphicData uri="http://schemas.openxmlformats.org/drawingml/2006/table">
            <a:tbl>
              <a:tblPr/>
              <a:tblGrid>
                <a:gridCol w="3236972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93053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8(3a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HCF of 24 and 16 is 8, so we can take out a factor of 8. This gives 8(3a - 2).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12(2a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4)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tried to remove the biggest factor, but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12 × -4 does not equal -16.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4(6a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4)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factorised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fully. They can still take out a factor of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6(4a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3)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recognised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6 is not a factor of 16.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Factorising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625" t="17500" r="29844" b="72187"/>
          <a:stretch/>
        </p:blipFill>
        <p:spPr>
          <a:xfrm>
            <a:off x="2166937" y="1047750"/>
            <a:ext cx="7858126" cy="153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33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Solving Equations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2344" t="16875" r="31876" b="50208"/>
          <a:stretch/>
        </p:blipFill>
        <p:spPr>
          <a:xfrm>
            <a:off x="1741959" y="1485899"/>
            <a:ext cx="8708081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7807187"/>
                  </p:ext>
                </p:extLst>
              </p:nvPr>
            </p:nvGraphicFramePr>
            <p:xfrm>
              <a:off x="230519" y="2714838"/>
              <a:ext cx="11723356" cy="406613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87324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made some calculation errors. They may benefit from revising linear equations.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27</m:t>
                                        </m:r>
                                      </m:num>
                                      <m:den>
                                        <m:r>
                                          <a:rPr lang="en-GB" sz="3200" b="0" i="1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16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number of people who just ordered food.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box>
                                  <m:boxPr>
                                    <m:ctrlPr>
                                      <a:rPr lang="en-GB" sz="3200" b="0" i="1" dirty="0" smtClean="0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boxPr>
                                  <m:e>
                                    <m:argPr>
                                      <m:argSz m:val="-1"/>
                                    </m:argPr>
                                    <m:f>
                                      <m:fPr>
                                        <m:ctrlP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15</m:t>
                                        </m:r>
                                      </m:num>
                                      <m:den>
                                        <m:r>
                                          <a:rPr lang="en-GB" sz="3200" b="0" i="1" dirty="0" smtClean="0">
                                            <a:solidFill>
                                              <a:schemeClr val="tx1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7</m:t>
                                        </m:r>
                                      </m:den>
                                    </m:f>
                                  </m:e>
                                </m:box>
                              </m:oMath>
                            </m:oMathPara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The student has made some calculation errors. They may benefit from revising linear equations.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forgotten to multiply -3 by 4.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47807187"/>
                  </p:ext>
                </p:extLst>
              </p:nvPr>
            </p:nvGraphicFramePr>
            <p:xfrm>
              <a:off x="230519" y="2714838"/>
              <a:ext cx="11723356" cy="4066132"/>
            </p:xfrm>
            <a:graphic>
              <a:graphicData uri="http://schemas.openxmlformats.org/drawingml/2006/table">
                <a:tbl>
                  <a:tblPr/>
                  <a:tblGrid>
                    <a:gridCol w="2850107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87324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3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made some calculation errors. They may benefit from revising linear equations.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0822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68103" r="-311752" b="-235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found the number of people who just ordered food.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86665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14" t="-298601" r="-311752" b="-90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 smtClean="0"/>
                            <a:t>The student has made some calculation errors. They may benefit from revising linear equations.</a:t>
                          </a:r>
                          <a:endParaRPr lang="en-US" sz="2400" dirty="0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0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forgotten to multiply -3 by 4.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Solving Equations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8364" t="28306" r="37816" b="57085"/>
          <a:stretch/>
        </p:blipFill>
        <p:spPr>
          <a:xfrm>
            <a:off x="5991225" y="923330"/>
            <a:ext cx="4686300" cy="151817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b="70243"/>
          <a:stretch/>
        </p:blipFill>
        <p:spPr>
          <a:xfrm>
            <a:off x="661522" y="1567901"/>
            <a:ext cx="5430675" cy="68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06873"/>
              </p:ext>
            </p:extLst>
          </p:nvPr>
        </p:nvGraphicFramePr>
        <p:xfrm>
          <a:off x="306719" y="2847724"/>
          <a:ext cx="11590006" cy="38588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73989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–2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15t - 15t = 0 and -6h + 4h = -2h. Putting them together gives -2h.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calculated the coefficient of t correctly, but has not understood the significance of 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</a:t>
                      </a:r>
                      <a:r>
                        <a:rPr lang="en-GB" sz="3200" b="0" i="1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GB" sz="3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answer correctly, but has left 0 in the answer.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not the convention.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0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– 2</a:t>
                      </a:r>
                      <a:r>
                        <a:rPr lang="en-GB" sz="3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calculated the answer correctly, but has left 0 in the answer.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is not the convention.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Simplifying Expressions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183" t="22202" r="16325" b="63768"/>
          <a:stretch/>
        </p:blipFill>
        <p:spPr>
          <a:xfrm>
            <a:off x="1080447" y="1091820"/>
            <a:ext cx="10031106" cy="1587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15 – Solving Equations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907" t="9896" r="14766" b="10938"/>
          <a:stretch/>
        </p:blipFill>
        <p:spPr>
          <a:xfrm>
            <a:off x="2162175" y="830997"/>
            <a:ext cx="7867650" cy="574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329136"/>
              </p:ext>
            </p:extLst>
          </p:nvPr>
        </p:nvGraphicFramePr>
        <p:xfrm>
          <a:off x="497219" y="3062395"/>
          <a:ext cx="10909475" cy="3596880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60473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Here we have added 5, rather than subtracting 5.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The student has picked a correct step.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picked a correct step.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not noticed that A is incorrect.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15 – Solving Equations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907" t="9896" r="14766" b="10938"/>
          <a:stretch/>
        </p:blipFill>
        <p:spPr>
          <a:xfrm>
            <a:off x="4667250" y="783372"/>
            <a:ext cx="2867025" cy="209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16 – Writing Equations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583" b="12709"/>
          <a:stretch/>
        </p:blipFill>
        <p:spPr>
          <a:xfrm>
            <a:off x="1428751" y="1038880"/>
            <a:ext cx="9641342" cy="561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090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1260"/>
              </p:ext>
            </p:extLst>
          </p:nvPr>
        </p:nvGraphicFramePr>
        <p:xfrm>
          <a:off x="359614" y="2859876"/>
          <a:ext cx="11543489" cy="3858804"/>
        </p:xfrm>
        <a:graphic>
          <a:graphicData uri="http://schemas.openxmlformats.org/drawingml/2006/table">
            <a:tbl>
              <a:tblPr firstCol="1"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93382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1128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61150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If x is a cup, and a counter is a number, then the equation in Step 1 is x + 4 = 2x + 2. The equation in Step 3 is then x = 2.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1128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72834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used the inverse operations when trying to solve the equation.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5113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x, rather than subtracting.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61150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used the inverse operations when trying to solve the equation.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16 – Writing Equations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44069"/>
          <a:stretch/>
        </p:blipFill>
        <p:spPr>
          <a:xfrm>
            <a:off x="502121" y="837576"/>
            <a:ext cx="6127279" cy="2022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51330" b="15607"/>
          <a:stretch/>
        </p:blipFill>
        <p:spPr>
          <a:xfrm>
            <a:off x="6719737" y="1217199"/>
            <a:ext cx="4963182" cy="123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789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Simplifying Expression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406" t="19688" r="17656" b="62708"/>
          <a:stretch/>
        </p:blipFill>
        <p:spPr>
          <a:xfrm>
            <a:off x="400050" y="1047154"/>
            <a:ext cx="10943752" cy="219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4644354"/>
                  </p:ext>
                </p:extLst>
              </p:nvPr>
            </p:nvGraphicFramePr>
            <p:xfrm>
              <a:off x="358731" y="2967145"/>
              <a:ext cx="11474538" cy="3493044"/>
            </p:xfrm>
            <a:graphic>
              <a:graphicData uri="http://schemas.openxmlformats.org/drawingml/2006/table">
                <a:tbl>
                  <a:tblPr/>
                  <a:tblGrid>
                    <a:gridCol w="3284170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90368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18.3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+ 3.2</a:t>
                          </a:r>
                          <a:r>
                            <a:rPr lang="en-GB" sz="3200" b="0" i="1" baseline="0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pl-PL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We have 13w² + 5.3w² = 18.3w², and 9.2w - 6w = 3.2w.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21.5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GB" sz="32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all w².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15.2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+ 18.3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GB" sz="3200" b="0" i="1" baseline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6w, instead of subtracting.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21.5</a:t>
                          </a:r>
                          <a:r>
                            <a:rPr lang="en-GB" sz="3200" b="0" i="1" dirty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just w.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14644354"/>
                  </p:ext>
                </p:extLst>
              </p:nvPr>
            </p:nvGraphicFramePr>
            <p:xfrm>
              <a:off x="358731" y="2967145"/>
              <a:ext cx="11474538" cy="3493044"/>
            </p:xfrm>
            <a:graphic>
              <a:graphicData uri="http://schemas.openxmlformats.org/drawingml/2006/table">
                <a:tbl>
                  <a:tblPr/>
                  <a:tblGrid>
                    <a:gridCol w="3284170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190368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" t="-83495" r="-249907" b="-40582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pl-PL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We have 13w² + 5.3w² = 18.3w², and 9.2w - 6w = 3.2w.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" t="-265686" r="-249907" b="-2294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all w².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" t="-362136" r="-249907" b="-1271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added 6w, instead of subtracting.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21.5</a:t>
                          </a:r>
                          <a:r>
                            <a:rPr lang="en-GB" sz="3200" b="0" i="1" dirty="0" smtClean="0">
                              <a:solidFill>
                                <a:schemeClr val="tx1"/>
                              </a:solidFill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</a:t>
                          </a:r>
                          <a:endParaRPr lang="en-GB" sz="3200" b="0" i="1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combined all terms as if they were just w.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Simplifying Expressions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6406" t="21860" r="17656" b="64781"/>
          <a:stretch/>
        </p:blipFill>
        <p:spPr>
          <a:xfrm>
            <a:off x="1276350" y="1066799"/>
            <a:ext cx="9277350" cy="140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Simplifying Expressions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7343" t="20729" r="17110" b="62604"/>
          <a:stretch/>
        </p:blipFill>
        <p:spPr>
          <a:xfrm>
            <a:off x="452022" y="1142999"/>
            <a:ext cx="11287956" cy="215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995771"/>
              </p:ext>
            </p:extLst>
          </p:nvPr>
        </p:nvGraphicFramePr>
        <p:xfrm>
          <a:off x="652587" y="2909995"/>
          <a:ext cx="10886825" cy="3614964"/>
        </p:xfrm>
        <a:graphic>
          <a:graphicData uri="http://schemas.openxmlformats.org/drawingml/2006/table">
            <a:tbl>
              <a:tblPr/>
              <a:tblGrid>
                <a:gridCol w="2845419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041406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6xy + y + 3x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10xy - 4xy = 6xy, -5y +6y = y and 3x by itself.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Combining them all gives the answer.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10xy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collected all terms as if they were all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xy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6xy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y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missed the 3x.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9x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+ y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combined 10xy - 4xy + 3x as if they all were multiples of x.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Simplifying Expressions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343" t="20729" r="17110" b="62604"/>
          <a:stretch/>
        </p:blipFill>
        <p:spPr>
          <a:xfrm>
            <a:off x="1204497" y="923330"/>
            <a:ext cx="9434928" cy="179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Writing Expressions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2708" b="11250"/>
          <a:stretch/>
        </p:blipFill>
        <p:spPr>
          <a:xfrm>
            <a:off x="1285875" y="1009649"/>
            <a:ext cx="9467850" cy="539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2710670"/>
              </p:ext>
            </p:extLst>
          </p:nvPr>
        </p:nvGraphicFramePr>
        <p:xfrm>
          <a:off x="215272" y="2781300"/>
          <a:ext cx="11761456" cy="39807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11349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ac means "a multiplied by c". We also need to remember the correct order of operations, so we must do this multiplication first. So, we add 5 to a multiplied by c.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You just need to remember the order of operations: multiplications come before additions.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ac actually means a x c rather than a + c.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200" b="0" dirty="0">
                          <a:solidFill>
                            <a:schemeClr val="tx1"/>
                          </a:solidFill>
                          <a:effectLst/>
                        </a:rPr>
                        <a:t>You just need to remember the order of operations: multiplications come before additions. You'll be ready next time!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Writing Expressions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52648"/>
          <a:stretch/>
        </p:blipFill>
        <p:spPr>
          <a:xfrm>
            <a:off x="5419695" y="923330"/>
            <a:ext cx="6461817" cy="17436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8149" r="7948" b="64123"/>
          <a:stretch/>
        </p:blipFill>
        <p:spPr>
          <a:xfrm>
            <a:off x="609600" y="1121811"/>
            <a:ext cx="4581525" cy="111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1569</Words>
  <Application>Microsoft Office PowerPoint</Application>
  <PresentationFormat>Widescreen</PresentationFormat>
  <Paragraphs>235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robotobold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48</cp:revision>
  <dcterms:created xsi:type="dcterms:W3CDTF">2020-06-17T17:33:36Z</dcterms:created>
  <dcterms:modified xsi:type="dcterms:W3CDTF">2022-08-22T17:52:04Z</dcterms:modified>
</cp:coreProperties>
</file>