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DEC1D9-CFBA-4796-97E5-F3634A461155}" v="11" dt="2023-11-20T07:46:56.8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47" autoAdjust="0"/>
    <p:restoredTop sz="94660"/>
  </p:normalViewPr>
  <p:slideViewPr>
    <p:cSldViewPr snapToGrid="0">
      <p:cViewPr varScale="1">
        <p:scale>
          <a:sx n="86" d="100"/>
          <a:sy n="86" d="100"/>
        </p:scale>
        <p:origin x="72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9DEC1D9-CFBA-4796-97E5-F3634A461155}"/>
    <pc:docChg chg="custSel modSld">
      <pc:chgData name="Stewart Gale" userId="3647ddd2-6040-41ae-a96d-232c23482af8" providerId="ADAL" clId="{29DEC1D9-CFBA-4796-97E5-F3634A461155}" dt="2023-11-20T08:30:59.373" v="34" actId="20577"/>
      <pc:docMkLst>
        <pc:docMk/>
      </pc:docMkLst>
      <pc:sldChg chg="modAnim">
        <pc:chgData name="Stewart Gale" userId="3647ddd2-6040-41ae-a96d-232c23482af8" providerId="ADAL" clId="{29DEC1D9-CFBA-4796-97E5-F3634A461155}" dt="2023-11-20T07:46:48.159" v="25"/>
        <pc:sldMkLst>
          <pc:docMk/>
          <pc:sldMk cId="3666093703" sldId="257"/>
        </pc:sldMkLst>
      </pc:sldChg>
      <pc:sldChg chg="modAnim">
        <pc:chgData name="Stewart Gale" userId="3647ddd2-6040-41ae-a96d-232c23482af8" providerId="ADAL" clId="{29DEC1D9-CFBA-4796-97E5-F3634A461155}" dt="2023-11-20T07:46:43.901" v="24"/>
        <pc:sldMkLst>
          <pc:docMk/>
          <pc:sldMk cId="2772910161" sldId="258"/>
        </pc:sldMkLst>
      </pc:sldChg>
      <pc:sldChg chg="modAnim">
        <pc:chgData name="Stewart Gale" userId="3647ddd2-6040-41ae-a96d-232c23482af8" providerId="ADAL" clId="{29DEC1D9-CFBA-4796-97E5-F3634A461155}" dt="2023-11-20T07:46:51.177" v="26"/>
        <pc:sldMkLst>
          <pc:docMk/>
          <pc:sldMk cId="3827112932" sldId="259"/>
        </pc:sldMkLst>
      </pc:sldChg>
      <pc:sldChg chg="modAnim">
        <pc:chgData name="Stewart Gale" userId="3647ddd2-6040-41ae-a96d-232c23482af8" providerId="ADAL" clId="{29DEC1D9-CFBA-4796-97E5-F3634A461155}" dt="2023-11-20T07:46:56.856" v="27"/>
        <pc:sldMkLst>
          <pc:docMk/>
          <pc:sldMk cId="1561379082" sldId="260"/>
        </pc:sldMkLst>
      </pc:sldChg>
      <pc:sldChg chg="modSp mod">
        <pc:chgData name="Stewart Gale" userId="3647ddd2-6040-41ae-a96d-232c23482af8" providerId="ADAL" clId="{29DEC1D9-CFBA-4796-97E5-F3634A461155}" dt="2023-11-20T08:30:59.373" v="34" actId="20577"/>
        <pc:sldMkLst>
          <pc:docMk/>
          <pc:sldMk cId="2001848140" sldId="266"/>
        </pc:sldMkLst>
        <pc:spChg chg="mod">
          <ac:chgData name="Stewart Gale" userId="3647ddd2-6040-41ae-a96d-232c23482af8" providerId="ADAL" clId="{29DEC1D9-CFBA-4796-97E5-F3634A461155}" dt="2023-11-20T08:30:59.373" v="34" actId="20577"/>
          <ac:spMkLst>
            <pc:docMk/>
            <pc:sldMk cId="2001848140" sldId="266"/>
            <ac:spMk id="5" creationId="{0B5A0FB8-E5CF-CB9D-6931-E5BF52A404D5}"/>
          </ac:spMkLst>
        </pc:spChg>
      </pc:sldChg>
      <pc:sldChg chg="modSp mod">
        <pc:chgData name="Stewart Gale" userId="3647ddd2-6040-41ae-a96d-232c23482af8" providerId="ADAL" clId="{29DEC1D9-CFBA-4796-97E5-F3634A461155}" dt="2023-11-20T05:21:16.320" v="7" actId="20577"/>
        <pc:sldMkLst>
          <pc:docMk/>
          <pc:sldMk cId="1853185273" sldId="268"/>
        </pc:sldMkLst>
        <pc:spChg chg="mod">
          <ac:chgData name="Stewart Gale" userId="3647ddd2-6040-41ae-a96d-232c23482af8" providerId="ADAL" clId="{29DEC1D9-CFBA-4796-97E5-F3634A461155}" dt="2023-11-20T05:21:16.320" v="7" actId="20577"/>
          <ac:spMkLst>
            <pc:docMk/>
            <pc:sldMk cId="1853185273" sldId="268"/>
            <ac:spMk id="12" creationId="{215597C7-B43C-F151-3878-8A17F971F714}"/>
          </ac:spMkLst>
        </pc:spChg>
      </pc:sldChg>
      <pc:sldChg chg="modSp mod">
        <pc:chgData name="Stewart Gale" userId="3647ddd2-6040-41ae-a96d-232c23482af8" providerId="ADAL" clId="{29DEC1D9-CFBA-4796-97E5-F3634A461155}" dt="2023-11-20T05:21:58.565" v="23" actId="1076"/>
        <pc:sldMkLst>
          <pc:docMk/>
          <pc:sldMk cId="1244792245" sldId="269"/>
        </pc:sldMkLst>
        <pc:spChg chg="mod">
          <ac:chgData name="Stewart Gale" userId="3647ddd2-6040-41ae-a96d-232c23482af8" providerId="ADAL" clId="{29DEC1D9-CFBA-4796-97E5-F3634A461155}" dt="2023-11-20T05:21:55.179" v="22" actId="1076"/>
          <ac:spMkLst>
            <pc:docMk/>
            <pc:sldMk cId="1244792245" sldId="269"/>
            <ac:spMk id="2" creationId="{EA4641A1-E8D3-8CAB-43AB-C7C31C765B2E}"/>
          </ac:spMkLst>
        </pc:spChg>
        <pc:spChg chg="mod">
          <ac:chgData name="Stewart Gale" userId="3647ddd2-6040-41ae-a96d-232c23482af8" providerId="ADAL" clId="{29DEC1D9-CFBA-4796-97E5-F3634A461155}" dt="2023-11-20T05:21:58.565" v="23" actId="1076"/>
          <ac:spMkLst>
            <pc:docMk/>
            <pc:sldMk cId="1244792245" sldId="269"/>
            <ac:spMk id="3" creationId="{D1A39119-6A2A-028E-3517-262747D7A733}"/>
          </ac:spMkLst>
        </pc:spChg>
        <pc:spChg chg="mod">
          <ac:chgData name="Stewart Gale" userId="3647ddd2-6040-41ae-a96d-232c23482af8" providerId="ADAL" clId="{29DEC1D9-CFBA-4796-97E5-F3634A461155}" dt="2023-11-20T05:21:00.968" v="3" actId="6549"/>
          <ac:spMkLst>
            <pc:docMk/>
            <pc:sldMk cId="1244792245" sldId="269"/>
            <ac:spMk id="5" creationId="{0B5A0FB8-E5CF-CB9D-6931-E5BF52A404D5}"/>
          </ac:spMkLst>
        </pc:spChg>
        <pc:spChg chg="mod">
          <ac:chgData name="Stewart Gale" userId="3647ddd2-6040-41ae-a96d-232c23482af8" providerId="ADAL" clId="{29DEC1D9-CFBA-4796-97E5-F3634A461155}" dt="2023-11-20T05:21:18.936" v="9" actId="20577"/>
          <ac:spMkLst>
            <pc:docMk/>
            <pc:sldMk cId="1244792245" sldId="269"/>
            <ac:spMk id="12" creationId="{215597C7-B43C-F151-3878-8A17F971F71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4DB7F-A462-47B3-B570-8178C8B42D20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F76FE-2047-4CC7-916E-FF47EEB2D2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380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2D72A-C05F-B5F3-9015-DCAA8D302D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749018-F79E-24E3-DB36-77B3711EA4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7FC26-D887-712E-DC31-586264E67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14A3F-517D-A9A6-0E1A-C367DB5C5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64495-3D58-8004-AB5E-A37437876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22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559A8-54E8-5822-FF74-E157BBA68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02191-3D46-D730-42B3-A8EF7D86F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3E14C-E3EB-15EF-5F5C-5D345A8B8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24911-3533-3DE9-7BE1-C9D8C4346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63165-51B7-978A-EE9D-9617EACE6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200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1E8D0-FFF6-C0B6-1673-447DF43D9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0B696-B76A-8984-76ED-34529B605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C66F7-DC72-202C-45C2-01601938E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79458-A052-7F75-A440-55BF664BF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36286-80F6-406A-E9A2-ECFCCB5A0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75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E046E-DBAF-7DA8-1BA5-9A1FA81B5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66E6A-FB64-CE13-C059-DAE6DE0926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7E8D44-841F-9F24-813B-4A03A6DC9F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03EFF-A2F2-1FFE-552F-D8788C7AF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CD09F9-E73D-C822-0872-E93FAE025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010D59-99B0-864D-F706-6444C0CD0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238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B000E-5CDE-42DB-8C4F-8838BF391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011265-ABF2-33C7-9E80-D79C7D2F2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9F93A-4499-6547-BF7B-F69B71D317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30CA93-1A2E-3A45-F94D-48BC214919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4E930-ABA6-DD62-FDEC-DB6E01599A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014B82-6179-4B87-8D44-38FE48DE0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66F15F-B192-2E6B-28CC-415F1A82B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4426B8-1657-12B1-D312-AA5E11D05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87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F385D-BFEC-3599-FBB4-24242F82C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50315C-2B42-9301-6378-4EB221EC6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9FD22D-C2C6-63CF-423C-C36DB2305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DCDE11-F649-2161-8790-310A6EEBE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813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6789CF-215B-7541-9025-D9FCD2A53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10E415-314E-4F18-9475-01A35C404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4EB728-6B9A-6ED4-BCBC-B8A3BDBCA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80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B740-CB3A-E52B-A893-72EEC921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4D17F-96FE-00BB-DC8B-79D0FD2AC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FBEDB-C5BE-A79C-DEC4-389ECD605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6C12F-181E-A66F-0C28-B4D967AE8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690B39-9EF6-C013-7DB9-56F76476A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D7E359-0E11-EC50-63AD-021DB86E2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540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B7518-A47C-384E-0A5F-18A798A45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7B7BCB-7502-549B-6E2D-880F9574BB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84779-5DC5-F9B3-7E19-F0B1B735E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7C688-B22B-D628-16F9-3F2DBCCB7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41BC7-694D-ABE5-DE32-F5F7403DB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992B36-562E-CA09-ED65-863E1D241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386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C80AB-80A8-FA0C-960F-159AC5A89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C0242E-9AA6-195E-EA46-A9BBD56044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95DD9-8050-946D-0A61-42DA4DE56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09369-1EFA-07FD-FCE8-0FFC53E84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26AEB-58BD-58E3-78C8-84AF2E86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439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1C84A6-238E-585E-76F5-044D59D99A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C42BBE-3138-135E-06FD-3F576A8DBD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21E09-5A35-04F5-1CE6-708B726AA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A033F-8C41-17FD-3EB6-319DC4F2F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4EBFC-63F6-43CD-F63E-E2F71420E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916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1C166C-9BAE-15F4-141A-CD82D9E0A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8F78D1-FDF9-C865-404A-CABE8920A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EEB5E-8C82-7EC3-352D-D59F3B1709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6301F-5053-4E01-AB49-885376E28E27}" type="datetimeFigureOut">
              <a:rPr lang="en-GB" smtClean="0"/>
              <a:t>20/11/2023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D4BE0-3195-3D51-51F5-29442C835D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C7013-1F42-E05B-BE51-C69E72F379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102DF-95C0-42CC-96DF-C70BCBB730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377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98515A-7E21-006F-833B-0F90C190D282}"/>
              </a:ext>
            </a:extLst>
          </p:cNvPr>
          <p:cNvSpPr txBox="1"/>
          <p:nvPr/>
        </p:nvSpPr>
        <p:spPr>
          <a:xfrm>
            <a:off x="875650" y="1452284"/>
            <a:ext cx="1024996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u="sng" dirty="0"/>
              <a:t>LO: Speed-Time Graphs</a:t>
            </a:r>
          </a:p>
        </p:txBody>
      </p:sp>
    </p:spTree>
    <p:extLst>
      <p:ext uri="{BB962C8B-B14F-4D97-AF65-F5344CB8AC3E}">
        <p14:creationId xmlns:p14="http://schemas.microsoft.com/office/powerpoint/2010/main" val="2316250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C4FB3A1-0D24-F089-66DF-52FB9E02C665}"/>
              </a:ext>
            </a:extLst>
          </p:cNvPr>
          <p:cNvCxnSpPr/>
          <p:nvPr/>
        </p:nvCxnSpPr>
        <p:spPr>
          <a:xfrm flipV="1">
            <a:off x="2594161" y="2015602"/>
            <a:ext cx="0" cy="399067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0C133F4-DDC8-7505-D497-766A4B1AA041}"/>
              </a:ext>
            </a:extLst>
          </p:cNvPr>
          <p:cNvCxnSpPr/>
          <p:nvPr/>
        </p:nvCxnSpPr>
        <p:spPr>
          <a:xfrm>
            <a:off x="2594161" y="6006278"/>
            <a:ext cx="5007211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" name="TextBox 6">
            <a:extLst>
              <a:ext uri="{FF2B5EF4-FFF2-40B4-BE49-F238E27FC236}">
                <a16:creationId xmlns:a16="http://schemas.microsoft.com/office/drawing/2014/main" id="{9E46ADCB-A321-FDFD-EEAE-E8DB4A06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099" y="3275861"/>
            <a:ext cx="141417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Speed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(m/s)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B54C83DA-4953-A5D1-C16A-FB5078160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1439" y="6121987"/>
            <a:ext cx="17481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Time (s)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F22FF37-92E9-CC0D-E4D8-1C7BA5754C58}"/>
              </a:ext>
            </a:extLst>
          </p:cNvPr>
          <p:cNvCxnSpPr>
            <a:cxnSpLocks/>
          </p:cNvCxnSpPr>
          <p:nvPr/>
        </p:nvCxnSpPr>
        <p:spPr>
          <a:xfrm>
            <a:off x="2594161" y="3429000"/>
            <a:ext cx="4625672" cy="0"/>
          </a:xfrm>
          <a:prstGeom prst="straightConnector1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4">
            <a:extLst>
              <a:ext uri="{FF2B5EF4-FFF2-40B4-BE49-F238E27FC236}">
                <a16:creationId xmlns:a16="http://schemas.microsoft.com/office/drawing/2014/main" id="{2083604C-566D-4E1A-D360-1E85FB4A1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75" y="151238"/>
            <a:ext cx="1192085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5400" dirty="0"/>
              <a:t>What does the graph show about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5400" dirty="0"/>
              <a:t>the motion of an object?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437350-0AD7-65E3-D77B-470FFBA8A43F}"/>
              </a:ext>
            </a:extLst>
          </p:cNvPr>
          <p:cNvSpPr txBox="1"/>
          <p:nvPr/>
        </p:nvSpPr>
        <p:spPr>
          <a:xfrm>
            <a:off x="7715414" y="2886573"/>
            <a:ext cx="414631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en-US" sz="5400" dirty="0"/>
              <a:t>It is moving at </a:t>
            </a:r>
            <a:r>
              <a:rPr lang="en-GB" altLang="en-US" sz="5400" b="1" dirty="0"/>
              <a:t>constant speed</a:t>
            </a:r>
            <a:endParaRPr lang="en-GB" sz="5400" b="1" dirty="0"/>
          </a:p>
        </p:txBody>
      </p:sp>
    </p:spTree>
    <p:extLst>
      <p:ext uri="{BB962C8B-B14F-4D97-AF65-F5344CB8AC3E}">
        <p14:creationId xmlns:p14="http://schemas.microsoft.com/office/powerpoint/2010/main" val="277291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C4FB3A1-0D24-F089-66DF-52FB9E02C665}"/>
              </a:ext>
            </a:extLst>
          </p:cNvPr>
          <p:cNvCxnSpPr/>
          <p:nvPr/>
        </p:nvCxnSpPr>
        <p:spPr>
          <a:xfrm flipV="1">
            <a:off x="2594161" y="2015602"/>
            <a:ext cx="0" cy="399067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0C133F4-DDC8-7505-D497-766A4B1AA041}"/>
              </a:ext>
            </a:extLst>
          </p:cNvPr>
          <p:cNvCxnSpPr/>
          <p:nvPr/>
        </p:nvCxnSpPr>
        <p:spPr>
          <a:xfrm>
            <a:off x="2594161" y="6006278"/>
            <a:ext cx="5007211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" name="TextBox 6">
            <a:extLst>
              <a:ext uri="{FF2B5EF4-FFF2-40B4-BE49-F238E27FC236}">
                <a16:creationId xmlns:a16="http://schemas.microsoft.com/office/drawing/2014/main" id="{9E46ADCB-A321-FDFD-EEAE-E8DB4A06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099" y="3275861"/>
            <a:ext cx="141417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Speed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(m/s)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B54C83DA-4953-A5D1-C16A-FB5078160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1439" y="6121987"/>
            <a:ext cx="17481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Time (s)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F22FF37-92E9-CC0D-E4D8-1C7BA5754C58}"/>
              </a:ext>
            </a:extLst>
          </p:cNvPr>
          <p:cNvCxnSpPr/>
          <p:nvPr/>
        </p:nvCxnSpPr>
        <p:spPr>
          <a:xfrm flipV="1">
            <a:off x="2594161" y="2664344"/>
            <a:ext cx="3882206" cy="3341936"/>
          </a:xfrm>
          <a:prstGeom prst="straightConnector1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4">
            <a:extLst>
              <a:ext uri="{FF2B5EF4-FFF2-40B4-BE49-F238E27FC236}">
                <a16:creationId xmlns:a16="http://schemas.microsoft.com/office/drawing/2014/main" id="{2083604C-566D-4E1A-D360-1E85FB4A1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75" y="151238"/>
            <a:ext cx="1192085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5400" dirty="0"/>
              <a:t>What does the graph show about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5400" dirty="0"/>
              <a:t>the motion of an object?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437350-0AD7-65E3-D77B-470FFBA8A43F}"/>
              </a:ext>
            </a:extLst>
          </p:cNvPr>
          <p:cNvSpPr txBox="1"/>
          <p:nvPr/>
        </p:nvSpPr>
        <p:spPr>
          <a:xfrm>
            <a:off x="7524681" y="2718279"/>
            <a:ext cx="414631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en-US" sz="5400" dirty="0"/>
              <a:t>It is moving at </a:t>
            </a:r>
            <a:r>
              <a:rPr lang="en-GB" altLang="en-US" sz="5400" b="1" dirty="0"/>
              <a:t>constant acceleration</a:t>
            </a:r>
            <a:endParaRPr lang="en-GB" sz="5400" b="1" dirty="0"/>
          </a:p>
        </p:txBody>
      </p:sp>
    </p:spTree>
    <p:extLst>
      <p:ext uri="{BB962C8B-B14F-4D97-AF65-F5344CB8AC3E}">
        <p14:creationId xmlns:p14="http://schemas.microsoft.com/office/powerpoint/2010/main" val="366609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C4FB3A1-0D24-F089-66DF-52FB9E02C665}"/>
              </a:ext>
            </a:extLst>
          </p:cNvPr>
          <p:cNvCxnSpPr/>
          <p:nvPr/>
        </p:nvCxnSpPr>
        <p:spPr>
          <a:xfrm flipV="1">
            <a:off x="2594161" y="2015602"/>
            <a:ext cx="0" cy="399067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0C133F4-DDC8-7505-D497-766A4B1AA041}"/>
              </a:ext>
            </a:extLst>
          </p:cNvPr>
          <p:cNvCxnSpPr/>
          <p:nvPr/>
        </p:nvCxnSpPr>
        <p:spPr>
          <a:xfrm>
            <a:off x="2594161" y="6006278"/>
            <a:ext cx="5007211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" name="TextBox 6">
            <a:extLst>
              <a:ext uri="{FF2B5EF4-FFF2-40B4-BE49-F238E27FC236}">
                <a16:creationId xmlns:a16="http://schemas.microsoft.com/office/drawing/2014/main" id="{9E46ADCB-A321-FDFD-EEAE-E8DB4A06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099" y="3275861"/>
            <a:ext cx="141417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Speed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(m/s)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B54C83DA-4953-A5D1-C16A-FB5078160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1439" y="6121987"/>
            <a:ext cx="17481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Time (s)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F22FF37-92E9-CC0D-E4D8-1C7BA5754C58}"/>
              </a:ext>
            </a:extLst>
          </p:cNvPr>
          <p:cNvCxnSpPr>
            <a:cxnSpLocks/>
          </p:cNvCxnSpPr>
          <p:nvPr/>
        </p:nvCxnSpPr>
        <p:spPr>
          <a:xfrm>
            <a:off x="2594161" y="3429000"/>
            <a:ext cx="4025422" cy="2577278"/>
          </a:xfrm>
          <a:prstGeom prst="straightConnector1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4">
            <a:extLst>
              <a:ext uri="{FF2B5EF4-FFF2-40B4-BE49-F238E27FC236}">
                <a16:creationId xmlns:a16="http://schemas.microsoft.com/office/drawing/2014/main" id="{2083604C-566D-4E1A-D360-1E85FB4A1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75" y="151238"/>
            <a:ext cx="1192085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5400" dirty="0"/>
              <a:t>What does the graph show about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5400" dirty="0"/>
              <a:t>the motion of an object?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437350-0AD7-65E3-D77B-470FFBA8A43F}"/>
              </a:ext>
            </a:extLst>
          </p:cNvPr>
          <p:cNvSpPr txBox="1"/>
          <p:nvPr/>
        </p:nvSpPr>
        <p:spPr>
          <a:xfrm>
            <a:off x="7524681" y="2718279"/>
            <a:ext cx="414631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en-US" sz="5400" dirty="0"/>
              <a:t>It is moving at </a:t>
            </a:r>
            <a:r>
              <a:rPr lang="en-GB" altLang="en-US" sz="5400" b="1" dirty="0"/>
              <a:t>constant deceleration</a:t>
            </a:r>
            <a:endParaRPr lang="en-GB" sz="5400" b="1" dirty="0"/>
          </a:p>
        </p:txBody>
      </p:sp>
    </p:spTree>
    <p:extLst>
      <p:ext uri="{BB962C8B-B14F-4D97-AF65-F5344CB8AC3E}">
        <p14:creationId xmlns:p14="http://schemas.microsoft.com/office/powerpoint/2010/main" val="382711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C4FB3A1-0D24-F089-66DF-52FB9E02C665}"/>
              </a:ext>
            </a:extLst>
          </p:cNvPr>
          <p:cNvCxnSpPr/>
          <p:nvPr/>
        </p:nvCxnSpPr>
        <p:spPr>
          <a:xfrm flipV="1">
            <a:off x="3357096" y="1561207"/>
            <a:ext cx="0" cy="399067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0C133F4-DDC8-7505-D497-766A4B1AA041}"/>
              </a:ext>
            </a:extLst>
          </p:cNvPr>
          <p:cNvCxnSpPr>
            <a:cxnSpLocks/>
          </p:cNvCxnSpPr>
          <p:nvPr/>
        </p:nvCxnSpPr>
        <p:spPr>
          <a:xfrm>
            <a:off x="3357096" y="5551883"/>
            <a:ext cx="639276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" name="TextBox 6">
            <a:extLst>
              <a:ext uri="{FF2B5EF4-FFF2-40B4-BE49-F238E27FC236}">
                <a16:creationId xmlns:a16="http://schemas.microsoft.com/office/drawing/2014/main" id="{9E46ADCB-A321-FDFD-EEAE-E8DB4A06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6034" y="2821466"/>
            <a:ext cx="141417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Speed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(m/s)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B54C83DA-4953-A5D1-C16A-FB5078160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4374" y="5667592"/>
            <a:ext cx="17481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Time (s)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F22FF37-92E9-CC0D-E4D8-1C7BA5754C58}"/>
              </a:ext>
            </a:extLst>
          </p:cNvPr>
          <p:cNvCxnSpPr>
            <a:cxnSpLocks/>
          </p:cNvCxnSpPr>
          <p:nvPr/>
        </p:nvCxnSpPr>
        <p:spPr>
          <a:xfrm flipV="1">
            <a:off x="3357095" y="2956373"/>
            <a:ext cx="1304662" cy="2595510"/>
          </a:xfrm>
          <a:prstGeom prst="straightConnector1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4">
            <a:extLst>
              <a:ext uri="{FF2B5EF4-FFF2-40B4-BE49-F238E27FC236}">
                <a16:creationId xmlns:a16="http://schemas.microsoft.com/office/drawing/2014/main" id="{2083604C-566D-4E1A-D360-1E85FB4A1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574" y="250913"/>
            <a:ext cx="1192085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5400" dirty="0"/>
              <a:t>Describe the journey of the object?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F64A162-FFEC-1454-3E13-26A1E3A80908}"/>
              </a:ext>
            </a:extLst>
          </p:cNvPr>
          <p:cNvCxnSpPr>
            <a:cxnSpLocks/>
          </p:cNvCxnSpPr>
          <p:nvPr/>
        </p:nvCxnSpPr>
        <p:spPr>
          <a:xfrm>
            <a:off x="4661757" y="2983036"/>
            <a:ext cx="2485148" cy="0"/>
          </a:xfrm>
          <a:prstGeom prst="straightConnector1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1D29571-E704-9184-99A2-38D661CD2ECC}"/>
              </a:ext>
            </a:extLst>
          </p:cNvPr>
          <p:cNvCxnSpPr>
            <a:cxnSpLocks/>
          </p:cNvCxnSpPr>
          <p:nvPr/>
        </p:nvCxnSpPr>
        <p:spPr>
          <a:xfrm flipH="1" flipV="1">
            <a:off x="7146905" y="2996368"/>
            <a:ext cx="2356123" cy="2555515"/>
          </a:xfrm>
          <a:prstGeom prst="straightConnector1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379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417E1A-7DF2-A6B7-5C03-A14FCB74BEC4}"/>
              </a:ext>
            </a:extLst>
          </p:cNvPr>
          <p:cNvSpPr txBox="1"/>
          <p:nvPr/>
        </p:nvSpPr>
        <p:spPr>
          <a:xfrm>
            <a:off x="635780" y="454396"/>
            <a:ext cx="110887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400" dirty="0"/>
              <a:t>There are two main things that we can calculate from the graph.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5A0FB8-E5CF-CB9D-6931-E5BF52A404D5}"/>
              </a:ext>
            </a:extLst>
          </p:cNvPr>
          <p:cNvSpPr txBox="1"/>
          <p:nvPr/>
        </p:nvSpPr>
        <p:spPr>
          <a:xfrm>
            <a:off x="2170999" y="2955057"/>
            <a:ext cx="77247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200" b="1" dirty="0"/>
              <a:t> Distance Travelled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688816-C854-075E-C692-615C3D4CBDEC}"/>
              </a:ext>
            </a:extLst>
          </p:cNvPr>
          <p:cNvSpPr txBox="1"/>
          <p:nvPr/>
        </p:nvSpPr>
        <p:spPr>
          <a:xfrm>
            <a:off x="747041" y="4627602"/>
            <a:ext cx="10866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7200" b="1" dirty="0"/>
              <a:t> Acceleration/Deceleration </a:t>
            </a:r>
          </a:p>
        </p:txBody>
      </p:sp>
    </p:spTree>
    <p:extLst>
      <p:ext uri="{BB962C8B-B14F-4D97-AF65-F5344CB8AC3E}">
        <p14:creationId xmlns:p14="http://schemas.microsoft.com/office/powerpoint/2010/main" val="1772822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5A0FB8-E5CF-CB9D-6931-E5BF52A404D5}"/>
              </a:ext>
            </a:extLst>
          </p:cNvPr>
          <p:cNvSpPr txBox="1"/>
          <p:nvPr/>
        </p:nvSpPr>
        <p:spPr>
          <a:xfrm>
            <a:off x="814358" y="2354"/>
            <a:ext cx="105632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/>
              <a:t>Distance Travelled </a:t>
            </a:r>
          </a:p>
          <a:p>
            <a:pPr algn="ctr"/>
            <a:r>
              <a:rPr lang="en-GB" sz="7200" b="1" dirty="0"/>
              <a:t>= Area Under the Graph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54E0490-9BE8-26B2-9CBD-BE58E708E6EF}"/>
              </a:ext>
            </a:extLst>
          </p:cNvPr>
          <p:cNvCxnSpPr/>
          <p:nvPr/>
        </p:nvCxnSpPr>
        <p:spPr>
          <a:xfrm flipV="1">
            <a:off x="3716125" y="2441947"/>
            <a:ext cx="0" cy="399067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6F1ED0F-B95E-D4EC-6B30-07C2839319C9}"/>
              </a:ext>
            </a:extLst>
          </p:cNvPr>
          <p:cNvCxnSpPr/>
          <p:nvPr/>
        </p:nvCxnSpPr>
        <p:spPr>
          <a:xfrm>
            <a:off x="3716125" y="6432623"/>
            <a:ext cx="5007211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TextBox 6">
            <a:extLst>
              <a:ext uri="{FF2B5EF4-FFF2-40B4-BE49-F238E27FC236}">
                <a16:creationId xmlns:a16="http://schemas.microsoft.com/office/drawing/2014/main" id="{8AEB94AE-883C-DB31-3C04-0B792FE8D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5063" y="3702206"/>
            <a:ext cx="141417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Speed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(m/s)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156D7ADE-FA33-7076-860D-EBDD38D1A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3336" y="6140235"/>
            <a:ext cx="17481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/>
              <a:t>Time (s)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E46E8AB-C90C-FBAB-AD07-14CDFDCE5A35}"/>
              </a:ext>
            </a:extLst>
          </p:cNvPr>
          <p:cNvCxnSpPr/>
          <p:nvPr/>
        </p:nvCxnSpPr>
        <p:spPr>
          <a:xfrm flipV="1">
            <a:off x="3716125" y="3090689"/>
            <a:ext cx="3882206" cy="3341936"/>
          </a:xfrm>
          <a:prstGeom prst="straightConnector1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B1B88E58-B9E3-F302-EA8E-89B88D552D42}"/>
              </a:ext>
            </a:extLst>
          </p:cNvPr>
          <p:cNvSpPr/>
          <p:nvPr/>
        </p:nvSpPr>
        <p:spPr>
          <a:xfrm flipH="1">
            <a:off x="3716139" y="3090687"/>
            <a:ext cx="3882192" cy="3341935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01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5A0FB8-E5CF-CB9D-6931-E5BF52A404D5}"/>
              </a:ext>
            </a:extLst>
          </p:cNvPr>
          <p:cNvSpPr txBox="1"/>
          <p:nvPr/>
        </p:nvSpPr>
        <p:spPr>
          <a:xfrm>
            <a:off x="814358" y="2354"/>
            <a:ext cx="105632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/>
              <a:t>What is the distance travelled by the object?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54E0490-9BE8-26B2-9CBD-BE58E708E6EF}"/>
              </a:ext>
            </a:extLst>
          </p:cNvPr>
          <p:cNvCxnSpPr/>
          <p:nvPr/>
        </p:nvCxnSpPr>
        <p:spPr>
          <a:xfrm flipV="1">
            <a:off x="3716125" y="2307310"/>
            <a:ext cx="0" cy="399067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6F1ED0F-B95E-D4EC-6B30-07C2839319C9}"/>
              </a:ext>
            </a:extLst>
          </p:cNvPr>
          <p:cNvCxnSpPr/>
          <p:nvPr/>
        </p:nvCxnSpPr>
        <p:spPr>
          <a:xfrm>
            <a:off x="3716125" y="6297986"/>
            <a:ext cx="5007211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TextBox 6">
            <a:extLst>
              <a:ext uri="{FF2B5EF4-FFF2-40B4-BE49-F238E27FC236}">
                <a16:creationId xmlns:a16="http://schemas.microsoft.com/office/drawing/2014/main" id="{8AEB94AE-883C-DB31-3C04-0B792FE8D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5063" y="3567569"/>
            <a:ext cx="141417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Speed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(m/s)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156D7ADE-FA33-7076-860D-EBDD38D1A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3336" y="6005598"/>
            <a:ext cx="17481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/>
              <a:t>Time (s)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E46E8AB-C90C-FBAB-AD07-14CDFDCE5A35}"/>
              </a:ext>
            </a:extLst>
          </p:cNvPr>
          <p:cNvCxnSpPr/>
          <p:nvPr/>
        </p:nvCxnSpPr>
        <p:spPr>
          <a:xfrm flipV="1">
            <a:off x="3716125" y="2956052"/>
            <a:ext cx="3882206" cy="3341936"/>
          </a:xfrm>
          <a:prstGeom prst="straightConnector1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B1B88E58-B9E3-F302-EA8E-89B88D552D42}"/>
              </a:ext>
            </a:extLst>
          </p:cNvPr>
          <p:cNvSpPr/>
          <p:nvPr/>
        </p:nvSpPr>
        <p:spPr>
          <a:xfrm flipH="1">
            <a:off x="3716139" y="2956050"/>
            <a:ext cx="3882192" cy="3341935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A52D17-3AED-F0B2-6C63-8334B6107327}"/>
              </a:ext>
            </a:extLst>
          </p:cNvPr>
          <p:cNvSpPr txBox="1"/>
          <p:nvPr/>
        </p:nvSpPr>
        <p:spPr>
          <a:xfrm>
            <a:off x="2762148" y="2648032"/>
            <a:ext cx="757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10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0487A5-BAEE-13E1-8F2F-54CA337D5816}"/>
              </a:ext>
            </a:extLst>
          </p:cNvPr>
          <p:cNvCxnSpPr>
            <a:cxnSpLocks/>
          </p:cNvCxnSpPr>
          <p:nvPr/>
        </p:nvCxnSpPr>
        <p:spPr>
          <a:xfrm flipH="1">
            <a:off x="3421172" y="2966948"/>
            <a:ext cx="2861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9821F24-4A92-4A31-649A-E96D2E02DC92}"/>
              </a:ext>
            </a:extLst>
          </p:cNvPr>
          <p:cNvSpPr txBox="1"/>
          <p:nvPr/>
        </p:nvSpPr>
        <p:spPr>
          <a:xfrm>
            <a:off x="7355405" y="6211669"/>
            <a:ext cx="47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949EAE-602E-39EA-9EDF-C75CFA4C8D03}"/>
                  </a:ext>
                </a:extLst>
              </p:cNvPr>
              <p:cNvSpPr txBox="1"/>
              <p:nvPr/>
            </p:nvSpPr>
            <p:spPr>
              <a:xfrm>
                <a:off x="8658750" y="2845690"/>
                <a:ext cx="2956373" cy="1265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5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5400" dirty="0"/>
                  <a:t> x 10 x 4</a:t>
                </a:r>
                <a:endParaRPr lang="en-GB" sz="5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949EAE-602E-39EA-9EDF-C75CFA4C8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8750" y="2845690"/>
                <a:ext cx="2956373" cy="1265731"/>
              </a:xfrm>
              <a:prstGeom prst="rect">
                <a:avLst/>
              </a:prstGeom>
              <a:blipFill>
                <a:blip r:embed="rId2"/>
                <a:stretch>
                  <a:fillRect r="-3505" b="-15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8D2EE3D3-B987-A69E-1DD5-C682C62FB8A8}"/>
              </a:ext>
            </a:extLst>
          </p:cNvPr>
          <p:cNvSpPr txBox="1"/>
          <p:nvPr/>
        </p:nvSpPr>
        <p:spPr>
          <a:xfrm>
            <a:off x="8723336" y="4316863"/>
            <a:ext cx="20966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20m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808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5A0FB8-E5CF-CB9D-6931-E5BF52A404D5}"/>
              </a:ext>
            </a:extLst>
          </p:cNvPr>
          <p:cNvSpPr txBox="1"/>
          <p:nvPr/>
        </p:nvSpPr>
        <p:spPr>
          <a:xfrm>
            <a:off x="814358" y="2354"/>
            <a:ext cx="105632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/>
              <a:t>Acceleration/Deceleration = Gradient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54E0490-9BE8-26B2-9CBD-BE58E708E6EF}"/>
              </a:ext>
            </a:extLst>
          </p:cNvPr>
          <p:cNvCxnSpPr/>
          <p:nvPr/>
        </p:nvCxnSpPr>
        <p:spPr>
          <a:xfrm flipV="1">
            <a:off x="3716125" y="2441947"/>
            <a:ext cx="0" cy="399067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6F1ED0F-B95E-D4EC-6B30-07C2839319C9}"/>
              </a:ext>
            </a:extLst>
          </p:cNvPr>
          <p:cNvCxnSpPr/>
          <p:nvPr/>
        </p:nvCxnSpPr>
        <p:spPr>
          <a:xfrm>
            <a:off x="3716125" y="6432623"/>
            <a:ext cx="5007211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TextBox 6">
            <a:extLst>
              <a:ext uri="{FF2B5EF4-FFF2-40B4-BE49-F238E27FC236}">
                <a16:creationId xmlns:a16="http://schemas.microsoft.com/office/drawing/2014/main" id="{8AEB94AE-883C-DB31-3C04-0B792FE8D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5063" y="3702206"/>
            <a:ext cx="141417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Speed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(m/s)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156D7ADE-FA33-7076-860D-EBDD38D1A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3336" y="6140235"/>
            <a:ext cx="17481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/>
              <a:t>Time (s)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E46E8AB-C90C-FBAB-AD07-14CDFDCE5A35}"/>
              </a:ext>
            </a:extLst>
          </p:cNvPr>
          <p:cNvCxnSpPr/>
          <p:nvPr/>
        </p:nvCxnSpPr>
        <p:spPr>
          <a:xfrm flipV="1">
            <a:off x="3716125" y="3090689"/>
            <a:ext cx="3882206" cy="3341936"/>
          </a:xfrm>
          <a:prstGeom prst="straightConnector1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6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5A0FB8-E5CF-CB9D-6931-E5BF52A404D5}"/>
              </a:ext>
            </a:extLst>
          </p:cNvPr>
          <p:cNvSpPr txBox="1"/>
          <p:nvPr/>
        </p:nvSpPr>
        <p:spPr>
          <a:xfrm>
            <a:off x="814358" y="2354"/>
            <a:ext cx="105632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/>
              <a:t>What is the </a:t>
            </a:r>
            <a:r>
              <a:rPr lang="en-GB" sz="7200" b="1"/>
              <a:t>acceleration </a:t>
            </a:r>
          </a:p>
          <a:p>
            <a:pPr algn="ctr"/>
            <a:r>
              <a:rPr lang="en-GB" sz="7200" b="1"/>
              <a:t>of the </a:t>
            </a:r>
            <a:r>
              <a:rPr lang="en-GB" sz="7200" b="1" dirty="0"/>
              <a:t>object?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54E0490-9BE8-26B2-9CBD-BE58E708E6EF}"/>
              </a:ext>
            </a:extLst>
          </p:cNvPr>
          <p:cNvCxnSpPr/>
          <p:nvPr/>
        </p:nvCxnSpPr>
        <p:spPr>
          <a:xfrm flipV="1">
            <a:off x="3716125" y="2307310"/>
            <a:ext cx="0" cy="399067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6F1ED0F-B95E-D4EC-6B30-07C2839319C9}"/>
              </a:ext>
            </a:extLst>
          </p:cNvPr>
          <p:cNvCxnSpPr/>
          <p:nvPr/>
        </p:nvCxnSpPr>
        <p:spPr>
          <a:xfrm>
            <a:off x="3716125" y="6297986"/>
            <a:ext cx="5007211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TextBox 6">
            <a:extLst>
              <a:ext uri="{FF2B5EF4-FFF2-40B4-BE49-F238E27FC236}">
                <a16:creationId xmlns:a16="http://schemas.microsoft.com/office/drawing/2014/main" id="{8AEB94AE-883C-DB31-3C04-0B792FE8D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5063" y="3567569"/>
            <a:ext cx="141417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Speed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/>
              <a:t>(m/s)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156D7ADE-FA33-7076-860D-EBDD38D1A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3336" y="6005598"/>
            <a:ext cx="17481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/>
              <a:t>Time (s)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E46E8AB-C90C-FBAB-AD07-14CDFDCE5A35}"/>
              </a:ext>
            </a:extLst>
          </p:cNvPr>
          <p:cNvCxnSpPr/>
          <p:nvPr/>
        </p:nvCxnSpPr>
        <p:spPr>
          <a:xfrm flipV="1">
            <a:off x="3716125" y="2956052"/>
            <a:ext cx="3882206" cy="3341936"/>
          </a:xfrm>
          <a:prstGeom prst="straightConnector1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9A52D17-3AED-F0B2-6C63-8334B6107327}"/>
              </a:ext>
            </a:extLst>
          </p:cNvPr>
          <p:cNvSpPr txBox="1"/>
          <p:nvPr/>
        </p:nvSpPr>
        <p:spPr>
          <a:xfrm>
            <a:off x="2767758" y="2648032"/>
            <a:ext cx="757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10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0487A5-BAEE-13E1-8F2F-54CA337D5816}"/>
              </a:ext>
            </a:extLst>
          </p:cNvPr>
          <p:cNvCxnSpPr>
            <a:cxnSpLocks/>
          </p:cNvCxnSpPr>
          <p:nvPr/>
        </p:nvCxnSpPr>
        <p:spPr>
          <a:xfrm flipH="1">
            <a:off x="3421172" y="2966948"/>
            <a:ext cx="2861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9821F24-4A92-4A31-649A-E96D2E02DC92}"/>
              </a:ext>
            </a:extLst>
          </p:cNvPr>
          <p:cNvSpPr txBox="1"/>
          <p:nvPr/>
        </p:nvSpPr>
        <p:spPr>
          <a:xfrm>
            <a:off x="7361015" y="6211669"/>
            <a:ext cx="47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949EAE-602E-39EA-9EDF-C75CFA4C8D03}"/>
                  </a:ext>
                </a:extLst>
              </p:cNvPr>
              <p:cNvSpPr txBox="1"/>
              <p:nvPr/>
            </p:nvSpPr>
            <p:spPr>
              <a:xfrm>
                <a:off x="7111564" y="3796479"/>
                <a:ext cx="1876912" cy="1648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5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5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C949EAE-602E-39EA-9EDF-C75CFA4C8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564" y="3796479"/>
                <a:ext cx="1876912" cy="16481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78792C3-3792-928B-0096-5C100D506B4C}"/>
                  </a:ext>
                </a:extLst>
              </p:cNvPr>
              <p:cNvSpPr txBox="1"/>
              <p:nvPr/>
            </p:nvSpPr>
            <p:spPr>
              <a:xfrm>
                <a:off x="8822574" y="4227898"/>
                <a:ext cx="3047998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GB" sz="5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𝟐</m:t>
                    </m:r>
                    <m:r>
                      <a:rPr kumimoji="0" lang="en-GB" sz="5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.</m:t>
                    </m:r>
                    <m:r>
                      <a:rPr kumimoji="0" lang="en-GB" sz="5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𝟓</m:t>
                    </m:r>
                  </m:oMath>
                </a14:m>
                <a:r>
                  <a:rPr kumimoji="0" lang="en-GB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m/s/s</a:t>
                </a:r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78792C3-3792-928B-0096-5C100D506B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2574" y="4227898"/>
                <a:ext cx="3047998" cy="923330"/>
              </a:xfrm>
              <a:prstGeom prst="rect">
                <a:avLst/>
              </a:prstGeom>
              <a:blipFill>
                <a:blip r:embed="rId3"/>
                <a:stretch>
                  <a:fillRect t="-17881" r="-6800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184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5A0FB8-E5CF-CB9D-6931-E5BF52A404D5}"/>
              </a:ext>
            </a:extLst>
          </p:cNvPr>
          <p:cNvSpPr txBox="1"/>
          <p:nvPr/>
        </p:nvSpPr>
        <p:spPr>
          <a:xfrm>
            <a:off x="814358" y="2354"/>
            <a:ext cx="105632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/>
              <a:t>What is the total distance travelled by the object?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54E0490-9BE8-26B2-9CBD-BE58E708E6EF}"/>
              </a:ext>
            </a:extLst>
          </p:cNvPr>
          <p:cNvCxnSpPr/>
          <p:nvPr/>
        </p:nvCxnSpPr>
        <p:spPr>
          <a:xfrm flipV="1">
            <a:off x="2097914" y="2253524"/>
            <a:ext cx="0" cy="399067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6F1ED0F-B95E-D4EC-6B30-07C2839319C9}"/>
              </a:ext>
            </a:extLst>
          </p:cNvPr>
          <p:cNvCxnSpPr>
            <a:cxnSpLocks/>
          </p:cNvCxnSpPr>
          <p:nvPr/>
        </p:nvCxnSpPr>
        <p:spPr>
          <a:xfrm>
            <a:off x="2097914" y="6244200"/>
            <a:ext cx="6381068" cy="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TextBox 6">
            <a:extLst>
              <a:ext uri="{FF2B5EF4-FFF2-40B4-BE49-F238E27FC236}">
                <a16:creationId xmlns:a16="http://schemas.microsoft.com/office/drawing/2014/main" id="{8AEB94AE-883C-DB31-3C04-0B792FE8D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00" y="3973754"/>
            <a:ext cx="141417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/>
              <a:t>Speed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/>
              <a:t>(m/s)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156D7ADE-FA33-7076-860D-EBDD38D1A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6102" y="5916927"/>
            <a:ext cx="20172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/>
              <a:t>Time (s)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E46E8AB-C90C-FBAB-AD07-14CDFDCE5A35}"/>
              </a:ext>
            </a:extLst>
          </p:cNvPr>
          <p:cNvCxnSpPr>
            <a:cxnSpLocks/>
          </p:cNvCxnSpPr>
          <p:nvPr/>
        </p:nvCxnSpPr>
        <p:spPr>
          <a:xfrm flipV="1">
            <a:off x="2097914" y="3341716"/>
            <a:ext cx="1681606" cy="2902486"/>
          </a:xfrm>
          <a:prstGeom prst="straightConnector1">
            <a:avLst/>
          </a:prstGeom>
          <a:ln w="571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0D06BEE-FDFC-71B0-6AA1-5BC5E56AA93A}"/>
              </a:ext>
            </a:extLst>
          </p:cNvPr>
          <p:cNvCxnSpPr>
            <a:cxnSpLocks/>
          </p:cNvCxnSpPr>
          <p:nvPr/>
        </p:nvCxnSpPr>
        <p:spPr>
          <a:xfrm>
            <a:off x="3779520" y="3341715"/>
            <a:ext cx="2322022" cy="0"/>
          </a:xfrm>
          <a:prstGeom prst="straightConnector1">
            <a:avLst/>
          </a:prstGeom>
          <a:ln w="571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3E8EA61-318F-1918-D9C2-BB9AF6170386}"/>
              </a:ext>
            </a:extLst>
          </p:cNvPr>
          <p:cNvCxnSpPr>
            <a:cxnSpLocks/>
          </p:cNvCxnSpPr>
          <p:nvPr/>
        </p:nvCxnSpPr>
        <p:spPr>
          <a:xfrm flipH="1" flipV="1">
            <a:off x="6101542" y="3341715"/>
            <a:ext cx="1612837" cy="2902484"/>
          </a:xfrm>
          <a:prstGeom prst="straightConnector1">
            <a:avLst/>
          </a:prstGeom>
          <a:ln w="571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15597C7-B43C-F151-3878-8A17F971F714}"/>
              </a:ext>
            </a:extLst>
          </p:cNvPr>
          <p:cNvSpPr txBox="1"/>
          <p:nvPr/>
        </p:nvSpPr>
        <p:spPr>
          <a:xfrm>
            <a:off x="1266642" y="3018549"/>
            <a:ext cx="757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CC019C-68F7-ACF9-D754-E50CBCE59DF5}"/>
              </a:ext>
            </a:extLst>
          </p:cNvPr>
          <p:cNvSpPr txBox="1"/>
          <p:nvPr/>
        </p:nvSpPr>
        <p:spPr>
          <a:xfrm>
            <a:off x="3418837" y="6209315"/>
            <a:ext cx="47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F3AE23-48FF-E341-9AA4-E3553026DB94}"/>
              </a:ext>
            </a:extLst>
          </p:cNvPr>
          <p:cNvSpPr txBox="1"/>
          <p:nvPr/>
        </p:nvSpPr>
        <p:spPr>
          <a:xfrm>
            <a:off x="6083097" y="6244199"/>
            <a:ext cx="757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16007D-E108-2447-CFDB-31F447C94B60}"/>
              </a:ext>
            </a:extLst>
          </p:cNvPr>
          <p:cNvSpPr txBox="1"/>
          <p:nvPr/>
        </p:nvSpPr>
        <p:spPr>
          <a:xfrm>
            <a:off x="7347979" y="6244199"/>
            <a:ext cx="732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12</a:t>
            </a:r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430F0113-B37A-5135-F3BD-B897B831CBB6}"/>
              </a:ext>
            </a:extLst>
          </p:cNvPr>
          <p:cNvSpPr/>
          <p:nvPr/>
        </p:nvSpPr>
        <p:spPr>
          <a:xfrm flipH="1">
            <a:off x="2116359" y="3376601"/>
            <a:ext cx="1681605" cy="2867598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C7911D8E-73E8-CE19-28C9-11A156A9695C}"/>
              </a:ext>
            </a:extLst>
          </p:cNvPr>
          <p:cNvSpPr/>
          <p:nvPr/>
        </p:nvSpPr>
        <p:spPr>
          <a:xfrm>
            <a:off x="6083096" y="3376601"/>
            <a:ext cx="1631283" cy="2867598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07C8E8-5175-0282-7E50-5E036D4DEBB2}"/>
              </a:ext>
            </a:extLst>
          </p:cNvPr>
          <p:cNvSpPr/>
          <p:nvPr/>
        </p:nvSpPr>
        <p:spPr>
          <a:xfrm>
            <a:off x="3761076" y="3359161"/>
            <a:ext cx="2322021" cy="286759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E40843-BA61-364D-D868-37FAAB369A8D}"/>
              </a:ext>
            </a:extLst>
          </p:cNvPr>
          <p:cNvSpPr txBox="1"/>
          <p:nvPr/>
        </p:nvSpPr>
        <p:spPr>
          <a:xfrm>
            <a:off x="2898892" y="4993633"/>
            <a:ext cx="765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40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CCBE28B-9317-A2CB-B15F-056430244CCA}"/>
              </a:ext>
            </a:extLst>
          </p:cNvPr>
          <p:cNvSpPr txBox="1"/>
          <p:nvPr/>
        </p:nvSpPr>
        <p:spPr>
          <a:xfrm>
            <a:off x="4485861" y="4343352"/>
            <a:ext cx="891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120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92C48F-DBBE-46F3-89DD-FE69962F4EB2}"/>
              </a:ext>
            </a:extLst>
          </p:cNvPr>
          <p:cNvSpPr txBox="1"/>
          <p:nvPr/>
        </p:nvSpPr>
        <p:spPr>
          <a:xfrm>
            <a:off x="6516045" y="5233377"/>
            <a:ext cx="765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20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DE4AC7-EC85-EE58-B0A9-1FF350257281}"/>
              </a:ext>
            </a:extLst>
          </p:cNvPr>
          <p:cNvSpPr txBox="1"/>
          <p:nvPr/>
        </p:nvSpPr>
        <p:spPr>
          <a:xfrm>
            <a:off x="7878419" y="3335209"/>
            <a:ext cx="38431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 Distance</a:t>
            </a:r>
            <a:r>
              <a:rPr kumimoji="0" lang="en-GB" sz="4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</a:t>
            </a:r>
            <a:r>
              <a:rPr lang="en-GB" sz="4800" b="1" dirty="0">
                <a:solidFill>
                  <a:prstClr val="black"/>
                </a:solidFill>
                <a:latin typeface="Calibri" panose="020F0502020204030204"/>
              </a:rPr>
              <a:t>180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58122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 animBg="1"/>
      <p:bldP spid="23" grpId="0" animBg="1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5A0FB8-E5CF-CB9D-6931-E5BF52A404D5}"/>
              </a:ext>
            </a:extLst>
          </p:cNvPr>
          <p:cNvSpPr txBox="1"/>
          <p:nvPr/>
        </p:nvSpPr>
        <p:spPr>
          <a:xfrm>
            <a:off x="814358" y="2354"/>
            <a:ext cx="105632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/>
              <a:t>What was the acceleration of the object?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54E0490-9BE8-26B2-9CBD-BE58E708E6EF}"/>
              </a:ext>
            </a:extLst>
          </p:cNvPr>
          <p:cNvCxnSpPr/>
          <p:nvPr/>
        </p:nvCxnSpPr>
        <p:spPr>
          <a:xfrm flipV="1">
            <a:off x="2097914" y="2253524"/>
            <a:ext cx="0" cy="399067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6F1ED0F-B95E-D4EC-6B30-07C2839319C9}"/>
              </a:ext>
            </a:extLst>
          </p:cNvPr>
          <p:cNvCxnSpPr>
            <a:cxnSpLocks/>
          </p:cNvCxnSpPr>
          <p:nvPr/>
        </p:nvCxnSpPr>
        <p:spPr>
          <a:xfrm>
            <a:off x="2097914" y="6244200"/>
            <a:ext cx="6381068" cy="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TextBox 6">
            <a:extLst>
              <a:ext uri="{FF2B5EF4-FFF2-40B4-BE49-F238E27FC236}">
                <a16:creationId xmlns:a16="http://schemas.microsoft.com/office/drawing/2014/main" id="{8AEB94AE-883C-DB31-3C04-0B792FE8D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00" y="3973754"/>
            <a:ext cx="141417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/>
              <a:t>Speed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/>
              <a:t>(m/s)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156D7ADE-FA33-7076-860D-EBDD38D1A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6102" y="5916927"/>
            <a:ext cx="20172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/>
              <a:t>Time (s)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E46E8AB-C90C-FBAB-AD07-14CDFDCE5A35}"/>
              </a:ext>
            </a:extLst>
          </p:cNvPr>
          <p:cNvCxnSpPr>
            <a:cxnSpLocks/>
          </p:cNvCxnSpPr>
          <p:nvPr/>
        </p:nvCxnSpPr>
        <p:spPr>
          <a:xfrm flipV="1">
            <a:off x="2097914" y="3341716"/>
            <a:ext cx="1681606" cy="2902486"/>
          </a:xfrm>
          <a:prstGeom prst="straightConnector1">
            <a:avLst/>
          </a:prstGeom>
          <a:ln w="571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0D06BEE-FDFC-71B0-6AA1-5BC5E56AA93A}"/>
              </a:ext>
            </a:extLst>
          </p:cNvPr>
          <p:cNvCxnSpPr>
            <a:cxnSpLocks/>
          </p:cNvCxnSpPr>
          <p:nvPr/>
        </p:nvCxnSpPr>
        <p:spPr>
          <a:xfrm>
            <a:off x="3779520" y="3341715"/>
            <a:ext cx="2322022" cy="0"/>
          </a:xfrm>
          <a:prstGeom prst="straightConnector1">
            <a:avLst/>
          </a:prstGeom>
          <a:ln w="571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3E8EA61-318F-1918-D9C2-BB9AF6170386}"/>
              </a:ext>
            </a:extLst>
          </p:cNvPr>
          <p:cNvCxnSpPr>
            <a:cxnSpLocks/>
          </p:cNvCxnSpPr>
          <p:nvPr/>
        </p:nvCxnSpPr>
        <p:spPr>
          <a:xfrm flipH="1" flipV="1">
            <a:off x="6101542" y="3341715"/>
            <a:ext cx="1612837" cy="2902484"/>
          </a:xfrm>
          <a:prstGeom prst="straightConnector1">
            <a:avLst/>
          </a:prstGeom>
          <a:ln w="571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15597C7-B43C-F151-3878-8A17F971F714}"/>
              </a:ext>
            </a:extLst>
          </p:cNvPr>
          <p:cNvSpPr txBox="1"/>
          <p:nvPr/>
        </p:nvSpPr>
        <p:spPr>
          <a:xfrm>
            <a:off x="1266642" y="3018549"/>
            <a:ext cx="757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CC019C-68F7-ACF9-D754-E50CBCE59DF5}"/>
              </a:ext>
            </a:extLst>
          </p:cNvPr>
          <p:cNvSpPr txBox="1"/>
          <p:nvPr/>
        </p:nvSpPr>
        <p:spPr>
          <a:xfrm>
            <a:off x="3418837" y="6209315"/>
            <a:ext cx="47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F3AE23-48FF-E341-9AA4-E3553026DB94}"/>
              </a:ext>
            </a:extLst>
          </p:cNvPr>
          <p:cNvSpPr txBox="1"/>
          <p:nvPr/>
        </p:nvSpPr>
        <p:spPr>
          <a:xfrm>
            <a:off x="6083097" y="6244199"/>
            <a:ext cx="757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16007D-E108-2447-CFDB-31F447C94B60}"/>
              </a:ext>
            </a:extLst>
          </p:cNvPr>
          <p:cNvSpPr txBox="1"/>
          <p:nvPr/>
        </p:nvSpPr>
        <p:spPr>
          <a:xfrm>
            <a:off x="7347979" y="6244199"/>
            <a:ext cx="732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12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A4641A1-E8D3-8CAB-43AB-C7C31C765B2E}"/>
                  </a:ext>
                </a:extLst>
              </p:cNvPr>
              <p:cNvSpPr txBox="1"/>
              <p:nvPr/>
            </p:nvSpPr>
            <p:spPr>
              <a:xfrm>
                <a:off x="7204892" y="2817542"/>
                <a:ext cx="1876912" cy="1648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5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5400" b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A4641A1-E8D3-8CAB-43AB-C7C31C765B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892" y="2817542"/>
                <a:ext cx="1876912" cy="16481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A39119-6A2A-028E-3517-262747D7A733}"/>
                  </a:ext>
                </a:extLst>
              </p:cNvPr>
              <p:cNvSpPr txBox="1"/>
              <p:nvPr/>
            </p:nvSpPr>
            <p:spPr>
              <a:xfrm>
                <a:off x="9035171" y="3193853"/>
                <a:ext cx="2878533" cy="9420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GB" sz="5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𝟓</m:t>
                    </m:r>
                  </m:oMath>
                </a14:m>
                <a:r>
                  <a:rPr kumimoji="0" lang="en-GB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5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5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𝒔</m:t>
                        </m:r>
                      </m:e>
                      <m:sup>
                        <m:r>
                          <a:rPr kumimoji="0" lang="en-GB" sz="5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A39119-6A2A-028E-3517-262747D7A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5171" y="3193853"/>
                <a:ext cx="2878533" cy="942053"/>
              </a:xfrm>
              <a:prstGeom prst="rect">
                <a:avLst/>
              </a:prstGeom>
              <a:blipFill>
                <a:blip r:embed="rId3"/>
                <a:stretch>
                  <a:fillRect t="-15584" b="-396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318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5A0FB8-E5CF-CB9D-6931-E5BF52A404D5}"/>
              </a:ext>
            </a:extLst>
          </p:cNvPr>
          <p:cNvSpPr txBox="1"/>
          <p:nvPr/>
        </p:nvSpPr>
        <p:spPr>
          <a:xfrm>
            <a:off x="814358" y="2354"/>
            <a:ext cx="105632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/>
              <a:t>What was the deceleration of the object?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54E0490-9BE8-26B2-9CBD-BE58E708E6EF}"/>
              </a:ext>
            </a:extLst>
          </p:cNvPr>
          <p:cNvCxnSpPr/>
          <p:nvPr/>
        </p:nvCxnSpPr>
        <p:spPr>
          <a:xfrm flipV="1">
            <a:off x="2097914" y="2253524"/>
            <a:ext cx="0" cy="399067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6F1ED0F-B95E-D4EC-6B30-07C2839319C9}"/>
              </a:ext>
            </a:extLst>
          </p:cNvPr>
          <p:cNvCxnSpPr>
            <a:cxnSpLocks/>
          </p:cNvCxnSpPr>
          <p:nvPr/>
        </p:nvCxnSpPr>
        <p:spPr>
          <a:xfrm>
            <a:off x="2097914" y="6244200"/>
            <a:ext cx="6381068" cy="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TextBox 6">
            <a:extLst>
              <a:ext uri="{FF2B5EF4-FFF2-40B4-BE49-F238E27FC236}">
                <a16:creationId xmlns:a16="http://schemas.microsoft.com/office/drawing/2014/main" id="{8AEB94AE-883C-DB31-3C04-0B792FE8D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100" y="3973754"/>
            <a:ext cx="141417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/>
              <a:t>Speed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/>
              <a:t>(m/s)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156D7ADE-FA33-7076-860D-EBDD38D1A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6102" y="5916927"/>
            <a:ext cx="20172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/>
              <a:t>Time (s)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E46E8AB-C90C-FBAB-AD07-14CDFDCE5A35}"/>
              </a:ext>
            </a:extLst>
          </p:cNvPr>
          <p:cNvCxnSpPr>
            <a:cxnSpLocks/>
          </p:cNvCxnSpPr>
          <p:nvPr/>
        </p:nvCxnSpPr>
        <p:spPr>
          <a:xfrm flipV="1">
            <a:off x="2097914" y="3341716"/>
            <a:ext cx="1681606" cy="2902486"/>
          </a:xfrm>
          <a:prstGeom prst="straightConnector1">
            <a:avLst/>
          </a:prstGeom>
          <a:ln w="571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0D06BEE-FDFC-71B0-6AA1-5BC5E56AA93A}"/>
              </a:ext>
            </a:extLst>
          </p:cNvPr>
          <p:cNvCxnSpPr>
            <a:cxnSpLocks/>
          </p:cNvCxnSpPr>
          <p:nvPr/>
        </p:nvCxnSpPr>
        <p:spPr>
          <a:xfrm>
            <a:off x="3779520" y="3341715"/>
            <a:ext cx="2322022" cy="0"/>
          </a:xfrm>
          <a:prstGeom prst="straightConnector1">
            <a:avLst/>
          </a:prstGeom>
          <a:ln w="571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3E8EA61-318F-1918-D9C2-BB9AF6170386}"/>
              </a:ext>
            </a:extLst>
          </p:cNvPr>
          <p:cNvCxnSpPr>
            <a:cxnSpLocks/>
          </p:cNvCxnSpPr>
          <p:nvPr/>
        </p:nvCxnSpPr>
        <p:spPr>
          <a:xfrm flipH="1" flipV="1">
            <a:off x="6101542" y="3341715"/>
            <a:ext cx="1612837" cy="2902484"/>
          </a:xfrm>
          <a:prstGeom prst="straightConnector1">
            <a:avLst/>
          </a:prstGeom>
          <a:ln w="571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15597C7-B43C-F151-3878-8A17F971F714}"/>
              </a:ext>
            </a:extLst>
          </p:cNvPr>
          <p:cNvSpPr txBox="1"/>
          <p:nvPr/>
        </p:nvSpPr>
        <p:spPr>
          <a:xfrm>
            <a:off x="1266642" y="3018549"/>
            <a:ext cx="757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CC019C-68F7-ACF9-D754-E50CBCE59DF5}"/>
              </a:ext>
            </a:extLst>
          </p:cNvPr>
          <p:cNvSpPr txBox="1"/>
          <p:nvPr/>
        </p:nvSpPr>
        <p:spPr>
          <a:xfrm>
            <a:off x="3418837" y="6209315"/>
            <a:ext cx="474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F3AE23-48FF-E341-9AA4-E3553026DB94}"/>
              </a:ext>
            </a:extLst>
          </p:cNvPr>
          <p:cNvSpPr txBox="1"/>
          <p:nvPr/>
        </p:nvSpPr>
        <p:spPr>
          <a:xfrm>
            <a:off x="6083097" y="6244199"/>
            <a:ext cx="757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16007D-E108-2447-CFDB-31F447C94B60}"/>
              </a:ext>
            </a:extLst>
          </p:cNvPr>
          <p:cNvSpPr txBox="1"/>
          <p:nvPr/>
        </p:nvSpPr>
        <p:spPr>
          <a:xfrm>
            <a:off x="7347979" y="6244199"/>
            <a:ext cx="732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12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A4641A1-E8D3-8CAB-43AB-C7C31C765B2E}"/>
                  </a:ext>
                </a:extLst>
              </p:cNvPr>
              <p:cNvSpPr txBox="1"/>
              <p:nvPr/>
            </p:nvSpPr>
            <p:spPr>
              <a:xfrm>
                <a:off x="6767312" y="2637951"/>
                <a:ext cx="2260533" cy="1648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5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−20</m:t>
                          </m:r>
                        </m:num>
                        <m:den>
                          <m:r>
                            <a:rPr lang="en-GB" sz="5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5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5400" b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A4641A1-E8D3-8CAB-43AB-C7C31C765B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7312" y="2637951"/>
                <a:ext cx="2260533" cy="16481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A39119-6A2A-028E-3517-262747D7A733}"/>
                  </a:ext>
                </a:extLst>
              </p:cNvPr>
              <p:cNvSpPr txBox="1"/>
              <p:nvPr/>
            </p:nvSpPr>
            <p:spPr>
              <a:xfrm>
                <a:off x="9001920" y="3070494"/>
                <a:ext cx="2961980" cy="9420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GB" sz="5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</m:oMath>
                </a14:m>
                <a:r>
                  <a:rPr kumimoji="0" lang="en-GB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10m/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5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5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𝒔</m:t>
                        </m:r>
                      </m:e>
                      <m:sup>
                        <m:r>
                          <a:rPr kumimoji="0" lang="en-GB" sz="5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1A39119-6A2A-028E-3517-262747D7A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1920" y="3070494"/>
                <a:ext cx="2961980" cy="942053"/>
              </a:xfrm>
              <a:prstGeom prst="rect">
                <a:avLst/>
              </a:prstGeom>
              <a:blipFill>
                <a:blip r:embed="rId3"/>
                <a:stretch>
                  <a:fillRect t="-15584" b="-396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479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302</Words>
  <Application>Microsoft Office PowerPoint</Application>
  <PresentationFormat>Widescreen</PresentationFormat>
  <Paragraphs>84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2023-11-20T04:40:35Z</dcterms:created>
  <dcterms:modified xsi:type="dcterms:W3CDTF">2023-11-20T08:30:59Z</dcterms:modified>
</cp:coreProperties>
</file>