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8" r:id="rId3"/>
    <p:sldId id="287" r:id="rId4"/>
    <p:sldId id="256" r:id="rId5"/>
    <p:sldId id="286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  <p:sldId id="285" r:id="rId31"/>
    <p:sldId id="30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92A5418-5359-4A4D-B2CD-3E619502FDA0}"/>
    <pc:docChg chg="modSld">
      <pc:chgData name="Stewart Gale" userId="3647ddd2-6040-41ae-a96d-232c23482af8" providerId="ADAL" clId="{492A5418-5359-4A4D-B2CD-3E619502FDA0}" dt="2022-08-22T17:59:06.791" v="15" actId="20577"/>
      <pc:docMkLst>
        <pc:docMk/>
      </pc:docMkLst>
      <pc:sldChg chg="modSp mod">
        <pc:chgData name="Stewart Gale" userId="3647ddd2-6040-41ae-a96d-232c23482af8" providerId="ADAL" clId="{492A5418-5359-4A4D-B2CD-3E619502FDA0}" dt="2022-08-22T17:59:06.791" v="15" actId="20577"/>
        <pc:sldMkLst>
          <pc:docMk/>
          <pc:sldMk cId="3220382278" sldId="272"/>
        </pc:sldMkLst>
        <pc:spChg chg="mod">
          <ac:chgData name="Stewart Gale" userId="3647ddd2-6040-41ae-a96d-232c23482af8" providerId="ADAL" clId="{492A5418-5359-4A4D-B2CD-3E619502FDA0}" dt="2022-08-22T17:59:06.791" v="15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 </a:t>
            </a:r>
            <a:endParaRPr lang="en-GB" sz="11500" dirty="0"/>
          </a:p>
          <a:p>
            <a:pPr algn="ctr"/>
            <a:r>
              <a:rPr lang="en-GB" sz="11500" dirty="0"/>
              <a:t> Unit 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80637" y="3623814"/>
            <a:ext cx="29344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Distance Time Graphs</a:t>
            </a:r>
          </a:p>
          <a:p>
            <a:pPr algn="ctr"/>
            <a:r>
              <a:rPr lang="en-GB" sz="2000" b="1" dirty="0"/>
              <a:t>Compound Measures</a:t>
            </a:r>
          </a:p>
          <a:p>
            <a:pPr algn="ctr"/>
            <a:r>
              <a:rPr lang="en-GB" sz="2000" b="1" dirty="0"/>
              <a:t>Bounds</a:t>
            </a:r>
          </a:p>
          <a:p>
            <a:pPr algn="ctr"/>
            <a:r>
              <a:rPr lang="en-GB" sz="2000" b="1" dirty="0"/>
              <a:t>Calculating Bounds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Compound Measures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608" t="18774" r="18971" b="61618"/>
          <a:stretch/>
        </p:blipFill>
        <p:spPr>
          <a:xfrm>
            <a:off x="429690" y="1553882"/>
            <a:ext cx="11332620" cy="271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Compound Measures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480914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 m/s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1.5 minutes = 90 seconds, so we have 2700/90 = 30 m/s.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1800 m/s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changed the minutes to seconds before dividing.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18 m/s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there are 100 seconds in a minute.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45 m/s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60 seconds, rather than 90 seconds.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608" t="18774" r="18971" b="64031"/>
          <a:stretch/>
        </p:blipFill>
        <p:spPr>
          <a:xfrm>
            <a:off x="1690725" y="923330"/>
            <a:ext cx="8923487" cy="187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Compound Measures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983" t="14091" r="19205" b="52614"/>
          <a:stretch/>
        </p:blipFill>
        <p:spPr>
          <a:xfrm>
            <a:off x="571500" y="1174172"/>
            <a:ext cx="10846798" cy="431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Compound Measures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0557858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We have 4 ÷ 0.4 = 10.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0.1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may have divided the wrong way around.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1.6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has multiplied,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The student has made a place value error. They may have made an arithmetic error when dividing.</a:t>
                          </a:r>
                          <a:endParaRPr lang="en-GB" sz="20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80557858"/>
                  </p:ext>
                </p:extLst>
              </p:nvPr>
            </p:nvGraphicFramePr>
            <p:xfrm>
              <a:off x="186011" y="3090104"/>
              <a:ext cx="11845276" cy="361496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3495" r="-315812" b="-414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We have 4 ÷ 0.4 = 10.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5686" r="-315812" b="-238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may have divided the wrong way around.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62136" r="-315812" b="-1359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has multiplied,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90164" r="-315812" b="-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 smtClean="0"/>
                            <a:t>The student has made a place value error. They may have made an arithmetic error when dividing.</a:t>
                          </a:r>
                          <a:endParaRPr lang="en-GB" sz="20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7983" t="17461" r="19205" b="55261"/>
          <a:stretch/>
        </p:blipFill>
        <p:spPr>
          <a:xfrm>
            <a:off x="2892662" y="819421"/>
            <a:ext cx="6431973" cy="20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Compound Measures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67" t="18977" r="9744" b="55795"/>
          <a:stretch/>
        </p:blipFill>
        <p:spPr>
          <a:xfrm>
            <a:off x="259773" y="1288472"/>
            <a:ext cx="11436927" cy="263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Compound Measures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5794809"/>
                  </p:ext>
                </p:extLst>
              </p:nvPr>
            </p:nvGraphicFramePr>
            <p:xfrm>
              <a:off x="186011" y="3090104"/>
              <a:ext cx="11845276" cy="354390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formula for density is mass/volume, so here we have 40/5 = 8.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35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dirty="0"/>
                            <a:t>The student has divided the wrong way around.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200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The student has multiplied, instead of dividing.</a:t>
                          </a:r>
                          <a:endParaRPr lang="en-GB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65794809"/>
                  </p:ext>
                </p:extLst>
              </p:nvPr>
            </p:nvGraphicFramePr>
            <p:xfrm>
              <a:off x="186011" y="3090104"/>
              <a:ext cx="11845276" cy="3543908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83495" r="-315812" b="-413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formula for density is mass/volume, so here we have 40/5 = 8.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3107" r="-315812" b="-2339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subtracted, rather than dividing.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7367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6937" r="-315812" b="-1171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dirty="0" smtClean="0"/>
                            <a:t>The student has divided the wrong way around.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75490" r="-315812" b="-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The student has multiplied, instead of dividing.</a:t>
                          </a:r>
                          <a:endParaRPr lang="en-GB" sz="24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267" t="18977" r="9744" b="59172"/>
          <a:stretch/>
        </p:blipFill>
        <p:spPr>
          <a:xfrm>
            <a:off x="928255" y="923330"/>
            <a:ext cx="10179628" cy="203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Compound Measures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1477" b="52727"/>
          <a:stretch/>
        </p:blipFill>
        <p:spPr>
          <a:xfrm>
            <a:off x="0" y="1381992"/>
            <a:ext cx="12192000" cy="235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Compound Measures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396834"/>
                  </p:ext>
                </p:extLst>
              </p:nvPr>
            </p:nvGraphicFramePr>
            <p:xfrm>
              <a:off x="173361" y="2913458"/>
              <a:ext cx="11845276" cy="378724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40 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Pressure = Weight ÷ area, so rearranging we have </a:t>
                          </a:r>
                        </a:p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/>
                            <a:t>pressure ✕ area = weight. 2 ✕ 20 = 40N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The student has used the wrong formula, doing pressure ÷ area rather than pressure ✕ area.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40 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The student has used the wrong formula, doing area ÷ pressure rather than pressure ✕ area.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22 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/>
                            <a:t>The student has used the wrong formula, doing pressure + area rather than pressure ✕ area.</a:t>
                          </a:r>
                          <a:endParaRPr lang="en-GB" sz="18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396834"/>
                  </p:ext>
                </p:extLst>
              </p:nvPr>
            </p:nvGraphicFramePr>
            <p:xfrm>
              <a:off x="173361" y="2913458"/>
              <a:ext cx="11845276" cy="378724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40 N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Pressure = Weight ÷ area, so rearranging we have </a:t>
                          </a:r>
                        </a:p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/>
                            <a:t>pressure ✕ area = weight. 2 ✕ 20 = 40N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731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79279" r="-315812" b="-2099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The student has used the wrong formula, doing pressure ÷ area rather than pressure ✕ area.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40 N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The student has used the wrong formula, doing area ÷ pressure rather than pressure ✕ area.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22 N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The student has used the wrong formula, doing pressure + area rather than pressure ✕ area.</a:t>
                          </a:r>
                          <a:endParaRPr lang="en-GB" sz="1800" dirty="0" smtClean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4986" b="56324"/>
          <a:stretch/>
        </p:blipFill>
        <p:spPr>
          <a:xfrm>
            <a:off x="541546" y="1028700"/>
            <a:ext cx="11108907" cy="1557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Compound Measures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040" t="27501" r="12131" b="55113"/>
          <a:stretch/>
        </p:blipFill>
        <p:spPr>
          <a:xfrm>
            <a:off x="252370" y="1569026"/>
            <a:ext cx="11687259" cy="20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Compound Measures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532668"/>
              </p:ext>
            </p:extLst>
          </p:nvPr>
        </p:nvGraphicFramePr>
        <p:xfrm>
          <a:off x="186011" y="2836718"/>
          <a:ext cx="11845276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96 miles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24 miles per hour is 24/60 miles per minute. Multiplying this by 240 minutes gives 240 × 24/60 = 4 × 24 = 96 miles.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 miles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numbers in the question, without converting the time units.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240 miles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The student may have just used the number in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 miles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They may benefit from revising distance and speed.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040" t="27501" r="12131" b="55113"/>
          <a:stretch/>
        </p:blipFill>
        <p:spPr>
          <a:xfrm>
            <a:off x="344028" y="800100"/>
            <a:ext cx="11687259" cy="203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383" t="11566"/>
          <a:stretch/>
        </p:blipFill>
        <p:spPr>
          <a:xfrm>
            <a:off x="1315791" y="923330"/>
            <a:ext cx="4780209" cy="57005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0" y="2160852"/>
            <a:ext cx="56023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How far was travelled in total?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9859" t="30211" r="54085" b="46972"/>
          <a:stretch/>
        </p:blipFill>
        <p:spPr>
          <a:xfrm>
            <a:off x="470079" y="2871989"/>
            <a:ext cx="978794" cy="104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Bounds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318" t="17273" r="14603" b="59773"/>
          <a:stretch/>
        </p:blipFill>
        <p:spPr>
          <a:xfrm>
            <a:off x="519546" y="1132609"/>
            <a:ext cx="11411682" cy="27639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2841" b="18750"/>
          <a:stretch/>
        </p:blipFill>
        <p:spPr>
          <a:xfrm>
            <a:off x="415637" y="3709554"/>
            <a:ext cx="11314176" cy="241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Bounds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370397"/>
              </p:ext>
            </p:extLst>
          </p:nvPr>
        </p:nvGraphicFramePr>
        <p:xfrm>
          <a:off x="186011" y="3090104"/>
          <a:ext cx="11845276" cy="36759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695 is the smallest number that rounds to 700 to the nearest 10, and 705 is the largest number. The inequality symbols should be written as ≤ and &lt;, as 705 does not round to 700.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the symbols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to the nearest 100.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to the nearest 100, and has written the symbols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318" t="17273" r="14603" b="59773"/>
          <a:stretch/>
        </p:blipFill>
        <p:spPr>
          <a:xfrm>
            <a:off x="289920" y="922703"/>
            <a:ext cx="6785263" cy="16434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52841" b="18750"/>
          <a:stretch/>
        </p:blipFill>
        <p:spPr>
          <a:xfrm>
            <a:off x="5765749" y="1644245"/>
            <a:ext cx="5986807" cy="127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Bounds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02" t="17387" r="7955" b="53636"/>
          <a:stretch/>
        </p:blipFill>
        <p:spPr>
          <a:xfrm>
            <a:off x="374073" y="1246910"/>
            <a:ext cx="11639443" cy="307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Bounds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046241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larger number that rounds to 300 to one significant figure is 349.99... = 350.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to two significant figures, rather than one.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to one decimal place, rather than one significant figure.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lower bound.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802" t="21890" r="9802" b="56867"/>
          <a:stretch/>
        </p:blipFill>
        <p:spPr>
          <a:xfrm>
            <a:off x="1188555" y="923330"/>
            <a:ext cx="9711510" cy="192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Bounds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994" t="20682" r="9915" b="53182"/>
          <a:stretch/>
        </p:blipFill>
        <p:spPr>
          <a:xfrm>
            <a:off x="327210" y="1194953"/>
            <a:ext cx="11864790" cy="2940629"/>
          </a:xfrm>
          <a:prstGeom prst="rect">
            <a:avLst/>
          </a:prstGeom>
        </p:spPr>
      </p:pic>
      <p:pic>
        <p:nvPicPr>
          <p:cNvPr id="5" name="Picture 2" descr="https://images.diagnosticquestions.com/uploads/questions/22af0ecd-c06a-486a-959f-71cd820321a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46" b="11355"/>
          <a:stretch/>
        </p:blipFill>
        <p:spPr bwMode="auto">
          <a:xfrm>
            <a:off x="124401" y="3979719"/>
            <a:ext cx="11651908" cy="247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Bounds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141601"/>
              </p:ext>
            </p:extLst>
          </p:nvPr>
        </p:nvGraphicFramePr>
        <p:xfrm>
          <a:off x="186011" y="3017367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To find the bounds of error, we add and subtract 0.05 to 0.9 to get 0.85 and 0.95. The inequality symbols should be ≤ and &lt;.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just added and subtracted 0.1 for each.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dirty="0"/>
                        <a:t>The student has just added and subtracted 0.1 for each, and used the wrong inequality signs.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got the inequality signs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994" t="20682" r="9915" b="53182"/>
          <a:stretch/>
        </p:blipFill>
        <p:spPr>
          <a:xfrm>
            <a:off x="524637" y="1028699"/>
            <a:ext cx="6956817" cy="1724212"/>
          </a:xfrm>
          <a:prstGeom prst="rect">
            <a:avLst/>
          </a:prstGeom>
        </p:spPr>
      </p:pic>
      <p:pic>
        <p:nvPicPr>
          <p:cNvPr id="7" name="Picture 2" descr="https://images.diagnosticquestions.com/uploads/questions/22af0ecd-c06a-486a-959f-71cd820321a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46" b="11355"/>
          <a:stretch/>
        </p:blipFill>
        <p:spPr bwMode="auto">
          <a:xfrm>
            <a:off x="6005657" y="1597221"/>
            <a:ext cx="5941580" cy="126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Calculating Bounds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397" t="18182" r="12131" b="10909"/>
          <a:stretch/>
        </p:blipFill>
        <p:spPr>
          <a:xfrm>
            <a:off x="2137063" y="987135"/>
            <a:ext cx="7917873" cy="543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Calculating Bounds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035306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As we are subtracting the second number, we want to use the lower bound.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will give a higher upper bound for the calculation.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adjusted the second number to account for the subtraction.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lower bound for the first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lower bound.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97" t="18182" r="12131" b="69347"/>
          <a:stretch/>
        </p:blipFill>
        <p:spPr>
          <a:xfrm>
            <a:off x="186011" y="1383083"/>
            <a:ext cx="5165307" cy="6236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397" t="32686" r="37006" b="37762"/>
          <a:stretch/>
        </p:blipFill>
        <p:spPr>
          <a:xfrm>
            <a:off x="5694218" y="1127504"/>
            <a:ext cx="3076966" cy="12966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62611" r="32755"/>
          <a:stretch/>
        </p:blipFill>
        <p:spPr>
          <a:xfrm>
            <a:off x="8716798" y="1127504"/>
            <a:ext cx="3202299" cy="122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Calculating Bounds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67" t="12726" r="8636" b="19433"/>
          <a:stretch/>
        </p:blipFill>
        <p:spPr>
          <a:xfrm>
            <a:off x="1669473" y="955964"/>
            <a:ext cx="8853054" cy="542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Calculating Bounds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428278"/>
              </p:ext>
            </p:extLst>
          </p:nvPr>
        </p:nvGraphicFramePr>
        <p:xfrm>
          <a:off x="186011" y="3090104"/>
          <a:ext cx="11845276" cy="36759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We need the upper bound for the top number, and the lower bound for the bottom number, as we are dividing by the bottom number.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as if we were asked to estimate.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upper bounds for both numbers.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used given a lower bound.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833" t="12726" r="16991" b="49172"/>
          <a:stretch/>
        </p:blipFill>
        <p:spPr>
          <a:xfrm>
            <a:off x="644236" y="923330"/>
            <a:ext cx="4468090" cy="19895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7285"/>
          <a:stretch/>
        </p:blipFill>
        <p:spPr>
          <a:xfrm>
            <a:off x="5431429" y="1100514"/>
            <a:ext cx="5905053" cy="154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Distance Time Graphs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705998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 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12km away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form home and 12k back to home give a total of 24km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 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only did the distance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away from the home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120 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give the total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time of the journey.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 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 student gave the</a:t>
                      </a:r>
                      <a:r>
                        <a:rPr lang="en-US" sz="2200" b="0" baseline="0" dirty="0">
                          <a:solidFill>
                            <a:schemeClr val="tx1"/>
                          </a:solidFill>
                          <a:effectLst/>
                        </a:rPr>
                        <a:t> distance from home at the end not the total distance. 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4383" t="11566"/>
          <a:stretch/>
        </p:blipFill>
        <p:spPr>
          <a:xfrm>
            <a:off x="2642316" y="810031"/>
            <a:ext cx="2783124" cy="2224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39281" y="1073186"/>
            <a:ext cx="4579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How far was </a:t>
            </a:r>
          </a:p>
          <a:p>
            <a:pPr algn="ctr"/>
            <a:r>
              <a:rPr lang="en-GB" sz="4400" dirty="0"/>
              <a:t>travelled in total?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9859" t="30211" r="54085" b="46972"/>
          <a:stretch/>
        </p:blipFill>
        <p:spPr>
          <a:xfrm>
            <a:off x="1672815" y="1400650"/>
            <a:ext cx="978794" cy="104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Calculating Bounds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517" t="17727" r="3523" b="19773"/>
          <a:stretch/>
        </p:blipFill>
        <p:spPr>
          <a:xfrm>
            <a:off x="771525" y="1049481"/>
            <a:ext cx="10648950" cy="542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Calculating Bounds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984008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use the lower bounds of both numbers, which are 12.25 and 4.85.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upper bound for 12.3, rather than the lower bound.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 student has rounded as if we were asked to estimate.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The student has used the upper bounds, rather than the lower bounds.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160" t="17727" r="16630" b="54875"/>
          <a:stretch/>
        </p:blipFill>
        <p:spPr>
          <a:xfrm>
            <a:off x="186011" y="956239"/>
            <a:ext cx="5891646" cy="18013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51913"/>
          <a:stretch/>
        </p:blipFill>
        <p:spPr>
          <a:xfrm>
            <a:off x="6108649" y="1143747"/>
            <a:ext cx="5812316" cy="142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728" t="7606" r="5363" b="41834"/>
          <a:stretch/>
        </p:blipFill>
        <p:spPr>
          <a:xfrm>
            <a:off x="498762" y="1244756"/>
            <a:ext cx="11114548" cy="474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916048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0.7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In the last 2 seconds it goes from 0.7 to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0.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0.35 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gave the distance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traveled in the last second.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0.35 m/s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gave the answer as a speed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instead of a distance.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gave the total time of the journey.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818" t="8212" r="5637" b="41727"/>
          <a:stretch/>
        </p:blipFill>
        <p:spPr>
          <a:xfrm>
            <a:off x="3230878" y="818035"/>
            <a:ext cx="5109557" cy="219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82" t="8455" r="4454" b="40836"/>
          <a:stretch/>
        </p:blipFill>
        <p:spPr>
          <a:xfrm>
            <a:off x="223450" y="1158240"/>
            <a:ext cx="11745099" cy="494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Distance Time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9331902"/>
                  </p:ext>
                </p:extLst>
              </p:nvPr>
            </p:nvGraphicFramePr>
            <p:xfrm>
              <a:off x="186011" y="3090104"/>
              <a:ext cx="11845276" cy="378679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 m/s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During 2 and 5 seconds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distance traveled is 0 so therefore the speed must be 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 m/s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speed thought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graph was speed time graph.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 m/s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gave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time 5 – 2 = 3 seconds.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GB" sz="3200" b="0" i="1" dirty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200" b="0" i="1" dirty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dirty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200" b="0" i="1" dirty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m/s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did distance as 1 and time as 3 seconds however distance is zero.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79331902"/>
                  </p:ext>
                </p:extLst>
              </p:nvPr>
            </p:nvGraphicFramePr>
            <p:xfrm>
              <a:off x="186011" y="3090104"/>
              <a:ext cx="11845276" cy="378679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 m/s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During 2 and 5 seconds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distance traveled is 0 so therefore the speed must be 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 m/s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speed thought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graph was speed time graph.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 m/s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gave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time 5 – 2 = 3 seconds.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727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64865" r="-315812" b="-207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student did distance as 1 and time as 3 seconds however distance is zero. </a:t>
                          </a:r>
                          <a:endParaRPr lang="en-US" sz="22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182" t="8456" r="4454" b="42364"/>
          <a:stretch/>
        </p:blipFill>
        <p:spPr>
          <a:xfrm>
            <a:off x="3304701" y="759229"/>
            <a:ext cx="5512331" cy="225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Distance Time Graphs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387" r="3240" b="30036"/>
          <a:stretch/>
        </p:blipFill>
        <p:spPr>
          <a:xfrm>
            <a:off x="646090" y="1223494"/>
            <a:ext cx="10899820" cy="520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Distance Time Graphs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296724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 mph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gradient of the graph between C and D is 1mile/0.5 hours = 2 mph.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 mph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read the miles at 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0.5 mph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wrong way around.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 mph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misread the scale of the x axis.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1025" t="10387" r="3240" b="30036"/>
          <a:stretch/>
        </p:blipFill>
        <p:spPr>
          <a:xfrm>
            <a:off x="6838680" y="923330"/>
            <a:ext cx="2434109" cy="20171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549" r="58746" b="47142"/>
          <a:stretch/>
        </p:blipFill>
        <p:spPr>
          <a:xfrm>
            <a:off x="2990045" y="914400"/>
            <a:ext cx="3706969" cy="211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1326</Words>
  <Application>Microsoft Office PowerPoint</Application>
  <PresentationFormat>Widescreen</PresentationFormat>
  <Paragraphs>221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47</cp:revision>
  <dcterms:created xsi:type="dcterms:W3CDTF">2020-06-17T17:33:36Z</dcterms:created>
  <dcterms:modified xsi:type="dcterms:W3CDTF">2022-08-22T17:59:08Z</dcterms:modified>
</cp:coreProperties>
</file>