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000"/>
    <a:srgbClr val="00B0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741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059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23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90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531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604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35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59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276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936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3D872-3E8E-4147-9E95-A420CC1265B2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80A00-6AED-459E-B245-1B9901D30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96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73157" y="1242463"/>
            <a:ext cx="757777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 smtClean="0">
                <a:latin typeface="Arial" panose="020B0604020202020204" pitchFamily="34" charset="0"/>
              </a:rPr>
              <a:t>What</a:t>
            </a:r>
            <a:r>
              <a:rPr lang="en-US" sz="2800" b="0" i="0" u="none" strike="noStrike" dirty="0" smtClean="0">
                <a:latin typeface="Arial" panose="020B0604020202020204" pitchFamily="34" charset="0"/>
              </a:rPr>
              <a:t> is the perfect height at</a:t>
            </a:r>
            <a:r>
              <a:rPr lang="en-US" sz="2800" b="1" i="0" u="none" strike="noStrike" dirty="0" smtClean="0">
                <a:solidFill>
                  <a:srgbClr val="FF0000"/>
                </a:solidFill>
                <a:latin typeface="Arial" panose="020B0604020202020204" pitchFamily="34" charset="0"/>
              </a:rPr>
              <a:t> A </a:t>
            </a:r>
            <a:r>
              <a:rPr lang="en-US" sz="2800" b="0" i="0" u="none" strike="noStrike" dirty="0" smtClean="0">
                <a:latin typeface="Arial" panose="020B0604020202020204" pitchFamily="34" charset="0"/>
              </a:rPr>
              <a:t>to </a:t>
            </a:r>
            <a:r>
              <a:rPr lang="en-US" sz="2800" b="0" i="0" u="none" strike="noStrike" dirty="0" smtClean="0">
                <a:latin typeface="Arial" panose="020B0604020202020204" pitchFamily="34" charset="0"/>
              </a:rPr>
              <a:t>serve the ball from so that:</a:t>
            </a:r>
          </a:p>
          <a:p>
            <a:endParaRPr lang="en-US" sz="1000" baseline="0" dirty="0" smtClean="0"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en-US" sz="2800" dirty="0" smtClean="0">
                <a:latin typeface="Arial" panose="020B0604020202020204" pitchFamily="34" charset="0"/>
              </a:rPr>
              <a:t>t</a:t>
            </a:r>
            <a:r>
              <a:rPr lang="en-US" sz="2800" b="0" i="0" u="none" strike="noStrike" baseline="0" dirty="0" smtClean="0">
                <a:latin typeface="Arial" panose="020B0604020202020204" pitchFamily="34" charset="0"/>
              </a:rPr>
              <a:t>he ball clears the net with no room to </a:t>
            </a:r>
            <a:r>
              <a:rPr lang="en-US" sz="2800" b="0" i="0" u="none" strike="noStrike" baseline="0" dirty="0" smtClean="0">
                <a:latin typeface="Arial" panose="020B0604020202020204" pitchFamily="34" charset="0"/>
              </a:rPr>
              <a:t>spare</a:t>
            </a:r>
          </a:p>
          <a:p>
            <a:pPr marL="457200" indent="-457200">
              <a:buFontTx/>
              <a:buChar char="-"/>
            </a:pPr>
            <a:endParaRPr lang="en-US" sz="1200" b="0" i="0" u="none" strike="noStrike" baseline="0" dirty="0" smtClean="0">
              <a:latin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en-US" sz="2800" dirty="0">
                <a:latin typeface="Arial" panose="020B0604020202020204" pitchFamily="34" charset="0"/>
              </a:rPr>
              <a:t>the </a:t>
            </a:r>
            <a:r>
              <a:rPr lang="en-US" sz="2800" dirty="0" smtClean="0">
                <a:latin typeface="Arial" panose="020B0604020202020204" pitchFamily="34" charset="0"/>
              </a:rPr>
              <a:t>ball lands at point 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en-GB" sz="2800" b="1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8569478" y="5234825"/>
            <a:ext cx="13648" cy="887106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5717" t="604" r="44898" b="14481"/>
          <a:stretch/>
        </p:blipFill>
        <p:spPr>
          <a:xfrm>
            <a:off x="4679864" y="3583447"/>
            <a:ext cx="968993" cy="2538484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966468" y="6121930"/>
            <a:ext cx="6755643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79071" y="6121930"/>
            <a:ext cx="409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</a:rPr>
              <a:t>A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68539" y="6056163"/>
            <a:ext cx="409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B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5594265" y="3692628"/>
            <a:ext cx="4778991" cy="24293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238899" y="163983"/>
            <a:ext cx="3893190" cy="6538511"/>
            <a:chOff x="391100" y="209321"/>
            <a:chExt cx="3993616" cy="657156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/>
            <a:srcRect l="2423" t="5930" r="1361" b="1451"/>
            <a:stretch/>
          </p:blipFill>
          <p:spPr>
            <a:xfrm rot="16200000">
              <a:off x="-818001" y="1418422"/>
              <a:ext cx="6411817" cy="399361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2196489" y="6196109"/>
              <a:ext cx="3828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rgbClr val="FF0000"/>
                  </a:solidFill>
                </a:rPr>
                <a:t>A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196488" y="1490071"/>
              <a:ext cx="38283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smtClean="0">
                  <a:solidFill>
                    <a:srgbClr val="FF0000"/>
                  </a:solidFill>
                </a:rPr>
                <a:t>B</a:t>
              </a:r>
              <a:endParaRPr lang="en-GB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4814253" y="200235"/>
            <a:ext cx="6695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0" u="none" strike="noStrike" baseline="0" dirty="0" smtClean="0">
                <a:latin typeface="Arial" panose="020B0604020202020204" pitchFamily="34" charset="0"/>
              </a:rPr>
              <a:t>The</a:t>
            </a:r>
            <a:r>
              <a:rPr lang="en-GB" sz="5400" b="1" i="0" u="none" strike="noStrike" dirty="0" smtClean="0">
                <a:latin typeface="Arial" panose="020B0604020202020204" pitchFamily="34" charset="0"/>
              </a:rPr>
              <a:t> </a:t>
            </a:r>
            <a:r>
              <a:rPr lang="en-GB" sz="5400" b="1" i="0" u="none" strike="noStrike" dirty="0" smtClean="0">
                <a:latin typeface="Arial" panose="020B0604020202020204" pitchFamily="34" charset="0"/>
              </a:rPr>
              <a:t>Perfect </a:t>
            </a:r>
            <a:r>
              <a:rPr lang="en-GB" sz="5400" b="1" dirty="0" smtClean="0">
                <a:latin typeface="Arial" panose="020B0604020202020204" pitchFamily="34" charset="0"/>
              </a:rPr>
              <a:t>S</a:t>
            </a:r>
            <a:r>
              <a:rPr lang="en-GB" sz="5400" b="1" i="0" u="none" strike="noStrike" dirty="0" smtClean="0">
                <a:latin typeface="Arial" panose="020B0604020202020204" pitchFamily="34" charset="0"/>
              </a:rPr>
              <a:t>erve</a:t>
            </a:r>
            <a:endParaRPr lang="en-GB" sz="5400" dirty="0"/>
          </a:p>
        </p:txBody>
      </p:sp>
      <p:sp>
        <p:nvSpPr>
          <p:cNvPr id="3" name="Rectangle 2"/>
          <p:cNvSpPr/>
          <p:nvPr/>
        </p:nvSpPr>
        <p:spPr>
          <a:xfrm>
            <a:off x="2171867" y="3003159"/>
            <a:ext cx="1366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Net </a:t>
            </a:r>
            <a:r>
              <a:rPr lang="en-US" dirty="0"/>
              <a:t>is 0.91m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18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87534" y="1944697"/>
            <a:ext cx="66501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2154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221673" y="964995"/>
            <a:ext cx="11349643" cy="5594679"/>
            <a:chOff x="2511186" y="485565"/>
            <a:chExt cx="7042247" cy="3289952"/>
          </a:xfrm>
        </p:grpSpPr>
        <p:grpSp>
          <p:nvGrpSpPr>
            <p:cNvPr id="23" name="Group 22"/>
            <p:cNvGrpSpPr/>
            <p:nvPr/>
          </p:nvGrpSpPr>
          <p:grpSpPr>
            <a:xfrm>
              <a:off x="2511186" y="485565"/>
              <a:ext cx="7042247" cy="3289952"/>
              <a:chOff x="4217156" y="3152634"/>
              <a:chExt cx="7042247" cy="328995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flipV="1">
                <a:off x="8106770" y="4804012"/>
                <a:ext cx="13648" cy="887106"/>
              </a:xfrm>
              <a:prstGeom prst="line">
                <a:avLst/>
              </a:prstGeom>
              <a:ln w="571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2"/>
              <a:srcRect l="5717" t="604" r="44898" b="14481"/>
              <a:stretch/>
            </p:blipFill>
            <p:spPr>
              <a:xfrm>
                <a:off x="4217156" y="3152634"/>
                <a:ext cx="968993" cy="2538484"/>
              </a:xfrm>
              <a:prstGeom prst="rect">
                <a:avLst/>
              </a:prstGeom>
            </p:spPr>
          </p:pic>
          <p:cxnSp>
            <p:nvCxnSpPr>
              <p:cNvPr id="34" name="Straight Connector 33"/>
              <p:cNvCxnSpPr/>
              <p:nvPr/>
            </p:nvCxnSpPr>
            <p:spPr>
              <a:xfrm>
                <a:off x="4503760" y="5691117"/>
                <a:ext cx="6755643" cy="0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V="1">
                <a:off x="5219693" y="5745709"/>
                <a:ext cx="0" cy="327545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5028625" y="6073254"/>
                <a:ext cx="4094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rgbClr val="7030A0"/>
                    </a:solidFill>
                  </a:rPr>
                  <a:t>A</a:t>
                </a:r>
                <a:endParaRPr lang="en-GB" b="1" dirty="0">
                  <a:solidFill>
                    <a:srgbClr val="7030A0"/>
                  </a:solidFill>
                </a:endParaRPr>
              </a:p>
            </p:txBody>
          </p:sp>
          <p:cxnSp>
            <p:nvCxnSpPr>
              <p:cNvPr id="37" name="Straight Arrow Connector 36"/>
              <p:cNvCxnSpPr/>
              <p:nvPr/>
            </p:nvCxnSpPr>
            <p:spPr>
              <a:xfrm flipV="1">
                <a:off x="9910548" y="5745709"/>
                <a:ext cx="0" cy="327545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/>
              <p:nvPr/>
            </p:nvSpPr>
            <p:spPr>
              <a:xfrm>
                <a:off x="9719480" y="6073254"/>
                <a:ext cx="4094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7030A0"/>
                    </a:solidFill>
                  </a:rPr>
                  <a:t>B</a:t>
                </a: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 flipH="1" flipV="1">
                <a:off x="5131557" y="3261815"/>
                <a:ext cx="4778991" cy="242930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Arrow Connector 23"/>
            <p:cNvCxnSpPr/>
            <p:nvPr/>
          </p:nvCxnSpPr>
          <p:spPr>
            <a:xfrm>
              <a:off x="6370380" y="3110208"/>
              <a:ext cx="179013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3576858" y="3525665"/>
              <a:ext cx="4583652" cy="217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3507475" y="526508"/>
              <a:ext cx="0" cy="244294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6312665" y="2136944"/>
              <a:ext cx="11017" cy="83251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756313" y="2395830"/>
              <a:ext cx="605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0.91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027499" y="3133229"/>
              <a:ext cx="605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6.4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26231" y="3340999"/>
              <a:ext cx="777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18.29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425587" y="1809397"/>
              <a:ext cx="3814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h</a:t>
              </a:r>
              <a:endParaRPr lang="en-GB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638471" y="530823"/>
                <a:ext cx="4295537" cy="1054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dirty="0" smtClean="0"/>
                  <a:t>Scale Factor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0.91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6.4</m:t>
                        </m:r>
                      </m:den>
                    </m:f>
                  </m:oMath>
                </a14:m>
                <a:r>
                  <a:rPr lang="en-GB" sz="4400" dirty="0" smtClean="0"/>
                  <a:t> </a:t>
                </a:r>
                <a:endParaRPr lang="en-GB" sz="4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471" y="530823"/>
                <a:ext cx="4295537" cy="1054071"/>
              </a:xfrm>
              <a:prstGeom prst="rect">
                <a:avLst/>
              </a:prstGeom>
              <a:blipFill>
                <a:blip r:embed="rId3"/>
                <a:stretch>
                  <a:fillRect l="-5816" b="-132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688574" y="2246816"/>
                <a:ext cx="4521029" cy="1054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dirty="0" smtClean="0"/>
                  <a:t>18.29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0.91</m:t>
                        </m:r>
                      </m:num>
                      <m:den>
                        <m:r>
                          <a:rPr lang="en-GB" sz="4400" b="0" i="1" smtClean="0">
                            <a:latin typeface="Cambria Math" panose="02040503050406030204" pitchFamily="18" charset="0"/>
                          </a:rPr>
                          <m:t>6.4</m:t>
                        </m:r>
                      </m:den>
                    </m:f>
                  </m:oMath>
                </a14:m>
                <a:r>
                  <a:rPr lang="en-GB" sz="4400" dirty="0" smtClean="0"/>
                  <a:t> = </a:t>
                </a:r>
                <a:r>
                  <a:rPr lang="en-GB" sz="4400" b="1" dirty="0" smtClean="0"/>
                  <a:t>2.6m</a:t>
                </a:r>
                <a:r>
                  <a:rPr lang="en-GB" sz="4400" dirty="0" smtClean="0"/>
                  <a:t> </a:t>
                </a:r>
                <a:endParaRPr lang="en-GB" sz="4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574" y="2246816"/>
                <a:ext cx="4521029" cy="1054071"/>
              </a:xfrm>
              <a:prstGeom prst="rect">
                <a:avLst/>
              </a:prstGeom>
              <a:blipFill>
                <a:blip r:embed="rId4"/>
                <a:stretch>
                  <a:fillRect l="-5391" r="-3774" b="-139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297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53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2016-02-03T07:49:26Z</dcterms:created>
  <dcterms:modified xsi:type="dcterms:W3CDTF">2020-04-14T05:17:34Z</dcterms:modified>
</cp:coreProperties>
</file>