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87" r:id="rId4"/>
    <p:sldId id="286" r:id="rId5"/>
    <p:sldId id="262" r:id="rId6"/>
    <p:sldId id="258" r:id="rId7"/>
    <p:sldId id="264" r:id="rId8"/>
    <p:sldId id="265" r:id="rId9"/>
    <p:sldId id="2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9406BF-CED5-496F-8C31-87697143546F}" v="2" dt="2026-02-13T04:41:48.3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163176A0-02FC-47D8-8D6B-77EA423298B5}"/>
    <pc:docChg chg="modSld">
      <pc:chgData name="Stewart Gale" userId="3647ddd2-6040-41ae-a96d-232c23482af8" providerId="ADAL" clId="{163176A0-02FC-47D8-8D6B-77EA423298B5}" dt="2026-02-13T04:41:48.379" v="1" actId="20577"/>
      <pc:docMkLst>
        <pc:docMk/>
      </pc:docMkLst>
      <pc:sldChg chg="modSp">
        <pc:chgData name="Stewart Gale" userId="3647ddd2-6040-41ae-a96d-232c23482af8" providerId="ADAL" clId="{163176A0-02FC-47D8-8D6B-77EA423298B5}" dt="2026-02-13T04:41:48.379" v="1" actId="20577"/>
        <pc:sldMkLst>
          <pc:docMk/>
          <pc:sldMk cId="764119537" sldId="286"/>
        </pc:sldMkLst>
        <pc:spChg chg="mod">
          <ac:chgData name="Stewart Gale" userId="3647ddd2-6040-41ae-a96d-232c23482af8" providerId="ADAL" clId="{163176A0-02FC-47D8-8D6B-77EA423298B5}" dt="2026-02-13T04:41:48.379" v="1" actId="20577"/>
          <ac:spMkLst>
            <pc:docMk/>
            <pc:sldMk cId="764119537" sldId="286"/>
            <ac:spMk id="2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01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50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61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49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40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9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93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443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41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72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E4A0-6E28-409B-A3EA-00831F735410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0DF6C-107F-4352-9D4F-CF1E92318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732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2396" y="1174569"/>
            <a:ext cx="1025136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8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LO: Two </a:t>
            </a:r>
            <a:r>
              <a:rPr lang="en-US" sz="138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W</a:t>
            </a:r>
            <a:r>
              <a:rPr lang="en-US" sz="138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ay </a:t>
            </a:r>
          </a:p>
          <a:p>
            <a:pPr algn="ctr"/>
            <a:r>
              <a:rPr lang="en-US" sz="138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T</a:t>
            </a:r>
            <a:r>
              <a:rPr lang="en-US" sz="138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ables</a:t>
            </a:r>
            <a:r>
              <a:rPr lang="en-US" sz="13800" u="sng" dirty="0"/>
              <a:t> </a:t>
            </a:r>
            <a:endParaRPr lang="en-GB" sz="13800" u="sng" dirty="0"/>
          </a:p>
        </p:txBody>
      </p:sp>
    </p:spTree>
    <p:extLst>
      <p:ext uri="{BB962C8B-B14F-4D97-AF65-F5344CB8AC3E}">
        <p14:creationId xmlns:p14="http://schemas.microsoft.com/office/powerpoint/2010/main" val="1860444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3210" y="238298"/>
            <a:ext cx="9573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Two-way tables have data </a:t>
            </a:r>
          </a:p>
          <a:p>
            <a:pPr algn="ctr"/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for </a:t>
            </a:r>
            <a:r>
              <a:rPr lang="en-US" sz="6000" b="1" dirty="0">
                <a:solidFill>
                  <a:srgbClr val="00B050"/>
                </a:solidFill>
                <a:latin typeface="Calibri" panose="020F0502020204030204" pitchFamily="34" charset="0"/>
              </a:rPr>
              <a:t>rows</a:t>
            </a:r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en-US" sz="6000" b="1" dirty="0">
                <a:solidFill>
                  <a:srgbClr val="FF0000"/>
                </a:solidFill>
                <a:latin typeface="Calibri" panose="020F0502020204030204" pitchFamily="34" charset="0"/>
              </a:rPr>
              <a:t>columns</a:t>
            </a:r>
            <a:r>
              <a:rPr lang="en-US" sz="60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r>
              <a:rPr lang="en-US" sz="6000" dirty="0"/>
              <a:t> </a:t>
            </a:r>
            <a:endParaRPr lang="en-GB" sz="6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591560"/>
              </p:ext>
            </p:extLst>
          </p:nvPr>
        </p:nvGraphicFramePr>
        <p:xfrm>
          <a:off x="344592" y="2283228"/>
          <a:ext cx="11210099" cy="4225636"/>
        </p:xfrm>
        <a:graphic>
          <a:graphicData uri="http://schemas.openxmlformats.org/drawingml/2006/table">
            <a:tbl>
              <a:tblPr/>
              <a:tblGrid>
                <a:gridCol w="1983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1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5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38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64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5640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Comedy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5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640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Girls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5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640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Boys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5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640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5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958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7983" y="480786"/>
            <a:ext cx="1121296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rgbClr val="000000"/>
                </a:solidFill>
                <a:latin typeface="Calibri" panose="020F0502020204030204" pitchFamily="34" charset="0"/>
              </a:rPr>
              <a:t>What are the missing numbers?</a:t>
            </a:r>
            <a:r>
              <a:rPr lang="en-US" sz="6600" dirty="0"/>
              <a:t> </a:t>
            </a:r>
            <a:endParaRPr lang="en-GB" sz="6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437211"/>
              </p:ext>
            </p:extLst>
          </p:nvPr>
        </p:nvGraphicFramePr>
        <p:xfrm>
          <a:off x="448861" y="1841181"/>
          <a:ext cx="10935871" cy="4088564"/>
        </p:xfrm>
        <a:graphic>
          <a:graphicData uri="http://schemas.openxmlformats.org/drawingml/2006/table">
            <a:tbl>
              <a:tblPr/>
              <a:tblGrid>
                <a:gridCol w="1875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4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56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2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2214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Comedy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14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Girls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14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Boys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214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342601" y="2869800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4186" y="4873167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8" name="Rectangle 7"/>
          <p:cNvSpPr/>
          <p:nvPr/>
        </p:nvSpPr>
        <p:spPr>
          <a:xfrm>
            <a:off x="5218495" y="4914082"/>
            <a:ext cx="9637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9" name="Rectangle 8"/>
          <p:cNvSpPr/>
          <p:nvPr/>
        </p:nvSpPr>
        <p:spPr>
          <a:xfrm>
            <a:off x="7594549" y="4873167"/>
            <a:ext cx="9637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64854" y="3857504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924468" y="3857503"/>
            <a:ext cx="9637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77379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9631" y="216142"/>
            <a:ext cx="119204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809625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GB" sz="4000" dirty="0">
                <a:latin typeface="Calibri" pitchFamily="34" charset="0"/>
                <a:cs typeface="Times New Roman" pitchFamily="18" charset="0"/>
              </a:rPr>
              <a:t>Pair up the statements with the correct two way table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923764"/>
              </p:ext>
            </p:extLst>
          </p:nvPr>
        </p:nvGraphicFramePr>
        <p:xfrm>
          <a:off x="1110502" y="1275549"/>
          <a:ext cx="3312368" cy="1440159"/>
        </p:xfrm>
        <a:graphic>
          <a:graphicData uri="http://schemas.openxmlformats.org/drawingml/2006/table">
            <a:tbl>
              <a:tblPr/>
              <a:tblGrid>
                <a:gridCol w="69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2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3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Times New Roman"/>
                          <a:cs typeface="Times New Roman"/>
                        </a:rPr>
                        <a:t>Year 7</a:t>
                      </a:r>
                      <a:endParaRPr lang="en-GB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Times New Roman"/>
                          <a:cs typeface="Times New Roman"/>
                        </a:rPr>
                        <a:t>Year 8</a:t>
                      </a:r>
                      <a:endParaRPr lang="en-GB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Times New Roman"/>
                          <a:cs typeface="Times New Roman"/>
                        </a:rPr>
                        <a:t>Year 9</a:t>
                      </a:r>
                      <a:endParaRPr lang="en-GB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Times New Roman"/>
                          <a:cs typeface="Times New Roman"/>
                        </a:rPr>
                        <a:t>Boys</a:t>
                      </a:r>
                      <a:endParaRPr lang="en-GB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Times New Roman"/>
                          <a:cs typeface="Times New Roman"/>
                        </a:rPr>
                        <a:t>Girls</a:t>
                      </a:r>
                      <a:endParaRPr lang="en-GB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165564"/>
              </p:ext>
            </p:extLst>
          </p:nvPr>
        </p:nvGraphicFramePr>
        <p:xfrm>
          <a:off x="1110501" y="3233645"/>
          <a:ext cx="3312369" cy="1512168"/>
        </p:xfrm>
        <a:graphic>
          <a:graphicData uri="http://schemas.openxmlformats.org/drawingml/2006/table">
            <a:tbl>
              <a:tblPr/>
              <a:tblGrid>
                <a:gridCol w="69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2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3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Year 7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Calibri"/>
                          <a:ea typeface="Calibri"/>
                          <a:cs typeface="Times New Roman"/>
                        </a:rPr>
                        <a:t>Year 8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Year 9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Boys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Girls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764281"/>
              </p:ext>
            </p:extLst>
          </p:nvPr>
        </p:nvGraphicFramePr>
        <p:xfrm>
          <a:off x="1049541" y="5263750"/>
          <a:ext cx="3312369" cy="1379849"/>
        </p:xfrm>
        <a:graphic>
          <a:graphicData uri="http://schemas.openxmlformats.org/drawingml/2006/table">
            <a:tbl>
              <a:tblPr/>
              <a:tblGrid>
                <a:gridCol w="69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2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3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Year 7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Year 8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Year 9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Boys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Calibri"/>
                          <a:ea typeface="Calibri"/>
                          <a:cs typeface="Times New Roman"/>
                        </a:rPr>
                        <a:t>Girls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838007" y="4478778"/>
            <a:ext cx="713754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C) </a:t>
            </a:r>
            <a:r>
              <a:rPr lang="en-GB" sz="3600" dirty="0"/>
              <a:t>This teacher has a class with exactly twice as many girls than boys.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6487" y="1108221"/>
            <a:ext cx="1523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Table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6485" y="3144975"/>
            <a:ext cx="1523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Table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5525" y="5109720"/>
            <a:ext cx="1523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Table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19611" y="5740662"/>
            <a:ext cx="188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Table 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64190" y="1895458"/>
            <a:ext cx="19396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Table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939250" y="3568790"/>
            <a:ext cx="19008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/>
              <a:t>Table 1</a:t>
            </a:r>
            <a:endParaRPr lang="en-GB" sz="4400" b="1" dirty="0"/>
          </a:p>
        </p:txBody>
      </p:sp>
      <p:sp>
        <p:nvSpPr>
          <p:cNvPr id="4" name="Rectangle 3"/>
          <p:cNvSpPr/>
          <p:nvPr/>
        </p:nvSpPr>
        <p:spPr>
          <a:xfrm>
            <a:off x="4793672" y="1218091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4400" b="1" dirty="0">
                <a:solidFill>
                  <a:prstClr val="black"/>
                </a:solidFill>
              </a:rPr>
              <a:t>A) </a:t>
            </a:r>
            <a:r>
              <a:rPr lang="en-GB" sz="4000" dirty="0">
                <a:solidFill>
                  <a:prstClr val="black"/>
                </a:solidFill>
              </a:rPr>
              <a:t>This teacher has a class that only contains girls.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93672" y="2896635"/>
            <a:ext cx="60960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4000" b="1" dirty="0">
                <a:solidFill>
                  <a:prstClr val="black"/>
                </a:solidFill>
              </a:rPr>
              <a:t>B) </a:t>
            </a:r>
            <a:r>
              <a:rPr lang="en-GB" sz="3600" dirty="0">
                <a:solidFill>
                  <a:prstClr val="black"/>
                </a:solidFill>
              </a:rPr>
              <a:t>In total, there are more boys than girls in these classes.</a:t>
            </a:r>
          </a:p>
        </p:txBody>
      </p:sp>
    </p:spTree>
    <p:extLst>
      <p:ext uri="{BB962C8B-B14F-4D97-AF65-F5344CB8AC3E}">
        <p14:creationId xmlns:p14="http://schemas.microsoft.com/office/powerpoint/2010/main" val="76411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60677" y="2667608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68905" y="4854750"/>
            <a:ext cx="476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94341" y="4854749"/>
            <a:ext cx="431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68905" y="2601738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B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979949"/>
              </p:ext>
            </p:extLst>
          </p:nvPr>
        </p:nvGraphicFramePr>
        <p:xfrm>
          <a:off x="1980390" y="4913353"/>
          <a:ext cx="3672407" cy="1439036"/>
        </p:xfrm>
        <a:graphic>
          <a:graphicData uri="http://schemas.openxmlformats.org/drawingml/2006/table">
            <a:tbl>
              <a:tblPr/>
              <a:tblGrid>
                <a:gridCol w="908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1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0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Times New Roman"/>
                          <a:cs typeface="Times New Roman"/>
                        </a:rPr>
                        <a:t>Grapefruit Juice</a:t>
                      </a: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Times New Roman"/>
                          <a:cs typeface="Times New Roman"/>
                        </a:rPr>
                        <a:t>Orange Juice</a:t>
                      </a: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Times New Roman"/>
                          <a:cs typeface="Times New Roman"/>
                        </a:rPr>
                        <a:t>Men</a:t>
                      </a:r>
                      <a:endParaRPr lang="en-GB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Times New Roman"/>
                          <a:cs typeface="Times New Roman"/>
                        </a:rPr>
                        <a:t>Women</a:t>
                      </a:r>
                      <a:endParaRPr lang="en-GB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047228"/>
              </p:ext>
            </p:extLst>
          </p:nvPr>
        </p:nvGraphicFramePr>
        <p:xfrm>
          <a:off x="1980390" y="2747465"/>
          <a:ext cx="3672407" cy="1439036"/>
        </p:xfrm>
        <a:graphic>
          <a:graphicData uri="http://schemas.openxmlformats.org/drawingml/2006/table">
            <a:tbl>
              <a:tblPr/>
              <a:tblGrid>
                <a:gridCol w="908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1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0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Times New Roman"/>
                          <a:cs typeface="Times New Roman"/>
                        </a:rPr>
                        <a:t>Grapefruit Juice</a:t>
                      </a: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Times New Roman"/>
                          <a:cs typeface="Times New Roman"/>
                        </a:rPr>
                        <a:t>Orange Juice</a:t>
                      </a: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Times New Roman"/>
                          <a:cs typeface="Times New Roman"/>
                        </a:rPr>
                        <a:t>Men</a:t>
                      </a:r>
                      <a:endParaRPr lang="en-GB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Times New Roman"/>
                          <a:cs typeface="Times New Roman"/>
                        </a:rPr>
                        <a:t>Women</a:t>
                      </a:r>
                      <a:endParaRPr lang="en-GB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488979"/>
              </p:ext>
            </p:extLst>
          </p:nvPr>
        </p:nvGraphicFramePr>
        <p:xfrm>
          <a:off x="6660910" y="2675457"/>
          <a:ext cx="3672407" cy="1439036"/>
        </p:xfrm>
        <a:graphic>
          <a:graphicData uri="http://schemas.openxmlformats.org/drawingml/2006/table">
            <a:tbl>
              <a:tblPr/>
              <a:tblGrid>
                <a:gridCol w="908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1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0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Times New Roman"/>
                          <a:cs typeface="Times New Roman"/>
                        </a:rPr>
                        <a:t>Grapefruit Juice</a:t>
                      </a: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Times New Roman"/>
                          <a:cs typeface="Times New Roman"/>
                        </a:rPr>
                        <a:t>Orange Juice</a:t>
                      </a: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Times New Roman"/>
                          <a:cs typeface="Times New Roman"/>
                        </a:rPr>
                        <a:t>Men</a:t>
                      </a:r>
                      <a:endParaRPr lang="en-GB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Times New Roman"/>
                          <a:cs typeface="Times New Roman"/>
                        </a:rPr>
                        <a:t>Women</a:t>
                      </a:r>
                      <a:endParaRPr lang="en-GB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946779"/>
              </p:ext>
            </p:extLst>
          </p:nvPr>
        </p:nvGraphicFramePr>
        <p:xfrm>
          <a:off x="6660910" y="4913353"/>
          <a:ext cx="3672407" cy="1439036"/>
        </p:xfrm>
        <a:graphic>
          <a:graphicData uri="http://schemas.openxmlformats.org/drawingml/2006/table">
            <a:tbl>
              <a:tblPr/>
              <a:tblGrid>
                <a:gridCol w="908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1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0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Times New Roman"/>
                          <a:cs typeface="Times New Roman"/>
                        </a:rPr>
                        <a:t>Grapefruit Juice</a:t>
                      </a: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Times New Roman"/>
                          <a:cs typeface="Times New Roman"/>
                        </a:rPr>
                        <a:t>Orange Juice</a:t>
                      </a:r>
                      <a:endParaRPr lang="en-GB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Times New Roman"/>
                          <a:cs typeface="Times New Roman"/>
                        </a:rPr>
                        <a:t>Men</a:t>
                      </a:r>
                      <a:endParaRPr lang="en-GB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Times New Roman"/>
                          <a:cs typeface="Times New Roman"/>
                        </a:rPr>
                        <a:t>Women</a:t>
                      </a:r>
                      <a:endParaRPr lang="en-GB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50462" y="319647"/>
            <a:ext cx="11891076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 algn="ctr">
              <a:lnSpc>
                <a:spcPct val="90000"/>
              </a:lnSpc>
              <a:spcBef>
                <a:spcPts val="1000"/>
              </a:spcBef>
            </a:pPr>
            <a:r>
              <a:rPr lang="en-GB" sz="4400" b="1" dirty="0"/>
              <a:t>Which two way table represents this information?</a:t>
            </a:r>
          </a:p>
        </p:txBody>
      </p:sp>
      <p:sp>
        <p:nvSpPr>
          <p:cNvPr id="6" name="Rectangle 5"/>
          <p:cNvSpPr/>
          <p:nvPr/>
        </p:nvSpPr>
        <p:spPr>
          <a:xfrm>
            <a:off x="284441" y="1035893"/>
            <a:ext cx="114475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2800" dirty="0"/>
              <a:t>In a supermarket survey 30 men and 30 women </a:t>
            </a:r>
          </a:p>
          <a:p>
            <a:pPr algn="ctr">
              <a:buNone/>
            </a:pPr>
            <a:r>
              <a:rPr lang="en-GB" sz="2800" dirty="0"/>
              <a:t>were asked whether they preferred orange juice or grapefruit juice.  </a:t>
            </a:r>
          </a:p>
          <a:p>
            <a:pPr algn="ctr">
              <a:buNone/>
            </a:pPr>
            <a:r>
              <a:rPr lang="en-GB" sz="2800" dirty="0"/>
              <a:t>22 men preferred orange juice.  12 women preferred grapefruit juice.</a:t>
            </a:r>
          </a:p>
        </p:txBody>
      </p:sp>
      <p:sp>
        <p:nvSpPr>
          <p:cNvPr id="7" name="Rectangle 6"/>
          <p:cNvSpPr/>
          <p:nvPr/>
        </p:nvSpPr>
        <p:spPr>
          <a:xfrm>
            <a:off x="1634836" y="4556321"/>
            <a:ext cx="4322619" cy="211464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68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173" y="205836"/>
            <a:ext cx="11122428" cy="1143000"/>
          </a:xfrm>
        </p:spPr>
        <p:txBody>
          <a:bodyPr>
            <a:noAutofit/>
          </a:bodyPr>
          <a:lstStyle/>
          <a:p>
            <a:pPr algn="ctr"/>
            <a:r>
              <a:rPr lang="en-GB" sz="7200" b="1" dirty="0">
                <a:latin typeface="+mn-lt"/>
              </a:rPr>
              <a:t>Creating a two way table.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21599" y="1397714"/>
            <a:ext cx="114475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2800" dirty="0"/>
              <a:t>In a supermarket survey 30 men and 30 women </a:t>
            </a:r>
          </a:p>
          <a:p>
            <a:pPr algn="ctr">
              <a:buNone/>
            </a:pPr>
            <a:r>
              <a:rPr lang="en-GB" sz="2800" dirty="0"/>
              <a:t>were asked whether they preferred orange juice or grapefruit juice.  </a:t>
            </a:r>
          </a:p>
          <a:p>
            <a:pPr algn="ctr">
              <a:buNone/>
            </a:pPr>
            <a:r>
              <a:rPr lang="en-GB" sz="2800" dirty="0"/>
              <a:t>22 men preferred orange juice.  12 women preferred grapefruit juice.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810501"/>
              </p:ext>
            </p:extLst>
          </p:nvPr>
        </p:nvGraphicFramePr>
        <p:xfrm>
          <a:off x="469173" y="3181002"/>
          <a:ext cx="10682666" cy="3247507"/>
        </p:xfrm>
        <a:graphic>
          <a:graphicData uri="http://schemas.openxmlformats.org/drawingml/2006/table">
            <a:tbl>
              <a:tblPr/>
              <a:tblGrid>
                <a:gridCol w="2643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8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0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11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4000" b="1" dirty="0"/>
                        <a:t>Orange juice </a:t>
                      </a:r>
                      <a:endParaRPr lang="en-GB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4000" b="1" dirty="0"/>
                        <a:t>Grapefruit juice</a:t>
                      </a:r>
                      <a:endParaRPr lang="en-GB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0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4000" b="1" dirty="0">
                          <a:latin typeface="Calibri"/>
                          <a:ea typeface="Times New Roman"/>
                          <a:cs typeface="Times New Roman"/>
                        </a:rPr>
                        <a:t>Men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4000" b="1" dirty="0">
                          <a:latin typeface="Calibri"/>
                          <a:ea typeface="Times New Roman"/>
                          <a:cs typeface="Times New Roman"/>
                        </a:rPr>
                        <a:t>Women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8322236" y="5424968"/>
            <a:ext cx="9637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12</a:t>
            </a:r>
          </a:p>
        </p:txBody>
      </p:sp>
      <p:sp>
        <p:nvSpPr>
          <p:cNvPr id="8" name="Rectangle 7"/>
          <p:cNvSpPr/>
          <p:nvPr/>
        </p:nvSpPr>
        <p:spPr>
          <a:xfrm>
            <a:off x="4600583" y="4348692"/>
            <a:ext cx="9637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9" name="Rectangle 8"/>
          <p:cNvSpPr/>
          <p:nvPr/>
        </p:nvSpPr>
        <p:spPr>
          <a:xfrm>
            <a:off x="8682348" y="4348691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00582" y="5437091"/>
            <a:ext cx="9637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6000" dirty="0">
                <a:solidFill>
                  <a:srgbClr val="000000"/>
                </a:solidFill>
                <a:latin typeface="Calibri" panose="020F0502020204030204" pitchFamily="34" charset="0"/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30210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887" y="259830"/>
            <a:ext cx="11532523" cy="1325563"/>
          </a:xfrm>
        </p:spPr>
        <p:txBody>
          <a:bodyPr>
            <a:noAutofit/>
          </a:bodyPr>
          <a:lstStyle/>
          <a:p>
            <a:r>
              <a:rPr lang="en-GB" sz="6600" b="1" dirty="0">
                <a:latin typeface="+mn-lt"/>
              </a:rPr>
              <a:t>How to Create a Two Way Table.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753684" y="1942682"/>
            <a:ext cx="10679085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4800" b="1" dirty="0"/>
              <a:t> </a:t>
            </a:r>
            <a:r>
              <a:rPr lang="en-GB" sz="4800" b="1" dirty="0">
                <a:solidFill>
                  <a:srgbClr val="FF0000"/>
                </a:solidFill>
              </a:rPr>
              <a:t>Read</a:t>
            </a:r>
            <a:r>
              <a:rPr lang="en-GB" sz="4800" dirty="0"/>
              <a:t> through all of the information first.</a:t>
            </a:r>
          </a:p>
        </p:txBody>
      </p:sp>
      <p:sp>
        <p:nvSpPr>
          <p:cNvPr id="5" name="Rectangle 4"/>
          <p:cNvSpPr/>
          <p:nvPr/>
        </p:nvSpPr>
        <p:spPr>
          <a:xfrm>
            <a:off x="753684" y="2997544"/>
            <a:ext cx="8689575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4800" dirty="0">
                <a:solidFill>
                  <a:prstClr val="black"/>
                </a:solidFill>
              </a:rPr>
              <a:t> Pick out the different </a:t>
            </a:r>
            <a:r>
              <a:rPr lang="en-GB" sz="4800" b="1" dirty="0">
                <a:solidFill>
                  <a:srgbClr val="0000FF"/>
                </a:solidFill>
              </a:rPr>
              <a:t>categories</a:t>
            </a:r>
            <a:endParaRPr lang="en-GB" sz="4800" dirty="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3684" y="3960534"/>
            <a:ext cx="5214313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4800" dirty="0">
                <a:solidFill>
                  <a:prstClr val="black"/>
                </a:solidFill>
              </a:rPr>
              <a:t> Set out your </a:t>
            </a:r>
            <a:r>
              <a:rPr lang="en-GB" sz="4800" b="1" dirty="0">
                <a:solidFill>
                  <a:srgbClr val="00B050"/>
                </a:solidFill>
              </a:rPr>
              <a:t>table</a:t>
            </a:r>
            <a:r>
              <a:rPr lang="en-GB" sz="48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753684" y="4973400"/>
            <a:ext cx="5877571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4800" b="1" dirty="0"/>
              <a:t> </a:t>
            </a:r>
            <a:r>
              <a:rPr lang="en-GB" sz="4800" b="1" dirty="0">
                <a:solidFill>
                  <a:srgbClr val="7030A0"/>
                </a:solidFill>
              </a:rPr>
              <a:t>Fill in </a:t>
            </a:r>
            <a:r>
              <a:rPr lang="en-GB" sz="4800" dirty="0"/>
              <a:t>what you know</a:t>
            </a:r>
          </a:p>
        </p:txBody>
      </p:sp>
    </p:spTree>
    <p:extLst>
      <p:ext uri="{BB962C8B-B14F-4D97-AF65-F5344CB8AC3E}">
        <p14:creationId xmlns:p14="http://schemas.microsoft.com/office/powerpoint/2010/main" val="2314446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364" y="365125"/>
            <a:ext cx="10976956" cy="787573"/>
          </a:xfrm>
        </p:spPr>
        <p:txBody>
          <a:bodyPr>
            <a:noAutofit/>
          </a:bodyPr>
          <a:lstStyle/>
          <a:p>
            <a:r>
              <a:rPr lang="en-GB" sz="8000" b="1" dirty="0">
                <a:latin typeface="+mn-lt"/>
              </a:rPr>
              <a:t>Creating a two way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798" y="1396222"/>
            <a:ext cx="10056226" cy="2427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90 people were asked whether they preferred Soaps, Drama or Crime shows.</a:t>
            </a:r>
          </a:p>
          <a:p>
            <a:pPr marL="0" indent="0">
              <a:buNone/>
            </a:pPr>
            <a:r>
              <a:rPr lang="en-GB" sz="2400" dirty="0"/>
              <a:t>12 men said they liked Dramas</a:t>
            </a:r>
          </a:p>
          <a:p>
            <a:pPr marL="0" indent="0">
              <a:buNone/>
            </a:pPr>
            <a:r>
              <a:rPr lang="en-GB" sz="2400" dirty="0"/>
              <a:t>33 people in total said they liked Soaps, and 27 of these were women.</a:t>
            </a:r>
          </a:p>
          <a:p>
            <a:pPr marL="0" indent="0">
              <a:buNone/>
            </a:pPr>
            <a:r>
              <a:rPr lang="en-GB" sz="2400" dirty="0"/>
              <a:t>25 people in total liked Dramas best.</a:t>
            </a:r>
          </a:p>
          <a:p>
            <a:pPr marL="0" indent="0">
              <a:buNone/>
            </a:pPr>
            <a:r>
              <a:rPr lang="en-GB" sz="2400" dirty="0"/>
              <a:t>Only 10 women liked Crime shows.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293381"/>
              </p:ext>
            </p:extLst>
          </p:nvPr>
        </p:nvGraphicFramePr>
        <p:xfrm>
          <a:off x="509846" y="3890040"/>
          <a:ext cx="10884131" cy="2538811"/>
        </p:xfrm>
        <a:graphic>
          <a:graphicData uri="http://schemas.openxmlformats.org/drawingml/2006/table">
            <a:tbl>
              <a:tblPr firstRow="1" firstCol="1" bandRow="1"/>
              <a:tblGrid>
                <a:gridCol w="1961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1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8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13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713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1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Soaps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Drama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Crime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Men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Women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7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3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3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372047" y="4485545"/>
            <a:ext cx="418704" cy="692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GB" sz="36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" name="Rectangle 6"/>
          <p:cNvSpPr/>
          <p:nvPr/>
        </p:nvSpPr>
        <p:spPr>
          <a:xfrm>
            <a:off x="5471755" y="5067436"/>
            <a:ext cx="652743" cy="692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GB" sz="36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8" name="Rectangle 7"/>
          <p:cNvSpPr/>
          <p:nvPr/>
        </p:nvSpPr>
        <p:spPr>
          <a:xfrm>
            <a:off x="9953701" y="5067436"/>
            <a:ext cx="652743" cy="692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GB" sz="36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9953700" y="4485544"/>
            <a:ext cx="652743" cy="692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GB" sz="36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12727" y="4485543"/>
            <a:ext cx="652743" cy="692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GB" sz="36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12726" y="5847862"/>
            <a:ext cx="652743" cy="692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n-GB" sz="36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117863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2EBB1E2-8AA4-4E3E-BDC9-F37E6B54B6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001047"/>
              </p:ext>
            </p:extLst>
          </p:nvPr>
        </p:nvGraphicFramePr>
        <p:xfrm>
          <a:off x="2813541" y="3983182"/>
          <a:ext cx="5997952" cy="2166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9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9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173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marL="91448" marR="91448" marT="45740" marB="4574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Maths</a:t>
                      </a:r>
                    </a:p>
                  </a:txBody>
                  <a:tcPr marL="91448" marR="9144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English</a:t>
                      </a:r>
                    </a:p>
                  </a:txBody>
                  <a:tcPr marL="91448" marR="9144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Total</a:t>
                      </a:r>
                    </a:p>
                  </a:txBody>
                  <a:tcPr marL="91448" marR="91448" marT="45740" marB="4574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73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Boys</a:t>
                      </a:r>
                    </a:p>
                  </a:txBody>
                  <a:tcPr marL="91448" marR="9144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448" marR="9144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448" marR="91448" marT="45740" marB="4574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448" marR="91448" marT="45740" marB="4574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73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Girls</a:t>
                      </a:r>
                    </a:p>
                  </a:txBody>
                  <a:tcPr marL="91448" marR="91448" marT="45740" marB="457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448" marR="91448" marT="45740" marB="4574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448" marR="91448" marT="45740" marB="4574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448" marR="91448" marT="45740" marB="4574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73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Total</a:t>
                      </a:r>
                    </a:p>
                  </a:txBody>
                  <a:tcPr marL="91448" marR="91448" marT="45740" marB="457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448" marR="91448" marT="45740" marB="4574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91448" marR="91448" marT="45740" marB="4574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91448" marR="91448" marT="45740" marB="4574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5">
            <a:extLst>
              <a:ext uri="{FF2B5EF4-FFF2-40B4-BE49-F238E27FC236}">
                <a16:creationId xmlns:a16="http://schemas.microsoft.com/office/drawing/2014/main" id="{89A78833-02AB-4B10-8580-3C034ADB1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612" y="1276669"/>
            <a:ext cx="1031886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3600" dirty="0">
                <a:solidFill>
                  <a:prstClr val="black"/>
                </a:solidFill>
                <a:cs typeface="Arial" panose="020B0604020202020204" pitchFamily="34" charset="0"/>
              </a:rPr>
              <a:t>120 students in total.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3600" dirty="0">
                <a:solidFill>
                  <a:prstClr val="black"/>
                </a:solidFill>
                <a:cs typeface="Arial" panose="020B0604020202020204" pitchFamily="34" charset="0"/>
              </a:rPr>
              <a:t>There are 12 more girls than boys altogether.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3600" dirty="0">
                <a:solidFill>
                  <a:prstClr val="black"/>
                </a:solidFill>
                <a:cs typeface="Arial" panose="020B0604020202020204" pitchFamily="34" charset="0"/>
              </a:rPr>
              <a:t>The ratio of Maths to English is 2 : 3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3600" dirty="0">
                <a:solidFill>
                  <a:prstClr val="black"/>
                </a:solidFill>
                <a:cs typeface="Arial" panose="020B0604020202020204" pitchFamily="34" charset="0"/>
              </a:rPr>
              <a:t>Half as many girls have Maths as have English.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27364" y="365125"/>
            <a:ext cx="10976956" cy="787573"/>
          </a:xfrm>
        </p:spPr>
        <p:txBody>
          <a:bodyPr>
            <a:noAutofit/>
          </a:bodyPr>
          <a:lstStyle/>
          <a:p>
            <a:pPr algn="ctr"/>
            <a:r>
              <a:rPr lang="en-GB" sz="8000" b="1" dirty="0">
                <a:latin typeface="+mn-lt"/>
              </a:rPr>
              <a:t>Extension Questions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859617"/>
              </p:ext>
            </p:extLst>
          </p:nvPr>
        </p:nvGraphicFramePr>
        <p:xfrm>
          <a:off x="4357255" y="4524917"/>
          <a:ext cx="4498464" cy="16252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9488">
                  <a:extLst>
                    <a:ext uri="{9D8B030D-6E8A-4147-A177-3AD203B41FA5}">
                      <a16:colId xmlns:a16="http://schemas.microsoft.com/office/drawing/2014/main" val="2539103758"/>
                    </a:ext>
                  </a:extLst>
                </a:gridCol>
                <a:gridCol w="1499488">
                  <a:extLst>
                    <a:ext uri="{9D8B030D-6E8A-4147-A177-3AD203B41FA5}">
                      <a16:colId xmlns:a16="http://schemas.microsoft.com/office/drawing/2014/main" val="2085121637"/>
                    </a:ext>
                  </a:extLst>
                </a:gridCol>
                <a:gridCol w="1499488">
                  <a:extLst>
                    <a:ext uri="{9D8B030D-6E8A-4147-A177-3AD203B41FA5}">
                      <a16:colId xmlns:a16="http://schemas.microsoft.com/office/drawing/2014/main" val="1497430263"/>
                    </a:ext>
                  </a:extLst>
                </a:gridCol>
              </a:tblGrid>
              <a:tr h="54173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26</a:t>
                      </a:r>
                    </a:p>
                  </a:txBody>
                  <a:tcPr marL="91448" marR="91448" marT="45740" marB="457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28</a:t>
                      </a:r>
                    </a:p>
                  </a:txBody>
                  <a:tcPr marL="91448" marR="91448" marT="45740" marB="457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54</a:t>
                      </a:r>
                    </a:p>
                  </a:txBody>
                  <a:tcPr marL="91448" marR="91448" marT="45740" marB="457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4419807"/>
                  </a:ext>
                </a:extLst>
              </a:tr>
              <a:tr h="54173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22</a:t>
                      </a:r>
                    </a:p>
                  </a:txBody>
                  <a:tcPr marL="91448" marR="91448" marT="45740" marB="457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44</a:t>
                      </a:r>
                    </a:p>
                  </a:txBody>
                  <a:tcPr marL="91448" marR="91448" marT="45740" marB="457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66</a:t>
                      </a:r>
                    </a:p>
                  </a:txBody>
                  <a:tcPr marL="91448" marR="91448" marT="45740" marB="457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6048789"/>
                  </a:ext>
                </a:extLst>
              </a:tr>
              <a:tr h="54173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48</a:t>
                      </a:r>
                    </a:p>
                  </a:txBody>
                  <a:tcPr marL="91448" marR="91448" marT="45740" marB="457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72</a:t>
                      </a:r>
                    </a:p>
                  </a:txBody>
                  <a:tcPr marL="91448" marR="91448" marT="45740" marB="457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120</a:t>
                      </a:r>
                    </a:p>
                  </a:txBody>
                  <a:tcPr marL="91448" marR="91448" marT="45740" marB="4574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104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62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485</Words>
  <Application>Microsoft Office PowerPoint</Application>
  <PresentationFormat>Widescreen</PresentationFormat>
  <Paragraphs>203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Creating a two way table.</vt:lpstr>
      <vt:lpstr>How to Create a Two Way Table.</vt:lpstr>
      <vt:lpstr>Creating a two way table</vt:lpstr>
      <vt:lpstr>Extension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11</cp:revision>
  <dcterms:created xsi:type="dcterms:W3CDTF">2016-03-13T07:31:49Z</dcterms:created>
  <dcterms:modified xsi:type="dcterms:W3CDTF">2026-02-13T04:41:58Z</dcterms:modified>
</cp:coreProperties>
</file>