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309" r:id="rId3"/>
    <p:sldId id="293" r:id="rId4"/>
    <p:sldId id="294" r:id="rId5"/>
    <p:sldId id="295" r:id="rId6"/>
    <p:sldId id="296" r:id="rId7"/>
    <p:sldId id="297" r:id="rId8"/>
    <p:sldId id="307" r:id="rId9"/>
    <p:sldId id="308" r:id="rId10"/>
    <p:sldId id="289" r:id="rId11"/>
    <p:sldId id="301" r:id="rId12"/>
    <p:sldId id="302" r:id="rId13"/>
    <p:sldId id="303" r:id="rId14"/>
    <p:sldId id="304" r:id="rId15"/>
    <p:sldId id="305" r:id="rId16"/>
    <p:sldId id="306" r:id="rId17"/>
    <p:sldId id="300" r:id="rId18"/>
    <p:sldId id="299" r:id="rId19"/>
    <p:sldId id="298" r:id="rId20"/>
    <p:sldId id="2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9900"/>
    <a:srgbClr val="CC00CC"/>
    <a:srgbClr val="3366FF"/>
    <a:srgbClr val="0000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0F335-6110-4653-A8E7-9517AF1D42A0}" v="1" dt="2022-01-16T17:42:36.7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30" y="10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360F335-6110-4653-A8E7-9517AF1D42A0}"/>
    <pc:docChg chg="custSel addSld modSld">
      <pc:chgData name="Stewart Gale" userId="3647ddd2-6040-41ae-a96d-232c23482af8" providerId="ADAL" clId="{0360F335-6110-4653-A8E7-9517AF1D42A0}" dt="2022-04-21T07:12:52.071" v="30" actId="404"/>
      <pc:docMkLst>
        <pc:docMk/>
      </pc:docMkLst>
      <pc:sldChg chg="delSp modSp mod delAnim">
        <pc:chgData name="Stewart Gale" userId="3647ddd2-6040-41ae-a96d-232c23482af8" providerId="ADAL" clId="{0360F335-6110-4653-A8E7-9517AF1D42A0}" dt="2022-01-16T17:42:58.150" v="10" actId="1076"/>
        <pc:sldMkLst>
          <pc:docMk/>
          <pc:sldMk cId="2761048022" sldId="280"/>
        </pc:sldMkLst>
        <pc:spChg chg="mod">
          <ac:chgData name="Stewart Gale" userId="3647ddd2-6040-41ae-a96d-232c23482af8" providerId="ADAL" clId="{0360F335-6110-4653-A8E7-9517AF1D42A0}" dt="2022-01-16T17:42:58.150" v="10" actId="1076"/>
          <ac:spMkLst>
            <pc:docMk/>
            <pc:sldMk cId="2761048022" sldId="280"/>
            <ac:spMk id="9" creationId="{00000000-0000-0000-0000-000000000000}"/>
          </ac:spMkLst>
        </pc:spChg>
        <pc:spChg chg="del">
          <ac:chgData name="Stewart Gale" userId="3647ddd2-6040-41ae-a96d-232c23482af8" providerId="ADAL" clId="{0360F335-6110-4653-A8E7-9517AF1D42A0}" dt="2022-01-16T17:42:40.832" v="1" actId="478"/>
          <ac:spMkLst>
            <pc:docMk/>
            <pc:sldMk cId="2761048022" sldId="280"/>
            <ac:spMk id="11" creationId="{00000000-0000-0000-0000-000000000000}"/>
          </ac:spMkLst>
        </pc:spChg>
        <pc:spChg chg="del">
          <ac:chgData name="Stewart Gale" userId="3647ddd2-6040-41ae-a96d-232c23482af8" providerId="ADAL" clId="{0360F335-6110-4653-A8E7-9517AF1D42A0}" dt="2022-01-16T17:42:40.832" v="1" actId="478"/>
          <ac:spMkLst>
            <pc:docMk/>
            <pc:sldMk cId="2761048022" sldId="280"/>
            <ac:spMk id="12" creationId="{00000000-0000-0000-0000-000000000000}"/>
          </ac:spMkLst>
        </pc:spChg>
        <pc:spChg chg="del">
          <ac:chgData name="Stewart Gale" userId="3647ddd2-6040-41ae-a96d-232c23482af8" providerId="ADAL" clId="{0360F335-6110-4653-A8E7-9517AF1D42A0}" dt="2022-01-16T17:42:40.832" v="1" actId="478"/>
          <ac:spMkLst>
            <pc:docMk/>
            <pc:sldMk cId="2761048022" sldId="280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0360F335-6110-4653-A8E7-9517AF1D42A0}" dt="2022-04-21T07:12:52.071" v="30" actId="404"/>
        <pc:sldMkLst>
          <pc:docMk/>
          <pc:sldMk cId="1559564976" sldId="290"/>
        </pc:sldMkLst>
        <pc:spChg chg="mod">
          <ac:chgData name="Stewart Gale" userId="3647ddd2-6040-41ae-a96d-232c23482af8" providerId="ADAL" clId="{0360F335-6110-4653-A8E7-9517AF1D42A0}" dt="2022-04-21T07:12:52.071" v="30" actId="404"/>
          <ac:spMkLst>
            <pc:docMk/>
            <pc:sldMk cId="1559564976" sldId="290"/>
            <ac:spMk id="2" creationId="{00000000-0000-0000-0000-000000000000}"/>
          </ac:spMkLst>
        </pc:spChg>
      </pc:sldChg>
      <pc:sldChg chg="delSp modSp add mod">
        <pc:chgData name="Stewart Gale" userId="3647ddd2-6040-41ae-a96d-232c23482af8" providerId="ADAL" clId="{0360F335-6110-4653-A8E7-9517AF1D42A0}" dt="2022-01-16T17:43:32.348" v="18" actId="1076"/>
        <pc:sldMkLst>
          <pc:docMk/>
          <pc:sldMk cId="1574585729" sldId="309"/>
        </pc:sldMkLst>
        <pc:spChg chg="del mod">
          <ac:chgData name="Stewart Gale" userId="3647ddd2-6040-41ae-a96d-232c23482af8" providerId="ADAL" clId="{0360F335-6110-4653-A8E7-9517AF1D42A0}" dt="2022-01-16T17:43:04.692" v="12" actId="478"/>
          <ac:spMkLst>
            <pc:docMk/>
            <pc:sldMk cId="1574585729" sldId="309"/>
            <ac:spMk id="9" creationId="{00000000-0000-0000-0000-000000000000}"/>
          </ac:spMkLst>
        </pc:spChg>
        <pc:spChg chg="mod">
          <ac:chgData name="Stewart Gale" userId="3647ddd2-6040-41ae-a96d-232c23482af8" providerId="ADAL" clId="{0360F335-6110-4653-A8E7-9517AF1D42A0}" dt="2022-01-16T17:43:28.577" v="17" actId="1076"/>
          <ac:spMkLst>
            <pc:docMk/>
            <pc:sldMk cId="1574585729" sldId="309"/>
            <ac:spMk id="11" creationId="{00000000-0000-0000-0000-000000000000}"/>
          </ac:spMkLst>
        </pc:spChg>
        <pc:spChg chg="mod">
          <ac:chgData name="Stewart Gale" userId="3647ddd2-6040-41ae-a96d-232c23482af8" providerId="ADAL" clId="{0360F335-6110-4653-A8E7-9517AF1D42A0}" dt="2022-01-16T17:43:24.697" v="16" actId="1076"/>
          <ac:spMkLst>
            <pc:docMk/>
            <pc:sldMk cId="1574585729" sldId="309"/>
            <ac:spMk id="12" creationId="{00000000-0000-0000-0000-000000000000}"/>
          </ac:spMkLst>
        </pc:spChg>
        <pc:spChg chg="mod">
          <ac:chgData name="Stewart Gale" userId="3647ddd2-6040-41ae-a96d-232c23482af8" providerId="ADAL" clId="{0360F335-6110-4653-A8E7-9517AF1D42A0}" dt="2022-01-16T17:43:32.348" v="18" actId="1076"/>
          <ac:spMkLst>
            <pc:docMk/>
            <pc:sldMk cId="1574585729" sldId="309"/>
            <ac:spMk id="1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4A79-18DD-4877-9EC0-10BA81BAC6D4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1384" y="836712"/>
            <a:ext cx="11208568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Proofs </a:t>
            </a:r>
          </a:p>
          <a:p>
            <a:pPr algn="ctr"/>
            <a:r>
              <a:rPr lang="en-GB" sz="8800" b="1" dirty="0"/>
              <a:t>(Consecutive Numbers </a:t>
            </a:r>
          </a:p>
          <a:p>
            <a:pPr algn="ctr"/>
            <a:r>
              <a:rPr lang="en-GB" sz="8800" b="1" dirty="0"/>
              <a:t>and Multipliers)</a:t>
            </a:r>
          </a:p>
        </p:txBody>
      </p:sp>
    </p:spTree>
    <p:extLst>
      <p:ext uri="{BB962C8B-B14F-4D97-AF65-F5344CB8AC3E}">
        <p14:creationId xmlns:p14="http://schemas.microsoft.com/office/powerpoint/2010/main" val="2761048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Are the following numbers</a:t>
            </a:r>
          </a:p>
          <a:p>
            <a:pPr algn="ctr"/>
            <a:r>
              <a:rPr lang="en-GB" sz="6600" b="1" dirty="0"/>
              <a:t>consecutive</a:t>
            </a:r>
            <a:r>
              <a:rPr lang="en-GB" sz="6600" dirty="0"/>
              <a:t> numbers?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83632" y="1988840"/>
            <a:ext cx="632823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4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6</a:t>
            </a:r>
            <a:endParaRPr lang="en-GB" sz="166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1042" y="4611381"/>
            <a:ext cx="10553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  <a:r>
              <a:rPr lang="en-GB" sz="6600" dirty="0"/>
              <a:t>, </a:t>
            </a:r>
          </a:p>
          <a:p>
            <a:pPr algn="ctr"/>
            <a:r>
              <a:rPr lang="en-GB" sz="4800" dirty="0"/>
              <a:t>but they are consecutive even numbers.</a:t>
            </a:r>
          </a:p>
        </p:txBody>
      </p:sp>
    </p:spTree>
    <p:extLst>
      <p:ext uri="{BB962C8B-B14F-4D97-AF65-F5344CB8AC3E}">
        <p14:creationId xmlns:p14="http://schemas.microsoft.com/office/powerpoint/2010/main" val="21255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Are the following numbers</a:t>
            </a:r>
          </a:p>
          <a:p>
            <a:pPr algn="ctr"/>
            <a:r>
              <a:rPr lang="en-GB" sz="6600" b="1" dirty="0"/>
              <a:t>consecutive</a:t>
            </a:r>
            <a:r>
              <a:rPr lang="en-GB" sz="6600" dirty="0"/>
              <a:t> numbers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95500" y="1964503"/>
            <a:ext cx="9001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6600CC"/>
                </a:solidFill>
                <a:cs typeface="Times New Roman" panose="02020603050405020304" pitchFamily="18" charset="0"/>
              </a:rPr>
              <a:t>11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dirty="0">
                <a:solidFill>
                  <a:srgbClr val="6600CC"/>
                </a:solidFill>
                <a:cs typeface="Times New Roman" panose="02020603050405020304" pitchFamily="18" charset="0"/>
              </a:rPr>
              <a:t>12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dirty="0">
                <a:solidFill>
                  <a:srgbClr val="6600CC"/>
                </a:solidFill>
                <a:cs typeface="Times New Roman" panose="02020603050405020304" pitchFamily="18" charset="0"/>
              </a:rPr>
              <a:t>13</a:t>
            </a:r>
            <a:endParaRPr lang="en-GB" sz="16600" b="1" dirty="0">
              <a:solidFill>
                <a:srgbClr val="6600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5840" y="4509120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8989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the following algebra </a:t>
            </a:r>
          </a:p>
          <a:p>
            <a:pPr algn="ctr"/>
            <a:r>
              <a:rPr lang="en-GB" sz="6000" dirty="0"/>
              <a:t>represent </a:t>
            </a:r>
            <a:r>
              <a:rPr lang="en-GB" sz="6000" b="1" dirty="0"/>
              <a:t>consecutive</a:t>
            </a:r>
            <a:r>
              <a:rPr lang="en-GB" sz="6000" dirty="0"/>
              <a:t> integers?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424" y="1946419"/>
            <a:ext cx="105491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dirty="0">
                <a:solidFill>
                  <a:srgbClr val="0000FF"/>
                </a:solidFill>
                <a:cs typeface="Times New Roman" panose="02020603050405020304" pitchFamily="18" charset="0"/>
              </a:rPr>
              <a:t>+1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dirty="0">
                <a:solidFill>
                  <a:srgbClr val="0000FF"/>
                </a:solidFill>
                <a:cs typeface="Times New Roman" panose="02020603050405020304" pitchFamily="18" charset="0"/>
              </a:rPr>
              <a:t>+2</a:t>
            </a:r>
            <a:endParaRPr lang="en-GB" sz="166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5840" y="4509120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93150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the following algebra </a:t>
            </a:r>
          </a:p>
          <a:p>
            <a:pPr algn="ctr"/>
            <a:r>
              <a:rPr lang="en-GB" sz="6000" dirty="0"/>
              <a:t>represent </a:t>
            </a:r>
            <a:r>
              <a:rPr lang="en-GB" sz="6000" b="1" dirty="0"/>
              <a:t>consecutive</a:t>
            </a:r>
            <a:r>
              <a:rPr lang="en-GB" sz="6000" dirty="0"/>
              <a:t> integers?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424" y="1946419"/>
            <a:ext cx="105491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dirty="0">
                <a:solidFill>
                  <a:srgbClr val="FF0000"/>
                </a:solidFill>
                <a:cs typeface="Times New Roman" panose="02020603050405020304" pitchFamily="18" charset="0"/>
              </a:rPr>
              <a:t>-1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dirty="0">
                <a:solidFill>
                  <a:srgbClr val="FF0000"/>
                </a:solidFill>
                <a:cs typeface="Times New Roman" panose="02020603050405020304" pitchFamily="18" charset="0"/>
              </a:rPr>
              <a:t>+1</a:t>
            </a:r>
            <a:endParaRPr lang="en-GB" sz="166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5840" y="4509120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52766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the following algebra represent </a:t>
            </a:r>
            <a:r>
              <a:rPr lang="en-GB" sz="6000" b="1" dirty="0"/>
              <a:t>consecutive</a:t>
            </a:r>
            <a:r>
              <a:rPr lang="en-GB" sz="6000" dirty="0"/>
              <a:t> </a:t>
            </a:r>
            <a:r>
              <a:rPr lang="en-GB" sz="6000" b="1" dirty="0"/>
              <a:t>even</a:t>
            </a:r>
            <a:r>
              <a:rPr lang="en-GB" sz="6000" dirty="0"/>
              <a:t> integers?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424" y="1946419"/>
            <a:ext cx="105491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3366FF"/>
                </a:solidFill>
                <a:cs typeface="Times New Roman" panose="02020603050405020304" pitchFamily="18" charset="0"/>
              </a:rPr>
              <a:t>2</a:t>
            </a:r>
            <a:r>
              <a:rPr lang="en-GB" sz="16600" b="1" i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dirty="0">
                <a:solidFill>
                  <a:srgbClr val="3366FF"/>
                </a:solidFill>
                <a:cs typeface="Times New Roman" panose="02020603050405020304" pitchFamily="18" charset="0"/>
              </a:rPr>
              <a:t>4</a:t>
            </a:r>
            <a:r>
              <a:rPr lang="en-GB" sz="16600" b="1" i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>
                <a:cs typeface="Times New Roman" panose="02020603050405020304" pitchFamily="18" charset="0"/>
              </a:rPr>
              <a:t>,</a:t>
            </a:r>
            <a:r>
              <a:rPr lang="en-GB" sz="166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6600" b="1" dirty="0">
                <a:solidFill>
                  <a:srgbClr val="3366FF"/>
                </a:solidFill>
                <a:cs typeface="Times New Roman" panose="02020603050405020304" pitchFamily="18" charset="0"/>
              </a:rPr>
              <a:t>6</a:t>
            </a:r>
            <a:r>
              <a:rPr lang="en-GB" sz="16600" b="1" i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6600" b="1" dirty="0">
              <a:solidFill>
                <a:srgbClr val="3366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43872" y="4437112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05242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the following algebra represent </a:t>
            </a:r>
            <a:r>
              <a:rPr lang="en-GB" sz="6000" b="1" dirty="0"/>
              <a:t>consecutive</a:t>
            </a:r>
            <a:r>
              <a:rPr lang="en-GB" sz="6000" dirty="0"/>
              <a:t> </a:t>
            </a:r>
            <a:r>
              <a:rPr lang="en-GB" sz="6000" b="1" dirty="0"/>
              <a:t>even</a:t>
            </a:r>
            <a:r>
              <a:rPr lang="en-GB" sz="6000" dirty="0"/>
              <a:t> integers?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2204864"/>
            <a:ext cx="117373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rgbClr val="CC00CC"/>
                </a:solidFill>
                <a:cs typeface="Times New Roman" panose="02020603050405020304" pitchFamily="18" charset="0"/>
              </a:rPr>
              <a:t>2</a:t>
            </a:r>
            <a:r>
              <a:rPr lang="en-GB" sz="13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cs typeface="Times New Roman" panose="02020603050405020304" pitchFamily="18" charset="0"/>
              </a:rPr>
              <a:t>,</a:t>
            </a:r>
            <a:r>
              <a:rPr lang="en-GB" sz="138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3800" b="1" dirty="0">
                <a:solidFill>
                  <a:srgbClr val="CC00CC"/>
                </a:solidFill>
                <a:cs typeface="Times New Roman" panose="02020603050405020304" pitchFamily="18" charset="0"/>
              </a:rPr>
              <a:t>2</a:t>
            </a:r>
            <a:r>
              <a:rPr lang="en-GB" sz="13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>
                <a:solidFill>
                  <a:srgbClr val="CC00CC"/>
                </a:solidFill>
                <a:cs typeface="Times New Roman" panose="02020603050405020304" pitchFamily="18" charset="0"/>
              </a:rPr>
              <a:t>+1</a:t>
            </a:r>
            <a:r>
              <a:rPr lang="en-GB" sz="13800" dirty="0">
                <a:cs typeface="Times New Roman" panose="02020603050405020304" pitchFamily="18" charset="0"/>
              </a:rPr>
              <a:t>,</a:t>
            </a:r>
            <a:r>
              <a:rPr lang="en-GB" sz="138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GB" sz="13800" b="1" dirty="0">
                <a:solidFill>
                  <a:srgbClr val="CC00CC"/>
                </a:solidFill>
                <a:cs typeface="Times New Roman" panose="02020603050405020304" pitchFamily="18" charset="0"/>
              </a:rPr>
              <a:t>2</a:t>
            </a:r>
            <a:r>
              <a:rPr lang="en-GB" sz="13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="1" dirty="0">
                <a:solidFill>
                  <a:srgbClr val="CC00CC"/>
                </a:solidFill>
                <a:cs typeface="Times New Roman" panose="02020603050405020304" pitchFamily="18" charset="0"/>
              </a:rPr>
              <a:t>+2</a:t>
            </a:r>
            <a:endParaRPr lang="en-GB" sz="13800" b="1" dirty="0">
              <a:solidFill>
                <a:srgbClr val="CC00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43872" y="4437112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02157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62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the following algebra represent </a:t>
            </a:r>
            <a:r>
              <a:rPr lang="en-GB" sz="6000" b="1" dirty="0"/>
              <a:t>consecutive</a:t>
            </a:r>
            <a:r>
              <a:rPr lang="en-GB" sz="6000" dirty="0"/>
              <a:t> </a:t>
            </a:r>
            <a:r>
              <a:rPr lang="en-GB" sz="6000" b="1" dirty="0"/>
              <a:t>odd</a:t>
            </a:r>
            <a:r>
              <a:rPr lang="en-GB" sz="6000" dirty="0"/>
              <a:t> integers?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348" y="2267287"/>
            <a:ext cx="117013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115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>
                <a:solidFill>
                  <a:srgbClr val="00B050"/>
                </a:solidFill>
                <a:cs typeface="Times New Roman" panose="02020603050405020304" pitchFamily="18" charset="0"/>
              </a:rPr>
              <a:t>+1</a:t>
            </a:r>
            <a:r>
              <a:rPr lang="en-GB" sz="11500" dirty="0">
                <a:cs typeface="Times New Roman" panose="02020603050405020304" pitchFamily="18" charset="0"/>
              </a:rPr>
              <a:t>,</a:t>
            </a:r>
            <a:r>
              <a:rPr lang="en-GB" sz="11500" b="1" dirty="0">
                <a:solidFill>
                  <a:srgbClr val="00B050"/>
                </a:solidFill>
                <a:cs typeface="Times New Roman" panose="02020603050405020304" pitchFamily="18" charset="0"/>
              </a:rPr>
              <a:t> 2</a:t>
            </a:r>
            <a:r>
              <a:rPr lang="en-GB" sz="115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>
                <a:solidFill>
                  <a:srgbClr val="00B050"/>
                </a:solidFill>
                <a:cs typeface="Times New Roman" panose="02020603050405020304" pitchFamily="18" charset="0"/>
              </a:rPr>
              <a:t>+3</a:t>
            </a:r>
            <a:r>
              <a:rPr lang="en-GB" sz="11500" dirty="0">
                <a:cs typeface="Times New Roman" panose="02020603050405020304" pitchFamily="18" charset="0"/>
              </a:rPr>
              <a:t>,</a:t>
            </a:r>
            <a:r>
              <a:rPr lang="en-GB" sz="11500" b="1" dirty="0">
                <a:solidFill>
                  <a:srgbClr val="00B050"/>
                </a:solidFill>
                <a:cs typeface="Times New Roman" panose="02020603050405020304" pitchFamily="18" charset="0"/>
              </a:rPr>
              <a:t> 2</a:t>
            </a:r>
            <a:r>
              <a:rPr lang="en-GB" sz="115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>
                <a:solidFill>
                  <a:srgbClr val="00B050"/>
                </a:solidFill>
                <a:cs typeface="Times New Roman" panose="02020603050405020304" pitchFamily="18" charset="0"/>
              </a:rPr>
              <a:t>+5</a:t>
            </a:r>
            <a:endParaRPr lang="en-GB" sz="115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43872" y="4437112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69642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8936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Write an algebraic expressions for </a:t>
            </a:r>
          </a:p>
          <a:p>
            <a:pPr algn="ctr"/>
            <a:r>
              <a:rPr lang="en-GB" sz="6000" dirty="0"/>
              <a:t>the </a:t>
            </a:r>
            <a:r>
              <a:rPr lang="en-GB" sz="6000" b="1" dirty="0"/>
              <a:t>sum of 3 consecutive integers</a:t>
            </a:r>
            <a:r>
              <a:rPr lang="en-GB" sz="60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424" y="2132856"/>
            <a:ext cx="108732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1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+ 1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GB" sz="1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+ 2</a:t>
            </a:r>
            <a:endParaRPr lang="en-GB" sz="115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5680" y="4149080"/>
            <a:ext cx="57606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cs typeface="Times New Roman" panose="02020603050405020304" pitchFamily="18" charset="0"/>
              </a:rPr>
              <a:t>=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0000FF"/>
                </a:solidFill>
                <a:cs typeface="Times New Roman" panose="02020603050405020304" pitchFamily="18" charset="0"/>
              </a:rPr>
              <a:t>+ 3</a:t>
            </a:r>
            <a:endParaRPr lang="en-GB" sz="115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8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5692" y="116632"/>
            <a:ext cx="11640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expressions for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/>
              <a:t>sum of 3 consecutive even integers</a:t>
            </a:r>
            <a:r>
              <a:rPr lang="en-GB" sz="54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23120" y="2204864"/>
            <a:ext cx="10153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FF"/>
                </a:solidFill>
                <a:cs typeface="Times New Roman" panose="02020603050405020304" pitchFamily="18" charset="0"/>
              </a:rPr>
              <a:t>2</a:t>
            </a:r>
            <a:r>
              <a:rPr lang="en-GB" sz="96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96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dirty="0">
                <a:solidFill>
                  <a:srgbClr val="FF00FF"/>
                </a:solidFill>
                <a:cs typeface="Times New Roman" panose="02020603050405020304" pitchFamily="18" charset="0"/>
              </a:rPr>
              <a:t>2</a:t>
            </a:r>
            <a:r>
              <a:rPr lang="en-GB" sz="96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b="1" dirty="0">
                <a:solidFill>
                  <a:srgbClr val="FF00FF"/>
                </a:solidFill>
                <a:cs typeface="Times New Roman" panose="02020603050405020304" pitchFamily="18" charset="0"/>
              </a:rPr>
              <a:t>+ 2</a:t>
            </a:r>
            <a:r>
              <a:rPr lang="en-GB" sz="96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96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dirty="0">
                <a:solidFill>
                  <a:srgbClr val="FF00FF"/>
                </a:solidFill>
                <a:cs typeface="Times New Roman" panose="02020603050405020304" pitchFamily="18" charset="0"/>
              </a:rPr>
              <a:t>2</a:t>
            </a:r>
            <a:r>
              <a:rPr lang="en-GB" sz="96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b="1" dirty="0">
                <a:solidFill>
                  <a:srgbClr val="FF00FF"/>
                </a:solidFill>
                <a:cs typeface="Times New Roman" panose="02020603050405020304" pitchFamily="18" charset="0"/>
              </a:rPr>
              <a:t>+ 4</a:t>
            </a:r>
            <a:endParaRPr lang="en-GB" sz="9600" b="1" dirty="0">
              <a:solidFill>
                <a:srgbClr val="FF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31704" y="4005064"/>
            <a:ext cx="53285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cs typeface="Times New Roman" panose="02020603050405020304" pitchFamily="18" charset="0"/>
              </a:rPr>
              <a:t>=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FF00FF"/>
                </a:solidFill>
                <a:cs typeface="Times New Roman" panose="02020603050405020304" pitchFamily="18" charset="0"/>
              </a:rPr>
              <a:t>6</a:t>
            </a:r>
            <a:r>
              <a:rPr lang="en-GB" sz="115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b="1" dirty="0">
                <a:solidFill>
                  <a:srgbClr val="FF00FF"/>
                </a:solidFill>
                <a:cs typeface="Times New Roman" panose="02020603050405020304" pitchFamily="18" charset="0"/>
              </a:rPr>
              <a:t>+ 6</a:t>
            </a:r>
            <a:endParaRPr lang="en-GB" sz="115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8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63352" y="260648"/>
            <a:ext cx="11784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expressions for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/>
              <a:t>sum of 3 consecutive odd</a:t>
            </a:r>
            <a:r>
              <a:rPr lang="en-GB" sz="5400" dirty="0"/>
              <a:t> </a:t>
            </a:r>
            <a:r>
              <a:rPr lang="en-GB" sz="5400" b="1" dirty="0"/>
              <a:t>integers</a:t>
            </a:r>
            <a:r>
              <a:rPr lang="en-GB" sz="5400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1384" y="2420888"/>
            <a:ext cx="11064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8800" b="1" dirty="0">
                <a:solidFill>
                  <a:srgbClr val="FF6600"/>
                </a:solidFill>
                <a:cs typeface="Times New Roman" panose="02020603050405020304" pitchFamily="18" charset="0"/>
              </a:rPr>
              <a:t>2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solidFill>
                  <a:srgbClr val="FF6600"/>
                </a:solidFill>
                <a:cs typeface="Times New Roman" panose="02020603050405020304" pitchFamily="18" charset="0"/>
              </a:rPr>
              <a:t>+ 1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dirty="0">
                <a:solidFill>
                  <a:srgbClr val="FF6600"/>
                </a:solidFill>
                <a:cs typeface="Times New Roman" panose="02020603050405020304" pitchFamily="18" charset="0"/>
              </a:rPr>
              <a:t>2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solidFill>
                  <a:srgbClr val="FF6600"/>
                </a:solidFill>
                <a:cs typeface="Times New Roman" panose="02020603050405020304" pitchFamily="18" charset="0"/>
              </a:rPr>
              <a:t>+ 3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dirty="0">
                <a:solidFill>
                  <a:srgbClr val="FF6600"/>
                </a:solidFill>
                <a:cs typeface="Times New Roman" panose="02020603050405020304" pitchFamily="18" charset="0"/>
              </a:rPr>
              <a:t>2</a:t>
            </a:r>
            <a:r>
              <a:rPr lang="en-GB" sz="88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solidFill>
                  <a:srgbClr val="FF6600"/>
                </a:solidFill>
                <a:cs typeface="Times New Roman" panose="02020603050405020304" pitchFamily="18" charset="0"/>
              </a:rPr>
              <a:t>+ 5</a:t>
            </a:r>
            <a:endParaRPr lang="en-GB" sz="8800" b="1" dirty="0">
              <a:solidFill>
                <a:srgbClr val="FF66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3421" y="4273352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cs typeface="Times New Roman" panose="02020603050405020304" pitchFamily="18" charset="0"/>
              </a:rPr>
              <a:t>=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dirty="0">
                <a:solidFill>
                  <a:srgbClr val="FF6600"/>
                </a:solidFill>
                <a:cs typeface="Times New Roman" panose="02020603050405020304" pitchFamily="18" charset="0"/>
              </a:rPr>
              <a:t>6</a:t>
            </a:r>
            <a:r>
              <a:rPr lang="en-GB" sz="96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b="1" dirty="0">
                <a:solidFill>
                  <a:srgbClr val="FF6600"/>
                </a:solidFill>
                <a:cs typeface="Times New Roman" panose="02020603050405020304" pitchFamily="18" charset="0"/>
              </a:rPr>
              <a:t>+ 9</a:t>
            </a:r>
            <a:endParaRPr lang="en-GB" sz="96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9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39416" y="2767280"/>
            <a:ext cx="10153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6, 12, 18, 24, 30, 36, 42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376" y="476672"/>
            <a:ext cx="11377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do the following numbers have in common, other than they are all even?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91544" y="4797152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They are multiples of 6</a:t>
            </a:r>
          </a:p>
        </p:txBody>
      </p:sp>
    </p:spTree>
    <p:extLst>
      <p:ext uri="{BB962C8B-B14F-4D97-AF65-F5344CB8AC3E}">
        <p14:creationId xmlns:p14="http://schemas.microsoft.com/office/powerpoint/2010/main" val="157458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88640"/>
            <a:ext cx="11377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Prove the sum of three consecutive integers are divisible by 3.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9376" y="2564905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80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0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+ 1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80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0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+ 2</a:t>
            </a:r>
            <a:endParaRPr lang="en-GB" sz="8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64152" y="2564904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cs typeface="Times New Roman" panose="02020603050405020304" pitchFamily="18" charset="0"/>
              </a:rPr>
              <a:t>=</a:t>
            </a:r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0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+ 3</a:t>
            </a:r>
            <a:endParaRPr lang="en-GB" sz="8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80176" y="4005064"/>
            <a:ext cx="417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cs typeface="Times New Roman" panose="02020603050405020304" pitchFamily="18" charset="0"/>
              </a:rPr>
              <a:t>=</a:t>
            </a:r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dirty="0">
                <a:solidFill>
                  <a:srgbClr val="FF0000"/>
                </a:solidFill>
                <a:cs typeface="Times New Roman" panose="02020603050405020304" pitchFamily="18" charset="0"/>
              </a:rPr>
              <a:t>3(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0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+ 1)</a:t>
            </a:r>
            <a:endParaRPr lang="en-GB" sz="8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0145" y="5445224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Multiple of 3 </a:t>
            </a:r>
          </a:p>
          <a:p>
            <a:pPr algn="ctr"/>
            <a:r>
              <a:rPr lang="en-GB" sz="3600" dirty="0"/>
              <a:t>hence divisible by 3. </a:t>
            </a:r>
          </a:p>
        </p:txBody>
      </p:sp>
    </p:spTree>
    <p:extLst>
      <p:ext uri="{BB962C8B-B14F-4D97-AF65-F5344CB8AC3E}">
        <p14:creationId xmlns:p14="http://schemas.microsoft.com/office/powerpoint/2010/main" val="155956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3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55840" y="1556792"/>
            <a:ext cx="27363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FF0000"/>
                </a:solidFill>
              </a:rPr>
              <a:t>6</a:t>
            </a:r>
            <a:endParaRPr lang="en-GB" sz="199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9616" y="4365104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 3 x 2 = 6 </a:t>
            </a:r>
          </a:p>
          <a:p>
            <a:pPr algn="ctr"/>
            <a:r>
              <a:rPr lang="en-GB" sz="6600" dirty="0"/>
              <a:t>Hence multiple of 3</a:t>
            </a:r>
          </a:p>
        </p:txBody>
      </p:sp>
    </p:spTree>
    <p:extLst>
      <p:ext uri="{BB962C8B-B14F-4D97-AF65-F5344CB8AC3E}">
        <p14:creationId xmlns:p14="http://schemas.microsoft.com/office/powerpoint/2010/main" val="185689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3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55840" y="1556792"/>
            <a:ext cx="27363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FF0000"/>
                </a:solidFill>
              </a:rPr>
              <a:t>6</a:t>
            </a:r>
            <a:r>
              <a:rPr lang="en-GB" sz="19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31604" y="4509120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3(2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)</a:t>
            </a:r>
          </a:p>
          <a:p>
            <a:pPr algn="ctr"/>
            <a:r>
              <a:rPr lang="en-GB" sz="6600" dirty="0"/>
              <a:t>Hence multiple of 3 </a:t>
            </a:r>
          </a:p>
        </p:txBody>
      </p:sp>
    </p:spTree>
    <p:extLst>
      <p:ext uri="{BB962C8B-B14F-4D97-AF65-F5344CB8AC3E}">
        <p14:creationId xmlns:p14="http://schemas.microsoft.com/office/powerpoint/2010/main" val="417234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2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55840" y="1556792"/>
            <a:ext cx="27363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0000FF"/>
                </a:solidFill>
              </a:rPr>
              <a:t>8</a:t>
            </a:r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31604" y="4509120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4(2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)</a:t>
            </a:r>
          </a:p>
          <a:p>
            <a:pPr algn="ctr"/>
            <a:r>
              <a:rPr lang="en-GB" sz="6600" dirty="0"/>
              <a:t>Hence multiple of 2 </a:t>
            </a:r>
          </a:p>
        </p:txBody>
      </p:sp>
    </p:spTree>
    <p:extLst>
      <p:ext uri="{BB962C8B-B14F-4D97-AF65-F5344CB8AC3E}">
        <p14:creationId xmlns:p14="http://schemas.microsoft.com/office/powerpoint/2010/main" val="204123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2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9616" y="1412776"/>
            <a:ext cx="676875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FFC000"/>
                </a:solidFill>
              </a:rPr>
              <a:t>6</a:t>
            </a:r>
            <a:r>
              <a:rPr lang="en-GB" sz="199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b="1" dirty="0">
                <a:solidFill>
                  <a:srgbClr val="FFC000"/>
                </a:solidFill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39616" y="4509120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2(3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cs typeface="Times New Roman" panose="02020603050405020304" pitchFamily="18" charset="0"/>
              </a:rPr>
              <a:t>+ 1</a:t>
            </a:r>
            <a:r>
              <a:rPr lang="en-GB" sz="6600" dirty="0"/>
              <a:t>)</a:t>
            </a:r>
          </a:p>
          <a:p>
            <a:pPr algn="ctr"/>
            <a:r>
              <a:rPr lang="en-GB" sz="6600" dirty="0"/>
              <a:t>Hence multiple of 2 </a:t>
            </a:r>
          </a:p>
        </p:txBody>
      </p:sp>
    </p:spTree>
    <p:extLst>
      <p:ext uri="{BB962C8B-B14F-4D97-AF65-F5344CB8AC3E}">
        <p14:creationId xmlns:p14="http://schemas.microsoft.com/office/powerpoint/2010/main" val="12386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3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9616" y="1412776"/>
            <a:ext cx="676875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FF00FF"/>
                </a:solidFill>
              </a:rPr>
              <a:t>9</a:t>
            </a:r>
            <a:r>
              <a:rPr lang="en-GB" sz="199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b="1" dirty="0">
                <a:solidFill>
                  <a:srgbClr val="FF00FF"/>
                </a:solidFill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9376" y="4509120"/>
            <a:ext cx="11449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no common factor of 3 </a:t>
            </a:r>
          </a:p>
          <a:p>
            <a:pPr algn="ctr"/>
            <a:r>
              <a:rPr lang="en-GB" sz="6000" dirty="0"/>
              <a:t>Hence NOT a multiple of 3</a:t>
            </a:r>
          </a:p>
        </p:txBody>
      </p:sp>
    </p:spTree>
    <p:extLst>
      <p:ext uri="{BB962C8B-B14F-4D97-AF65-F5344CB8AC3E}">
        <p14:creationId xmlns:p14="http://schemas.microsoft.com/office/powerpoint/2010/main" val="162309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5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3492" y="1412776"/>
            <a:ext cx="92170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C00000"/>
                </a:solidFill>
              </a:rPr>
              <a:t>20</a:t>
            </a:r>
            <a:r>
              <a:rPr lang="en-GB" sz="19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b="1" dirty="0">
                <a:solidFill>
                  <a:srgbClr val="C00000"/>
                </a:solidFill>
                <a:cs typeface="Times New Roman" panose="02020603050405020304" pitchFamily="18" charset="0"/>
              </a:rPr>
              <a:t>+ 10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39616" y="4509120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5(4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cs typeface="Times New Roman" panose="02020603050405020304" pitchFamily="18" charset="0"/>
              </a:rPr>
              <a:t>+ 2</a:t>
            </a:r>
            <a:r>
              <a:rPr lang="en-GB" sz="6600" dirty="0"/>
              <a:t>)</a:t>
            </a:r>
          </a:p>
          <a:p>
            <a:pPr algn="ctr"/>
            <a:r>
              <a:rPr lang="en-GB" sz="6600" dirty="0"/>
              <a:t>Hence multiple of 5 </a:t>
            </a:r>
          </a:p>
        </p:txBody>
      </p:sp>
    </p:spTree>
    <p:extLst>
      <p:ext uri="{BB962C8B-B14F-4D97-AF65-F5344CB8AC3E}">
        <p14:creationId xmlns:p14="http://schemas.microsoft.com/office/powerpoint/2010/main" val="4040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332656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Multiple of 10 or Not?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3492" y="1412776"/>
            <a:ext cx="92170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rgbClr val="C00000"/>
                </a:solidFill>
              </a:rPr>
              <a:t>20</a:t>
            </a:r>
            <a:r>
              <a:rPr lang="en-GB" sz="19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b="1" dirty="0">
                <a:solidFill>
                  <a:srgbClr val="C00000"/>
                </a:solidFill>
                <a:cs typeface="Times New Roman" panose="02020603050405020304" pitchFamily="18" charset="0"/>
              </a:rPr>
              <a:t>+ 10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39616" y="4509120"/>
            <a:ext cx="7416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10(2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cs typeface="Times New Roman" panose="02020603050405020304" pitchFamily="18" charset="0"/>
              </a:rPr>
              <a:t>+ 1</a:t>
            </a:r>
            <a:r>
              <a:rPr lang="en-GB" sz="6600" dirty="0"/>
              <a:t>)</a:t>
            </a:r>
          </a:p>
          <a:p>
            <a:pPr algn="ctr"/>
            <a:r>
              <a:rPr lang="en-GB" sz="6600" dirty="0"/>
              <a:t>Hence multiple of 10 </a:t>
            </a:r>
          </a:p>
        </p:txBody>
      </p:sp>
    </p:spTree>
    <p:extLst>
      <p:ext uri="{BB962C8B-B14F-4D97-AF65-F5344CB8AC3E}">
        <p14:creationId xmlns:p14="http://schemas.microsoft.com/office/powerpoint/2010/main" val="135930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398</Words>
  <Application>Microsoft Office PowerPoint</Application>
  <PresentationFormat>Widescreen</PresentationFormat>
  <Paragraphs>78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jamf</dc:creator>
  <cp:lastModifiedBy>Stewart Gale</cp:lastModifiedBy>
  <cp:revision>107</cp:revision>
  <dcterms:created xsi:type="dcterms:W3CDTF">2013-03-24T07:39:15Z</dcterms:created>
  <dcterms:modified xsi:type="dcterms:W3CDTF">2022-04-21T07:13:01Z</dcterms:modified>
</cp:coreProperties>
</file>