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693" r:id="rId2"/>
    <p:sldId id="706" r:id="rId3"/>
    <p:sldId id="647" r:id="rId4"/>
    <p:sldId id="709" r:id="rId5"/>
    <p:sldId id="708" r:id="rId6"/>
    <p:sldId id="695" r:id="rId7"/>
    <p:sldId id="694" r:id="rId8"/>
    <p:sldId id="650" r:id="rId9"/>
    <p:sldId id="696" r:id="rId10"/>
    <p:sldId id="714" r:id="rId11"/>
    <p:sldId id="698" r:id="rId12"/>
    <p:sldId id="701" r:id="rId13"/>
    <p:sldId id="699" r:id="rId14"/>
    <p:sldId id="702" r:id="rId15"/>
    <p:sldId id="651" r:id="rId16"/>
    <p:sldId id="704" r:id="rId17"/>
    <p:sldId id="705" r:id="rId18"/>
    <p:sldId id="703" r:id="rId19"/>
    <p:sldId id="710" r:id="rId20"/>
    <p:sldId id="711" r:id="rId21"/>
    <p:sldId id="712" r:id="rId22"/>
    <p:sldId id="71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E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951F04-0998-4AE5-BF61-967EE56CB4F1}" v="32" dt="2026-08-18T07:33:30.8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2442" autoAdjust="0"/>
  </p:normalViewPr>
  <p:slideViewPr>
    <p:cSldViewPr>
      <p:cViewPr varScale="1">
        <p:scale>
          <a:sx n="89" d="100"/>
          <a:sy n="89" d="100"/>
        </p:scale>
        <p:origin x="84" y="54"/>
      </p:cViewPr>
      <p:guideLst>
        <p:guide orient="horz" pos="1933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addSld delSld modSld sldOrd">
      <pc:chgData name="Stewart Gale" userId="3647ddd2-6040-41ae-a96d-232c23482af8" providerId="ADAL" clId="{163176A0-02FC-47D8-8D6B-77EA423298B5}" dt="2026-08-18T07:33:33.618" v="1758" actId="1036"/>
      <pc:docMkLst>
        <pc:docMk/>
      </pc:docMkLst>
      <pc:sldChg chg="modSp">
        <pc:chgData name="Stewart Gale" userId="3647ddd2-6040-41ae-a96d-232c23482af8" providerId="ADAL" clId="{163176A0-02FC-47D8-8D6B-77EA423298B5}" dt="2026-08-18T07:30:23.847" v="1695" actId="113"/>
        <pc:sldMkLst>
          <pc:docMk/>
          <pc:sldMk cId="1063027004" sldId="698"/>
        </pc:sldMkLst>
        <pc:spChg chg="mod">
          <ac:chgData name="Stewart Gale" userId="3647ddd2-6040-41ae-a96d-232c23482af8" providerId="ADAL" clId="{163176A0-02FC-47D8-8D6B-77EA423298B5}" dt="2026-08-18T07:30:23.847" v="1695" actId="113"/>
          <ac:spMkLst>
            <pc:docMk/>
            <pc:sldMk cId="1063027004" sldId="698"/>
            <ac:spMk id="2" creationId="{9D34CFAE-E64F-E695-4F79-D1F1B13593E6}"/>
          </ac:spMkLst>
        </pc:spChg>
      </pc:sldChg>
      <pc:sldChg chg="modSp mod">
        <pc:chgData name="Stewart Gale" userId="3647ddd2-6040-41ae-a96d-232c23482af8" providerId="ADAL" clId="{163176A0-02FC-47D8-8D6B-77EA423298B5}" dt="2026-08-18T07:30:41.513" v="1704" actId="113"/>
        <pc:sldMkLst>
          <pc:docMk/>
          <pc:sldMk cId="1125436997" sldId="699"/>
        </pc:sldMkLst>
        <pc:spChg chg="mod">
          <ac:chgData name="Stewart Gale" userId="3647ddd2-6040-41ae-a96d-232c23482af8" providerId="ADAL" clId="{163176A0-02FC-47D8-8D6B-77EA423298B5}" dt="2026-08-18T07:30:41.513" v="1704" actId="113"/>
          <ac:spMkLst>
            <pc:docMk/>
            <pc:sldMk cId="1125436997" sldId="699"/>
            <ac:spMk id="4" creationId="{F021760E-4933-7161-BA46-65D1D835387B}"/>
          </ac:spMkLst>
        </pc:spChg>
      </pc:sldChg>
      <pc:sldChg chg="modSp mod">
        <pc:chgData name="Stewart Gale" userId="3647ddd2-6040-41ae-a96d-232c23482af8" providerId="ADAL" clId="{163176A0-02FC-47D8-8D6B-77EA423298B5}" dt="2026-08-18T07:30:33.456" v="1700" actId="113"/>
        <pc:sldMkLst>
          <pc:docMk/>
          <pc:sldMk cId="659738823" sldId="701"/>
        </pc:sldMkLst>
        <pc:spChg chg="mod">
          <ac:chgData name="Stewart Gale" userId="3647ddd2-6040-41ae-a96d-232c23482af8" providerId="ADAL" clId="{163176A0-02FC-47D8-8D6B-77EA423298B5}" dt="2026-08-18T07:30:33.456" v="1700" actId="113"/>
          <ac:spMkLst>
            <pc:docMk/>
            <pc:sldMk cId="659738823" sldId="701"/>
            <ac:spMk id="6" creationId="{42EA819C-B67A-4D0F-87E2-3793B9655726}"/>
          </ac:spMkLst>
        </pc:spChg>
      </pc:sldChg>
      <pc:sldChg chg="modSp">
        <pc:chgData name="Stewart Gale" userId="3647ddd2-6040-41ae-a96d-232c23482af8" providerId="ADAL" clId="{163176A0-02FC-47D8-8D6B-77EA423298B5}" dt="2026-08-18T07:30:53.880" v="1709" actId="255"/>
        <pc:sldMkLst>
          <pc:docMk/>
          <pc:sldMk cId="1868671274" sldId="702"/>
        </pc:sldMkLst>
        <pc:spChg chg="mod">
          <ac:chgData name="Stewart Gale" userId="3647ddd2-6040-41ae-a96d-232c23482af8" providerId="ADAL" clId="{163176A0-02FC-47D8-8D6B-77EA423298B5}" dt="2026-08-18T07:30:53.880" v="1709" actId="255"/>
          <ac:spMkLst>
            <pc:docMk/>
            <pc:sldMk cId="1868671274" sldId="702"/>
            <ac:spMk id="6" creationId="{F995230F-1C2C-AACB-CE3A-AEBD062C91ED}"/>
          </ac:spMkLst>
        </pc:spChg>
      </pc:sldChg>
      <pc:sldChg chg="addSp delSp modSp new mod ord">
        <pc:chgData name="Stewart Gale" userId="3647ddd2-6040-41ae-a96d-232c23482af8" providerId="ADAL" clId="{163176A0-02FC-47D8-8D6B-77EA423298B5}" dt="2026-08-18T07:33:33.618" v="1758" actId="1036"/>
        <pc:sldMkLst>
          <pc:docMk/>
          <pc:sldMk cId="3752236563" sldId="714"/>
        </pc:sldMkLst>
        <pc:spChg chg="add mod">
          <ac:chgData name="Stewart Gale" userId="3647ddd2-6040-41ae-a96d-232c23482af8" providerId="ADAL" clId="{163176A0-02FC-47D8-8D6B-77EA423298B5}" dt="2026-08-18T07:32:43.840" v="1740" actId="14100"/>
          <ac:spMkLst>
            <pc:docMk/>
            <pc:sldMk cId="3752236563" sldId="714"/>
            <ac:spMk id="3" creationId="{5B8139FA-FD91-5ABC-3714-C523E0576C91}"/>
          </ac:spMkLst>
        </pc:spChg>
        <pc:spChg chg="add mod">
          <ac:chgData name="Stewart Gale" userId="3647ddd2-6040-41ae-a96d-232c23482af8" providerId="ADAL" clId="{163176A0-02FC-47D8-8D6B-77EA423298B5}" dt="2026-08-18T07:33:28.872" v="1754" actId="1036"/>
          <ac:spMkLst>
            <pc:docMk/>
            <pc:sldMk cId="3752236563" sldId="714"/>
            <ac:spMk id="5" creationId="{0ACBBC06-EF34-B800-4D92-9E3A149A7B73}"/>
          </ac:spMkLst>
        </pc:spChg>
        <pc:spChg chg="add mod">
          <ac:chgData name="Stewart Gale" userId="3647ddd2-6040-41ae-a96d-232c23482af8" providerId="ADAL" clId="{163176A0-02FC-47D8-8D6B-77EA423298B5}" dt="2026-08-18T07:33:33.618" v="1758" actId="1036"/>
          <ac:spMkLst>
            <pc:docMk/>
            <pc:sldMk cId="3752236563" sldId="714"/>
            <ac:spMk id="7" creationId="{E12D2379-C3CB-4DED-1A2E-1D1F7B4F2BD9}"/>
          </ac:spMkLst>
        </pc:spChg>
        <pc:spChg chg="add mod">
          <ac:chgData name="Stewart Gale" userId="3647ddd2-6040-41ae-a96d-232c23482af8" providerId="ADAL" clId="{163176A0-02FC-47D8-8D6B-77EA423298B5}" dt="2026-08-18T07:33:33.618" v="1758" actId="1036"/>
          <ac:spMkLst>
            <pc:docMk/>
            <pc:sldMk cId="3752236563" sldId="714"/>
            <ac:spMk id="9" creationId="{C3D69FA5-C11F-3CBC-4C43-6697A8086703}"/>
          </ac:spMkLst>
        </pc:spChg>
        <pc:spChg chg="add del mod">
          <ac:chgData name="Stewart Gale" userId="3647ddd2-6040-41ae-a96d-232c23482af8" providerId="ADAL" clId="{163176A0-02FC-47D8-8D6B-77EA423298B5}" dt="2026-08-18T07:33:31.958" v="1757"/>
          <ac:spMkLst>
            <pc:docMk/>
            <pc:sldMk cId="3752236563" sldId="714"/>
            <ac:spMk id="10" creationId="{C10CC18C-489E-D5BD-772A-04DCD65543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714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D90A3-D091-4C93-0C29-385AC52E8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0CBC4F-5125-4B3C-86B3-56BA680A5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3F8A91-C55E-0F07-7CCC-B3616E859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AF89A-D527-541F-0CBF-986CADDBA1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4161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BD34AE-E6E3-952C-AC84-130CE1F37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2E6434-0AD9-98BA-6135-E0D29C5BF7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26E021-C10F-56B1-2683-8A1A1A2A6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51D4C-4EA8-1EB5-3F82-05840E9DAF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0110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3847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BDFF6-BB9C-345B-B0DC-4ADD7A3D4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5DE03A-643B-904F-A0D2-ADE6681B6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E6D45D-289A-CA3D-5081-518939F5E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CFB77-6AB0-A82D-1E5F-2200D530C6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31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5615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fQqqTCQyl8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0.png"/><Relationship Id="rId11" Type="http://schemas.openxmlformats.org/officeDocument/2006/relationships/image" Target="../media/image18.png"/><Relationship Id="rId5" Type="http://schemas.openxmlformats.org/officeDocument/2006/relationships/image" Target="../media/image1210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810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image" Target="../media/image78.png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18" Type="http://schemas.openxmlformats.org/officeDocument/2006/relationships/image" Target="../media/image113.png"/><Relationship Id="rId3" Type="http://schemas.openxmlformats.org/officeDocument/2006/relationships/image" Target="../media/image98.png"/><Relationship Id="rId21" Type="http://schemas.openxmlformats.org/officeDocument/2006/relationships/image" Target="../media/image116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image" Target="../media/image97.png"/><Relationship Id="rId16" Type="http://schemas.openxmlformats.org/officeDocument/2006/relationships/image" Target="../media/image111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23" Type="http://schemas.openxmlformats.org/officeDocument/2006/relationships/image" Target="../media/image118.png"/><Relationship Id="rId10" Type="http://schemas.openxmlformats.org/officeDocument/2006/relationships/image" Target="../media/image105.png"/><Relationship Id="rId19" Type="http://schemas.openxmlformats.org/officeDocument/2006/relationships/image" Target="../media/image114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Relationship Id="rId22" Type="http://schemas.openxmlformats.org/officeDocument/2006/relationships/image" Target="../media/image1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png"/><Relationship Id="rId18" Type="http://schemas.openxmlformats.org/officeDocument/2006/relationships/image" Target="../media/image135.png"/><Relationship Id="rId26" Type="http://schemas.openxmlformats.org/officeDocument/2006/relationships/image" Target="../media/image143.png"/><Relationship Id="rId3" Type="http://schemas.openxmlformats.org/officeDocument/2006/relationships/image" Target="../media/image120.png"/><Relationship Id="rId21" Type="http://schemas.openxmlformats.org/officeDocument/2006/relationships/image" Target="../media/image138.png"/><Relationship Id="rId7" Type="http://schemas.openxmlformats.org/officeDocument/2006/relationships/image" Target="../media/image124.png"/><Relationship Id="rId12" Type="http://schemas.openxmlformats.org/officeDocument/2006/relationships/image" Target="../media/image129.png"/><Relationship Id="rId17" Type="http://schemas.openxmlformats.org/officeDocument/2006/relationships/image" Target="../media/image134.png"/><Relationship Id="rId25" Type="http://schemas.openxmlformats.org/officeDocument/2006/relationships/image" Target="../media/image142.png"/><Relationship Id="rId2" Type="http://schemas.openxmlformats.org/officeDocument/2006/relationships/image" Target="../media/image119.png"/><Relationship Id="rId16" Type="http://schemas.openxmlformats.org/officeDocument/2006/relationships/image" Target="../media/image133.png"/><Relationship Id="rId20" Type="http://schemas.openxmlformats.org/officeDocument/2006/relationships/image" Target="../media/image137.png"/><Relationship Id="rId29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3.png"/><Relationship Id="rId11" Type="http://schemas.openxmlformats.org/officeDocument/2006/relationships/image" Target="../media/image128.png"/><Relationship Id="rId24" Type="http://schemas.openxmlformats.org/officeDocument/2006/relationships/image" Target="../media/image141.png"/><Relationship Id="rId5" Type="http://schemas.openxmlformats.org/officeDocument/2006/relationships/image" Target="../media/image122.png"/><Relationship Id="rId15" Type="http://schemas.openxmlformats.org/officeDocument/2006/relationships/image" Target="../media/image132.png"/><Relationship Id="rId23" Type="http://schemas.openxmlformats.org/officeDocument/2006/relationships/image" Target="../media/image140.png"/><Relationship Id="rId28" Type="http://schemas.openxmlformats.org/officeDocument/2006/relationships/image" Target="../media/image145.png"/><Relationship Id="rId10" Type="http://schemas.openxmlformats.org/officeDocument/2006/relationships/image" Target="../media/image127.png"/><Relationship Id="rId19" Type="http://schemas.openxmlformats.org/officeDocument/2006/relationships/image" Target="../media/image136.png"/><Relationship Id="rId4" Type="http://schemas.openxmlformats.org/officeDocument/2006/relationships/image" Target="../media/image121.png"/><Relationship Id="rId9" Type="http://schemas.openxmlformats.org/officeDocument/2006/relationships/image" Target="../media/image126.png"/><Relationship Id="rId14" Type="http://schemas.openxmlformats.org/officeDocument/2006/relationships/image" Target="../media/image131.png"/><Relationship Id="rId22" Type="http://schemas.openxmlformats.org/officeDocument/2006/relationships/image" Target="../media/image139.png"/><Relationship Id="rId27" Type="http://schemas.openxmlformats.org/officeDocument/2006/relationships/image" Target="../media/image14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1991544" y="2348880"/>
            <a:ext cx="835292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63352" y="476672"/>
            <a:ext cx="11665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000" b="1" dirty="0">
                <a:solidFill>
                  <a:prstClr val="black"/>
                </a:solidFill>
              </a:rPr>
              <a:t>Elastic, Strings and Springs</a:t>
            </a:r>
          </a:p>
          <a:p>
            <a:pPr lvl="0" algn="ctr"/>
            <a:r>
              <a:rPr lang="en-GB" sz="8000" dirty="0">
                <a:solidFill>
                  <a:prstClr val="black"/>
                </a:solidFill>
              </a:rPr>
              <a:t>Hooke’s Law - Equilibrium</a:t>
            </a:r>
            <a:endParaRPr lang="en-GB" sz="8800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39616" y="3501008"/>
            <a:ext cx="70567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800" dirty="0">
                <a:solidFill>
                  <a:prstClr val="black"/>
                </a:solidFill>
              </a:rPr>
              <a:t>Chapter 3 </a:t>
            </a:r>
          </a:p>
          <a:p>
            <a:pPr lvl="0" algn="ctr"/>
            <a:r>
              <a:rPr lang="en-GB" sz="8800" dirty="0">
                <a:solidFill>
                  <a:prstClr val="black"/>
                </a:solidFill>
              </a:rPr>
              <a:t>(Part 1 of 5)</a:t>
            </a:r>
          </a:p>
        </p:txBody>
      </p:sp>
    </p:spTree>
    <p:extLst>
      <p:ext uri="{BB962C8B-B14F-4D97-AF65-F5344CB8AC3E}">
        <p14:creationId xmlns:p14="http://schemas.microsoft.com/office/powerpoint/2010/main" val="17544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3B8C87-7E66-87D2-DE47-DFD9B87491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929"/>
          <a:stretch/>
        </p:blipFill>
        <p:spPr>
          <a:xfrm>
            <a:off x="2495600" y="332656"/>
            <a:ext cx="6048672" cy="59806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0B4146-2552-5567-59E5-3960AEED46B0}"/>
              </a:ext>
            </a:extLst>
          </p:cNvPr>
          <p:cNvSpPr txBox="1"/>
          <p:nvPr/>
        </p:nvSpPr>
        <p:spPr>
          <a:xfrm>
            <a:off x="5591944" y="4149080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1kg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7E0160-EC43-6047-CBC2-D31D0DD8F0EE}"/>
              </a:ext>
            </a:extLst>
          </p:cNvPr>
          <p:cNvSpPr txBox="1"/>
          <p:nvPr/>
        </p:nvSpPr>
        <p:spPr>
          <a:xfrm>
            <a:off x="7392144" y="5743184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1kg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EF3892-D1B1-8936-7212-0CD5F3B3AFD0}"/>
              </a:ext>
            </a:extLst>
          </p:cNvPr>
          <p:cNvSpPr txBox="1"/>
          <p:nvPr/>
        </p:nvSpPr>
        <p:spPr>
          <a:xfrm>
            <a:off x="7392144" y="5013176"/>
            <a:ext cx="792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1kg</a:t>
            </a:r>
          </a:p>
        </p:txBody>
      </p:sp>
    </p:spTree>
    <p:extLst>
      <p:ext uri="{BB962C8B-B14F-4D97-AF65-F5344CB8AC3E}">
        <p14:creationId xmlns:p14="http://schemas.microsoft.com/office/powerpoint/2010/main" val="820908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E9378204-38A2-4367-8EAF-8B919A48B9E4}"/>
              </a:ext>
            </a:extLst>
          </p:cNvPr>
          <p:cNvSpPr txBox="1"/>
          <p:nvPr/>
        </p:nvSpPr>
        <p:spPr>
          <a:xfrm>
            <a:off x="3647728" y="260648"/>
            <a:ext cx="5040560" cy="110799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chemeClr val="bg1"/>
                </a:solidFill>
              </a:rPr>
              <a:t>Hooke’s Law</a:t>
            </a:r>
            <a:endParaRPr lang="en-GB" sz="66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1EE703-6797-D140-36C6-E646D6E0816B}"/>
                  </a:ext>
                </a:extLst>
              </p:cNvPr>
              <p:cNvSpPr txBox="1"/>
              <p:nvPr/>
            </p:nvSpPr>
            <p:spPr>
              <a:xfrm>
                <a:off x="335360" y="1700808"/>
                <a:ext cx="11485276" cy="4154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GB" sz="6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When an elastic string or spring is stretched, </a:t>
                </a:r>
              </a:p>
              <a:p>
                <a:pPr algn="ctr"/>
                <a:r>
                  <a:rPr kumimoji="0" lang="en-GB" sz="6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Tension, </a:t>
                </a:r>
                <a14:m>
                  <m:oMath xmlns:m="http://schemas.openxmlformats.org/officeDocument/2006/math">
                    <m:r>
                      <a:rPr kumimoji="0" lang="en-US" sz="66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𝑻</m:t>
                    </m:r>
                  </m:oMath>
                </a14:m>
                <a:r>
                  <a:rPr kumimoji="0" lang="en-GB" sz="6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produced is </a:t>
                </a:r>
              </a:p>
              <a:p>
                <a:pPr algn="ctr"/>
                <a:r>
                  <a:rPr kumimoji="0" lang="en-GB" sz="6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proportional to the extension, </a:t>
                </a:r>
                <a14:m>
                  <m:oMath xmlns:m="http://schemas.openxmlformats.org/officeDocument/2006/math">
                    <m:r>
                      <a:rPr kumimoji="0" lang="en-US" sz="66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</m:oMath>
                </a14:m>
                <a:r>
                  <a:rPr kumimoji="0" lang="en-GB" sz="6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  <a:endParaRPr lang="en-GB" sz="6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1EE703-6797-D140-36C6-E646D6E08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60" y="1700808"/>
                <a:ext cx="11485276" cy="4154984"/>
              </a:xfrm>
              <a:prstGeom prst="rect">
                <a:avLst/>
              </a:prstGeom>
              <a:blipFill>
                <a:blip r:embed="rId3"/>
                <a:stretch>
                  <a:fillRect l="-2707" t="-4985" r="-2760" b="-10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981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YouTube logo changed colour, and ...">
            <a:hlinkClick r:id="rId2"/>
            <a:extLst>
              <a:ext uri="{FF2B5EF4-FFF2-40B4-BE49-F238E27FC236}">
                <a16:creationId xmlns:a16="http://schemas.microsoft.com/office/drawing/2014/main" id="{390DE835-AB67-AB20-55BF-B700597AC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464" y="807909"/>
            <a:ext cx="9361040" cy="524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35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6AF78-1475-F3F9-E56E-D753E9867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9C6768-3CCF-99B8-EE74-70B8613949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38" r="28571" b="29030"/>
          <a:stretch>
            <a:fillRect/>
          </a:stretch>
        </p:blipFill>
        <p:spPr>
          <a:xfrm>
            <a:off x="4261096" y="-27384"/>
            <a:ext cx="3995144" cy="59222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28EF862-5D89-9B38-659B-CCAC2239F4AF}"/>
              </a:ext>
            </a:extLst>
          </p:cNvPr>
          <p:cNvSpPr txBox="1"/>
          <p:nvPr/>
        </p:nvSpPr>
        <p:spPr>
          <a:xfrm>
            <a:off x="421456" y="1666255"/>
            <a:ext cx="28803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200" dirty="0"/>
              <a:t>Unstretched</a:t>
            </a:r>
          </a:p>
          <a:p>
            <a:pPr algn="ctr"/>
            <a:r>
              <a:rPr lang="en-GB" sz="3200" dirty="0"/>
              <a:t>(natural length)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43FD95C-FD81-524D-467F-684D737A805C}"/>
              </a:ext>
            </a:extLst>
          </p:cNvPr>
          <p:cNvCxnSpPr>
            <a:cxnSpLocks/>
          </p:cNvCxnSpPr>
          <p:nvPr/>
        </p:nvCxnSpPr>
        <p:spPr>
          <a:xfrm flipH="1">
            <a:off x="4079777" y="692696"/>
            <a:ext cx="13067" cy="3240360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1542F3F-0E55-826B-260A-B185677C4D89}"/>
              </a:ext>
            </a:extLst>
          </p:cNvPr>
          <p:cNvSpPr txBox="1"/>
          <p:nvPr/>
        </p:nvSpPr>
        <p:spPr>
          <a:xfrm>
            <a:off x="3359612" y="3957979"/>
            <a:ext cx="576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i="1" dirty="0">
                <a:solidFill>
                  <a:srgbClr val="25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36FA02-1A85-AAE7-DEF0-C2C5C039C942}"/>
              </a:ext>
            </a:extLst>
          </p:cNvPr>
          <p:cNvSpPr txBox="1"/>
          <p:nvPr/>
        </p:nvSpPr>
        <p:spPr>
          <a:xfrm>
            <a:off x="3301776" y="1743199"/>
            <a:ext cx="455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FC6E83B-BA4A-F716-3CE7-F5986F5E5313}"/>
              </a:ext>
            </a:extLst>
          </p:cNvPr>
          <p:cNvCxnSpPr>
            <a:cxnSpLocks/>
          </p:cNvCxnSpPr>
          <p:nvPr/>
        </p:nvCxnSpPr>
        <p:spPr>
          <a:xfrm>
            <a:off x="4092844" y="3957979"/>
            <a:ext cx="0" cy="1127205"/>
          </a:xfrm>
          <a:prstGeom prst="straightConnector1">
            <a:avLst/>
          </a:prstGeom>
          <a:ln w="38100">
            <a:solidFill>
              <a:srgbClr val="250EB2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B86C940-8918-633B-9DDA-25F8476451C9}"/>
              </a:ext>
            </a:extLst>
          </p:cNvPr>
          <p:cNvSpPr txBox="1"/>
          <p:nvPr/>
        </p:nvSpPr>
        <p:spPr>
          <a:xfrm>
            <a:off x="551385" y="4260382"/>
            <a:ext cx="25444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latin typeface="Calibri"/>
              </a:rPr>
              <a:t>T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</a:rPr>
              <a:t>he extension</a:t>
            </a:r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CAAE86-A241-0246-D6EA-D6B013D9197D}"/>
              </a:ext>
            </a:extLst>
          </p:cNvPr>
          <p:cNvSpPr txBox="1"/>
          <p:nvPr/>
        </p:nvSpPr>
        <p:spPr>
          <a:xfrm>
            <a:off x="7454553" y="4293096"/>
            <a:ext cx="455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B58F486-60B4-3079-B638-B87937015132}"/>
              </a:ext>
            </a:extLst>
          </p:cNvPr>
          <p:cNvCxnSpPr>
            <a:cxnSpLocks/>
          </p:cNvCxnSpPr>
          <p:nvPr/>
        </p:nvCxnSpPr>
        <p:spPr>
          <a:xfrm flipV="1">
            <a:off x="7176121" y="4005064"/>
            <a:ext cx="0" cy="1080120"/>
          </a:xfrm>
          <a:prstGeom prst="straightConnector1">
            <a:avLst/>
          </a:prstGeom>
          <a:ln w="76200">
            <a:solidFill>
              <a:srgbClr val="00B05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B09F3CA-9788-70D1-E87E-31A55FC3AA3C}"/>
              </a:ext>
            </a:extLst>
          </p:cNvPr>
          <p:cNvCxnSpPr>
            <a:cxnSpLocks/>
          </p:cNvCxnSpPr>
          <p:nvPr/>
        </p:nvCxnSpPr>
        <p:spPr>
          <a:xfrm>
            <a:off x="7176121" y="5733256"/>
            <a:ext cx="0" cy="855712"/>
          </a:xfrm>
          <a:prstGeom prst="straightConnector1">
            <a:avLst/>
          </a:prstGeom>
          <a:ln w="76200">
            <a:solidFill>
              <a:srgbClr val="00B05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4570368-1923-3AA8-B08D-1342B3BEF31D}"/>
              </a:ext>
            </a:extLst>
          </p:cNvPr>
          <p:cNvSpPr txBox="1"/>
          <p:nvPr/>
        </p:nvSpPr>
        <p:spPr>
          <a:xfrm>
            <a:off x="7285516" y="5813137"/>
            <a:ext cx="12961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mg</a:t>
            </a:r>
          </a:p>
        </p:txBody>
      </p:sp>
    </p:spTree>
    <p:extLst>
      <p:ext uri="{BB962C8B-B14F-4D97-AF65-F5344CB8AC3E}">
        <p14:creationId xmlns:p14="http://schemas.microsoft.com/office/powerpoint/2010/main" val="21259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961C1-5909-31DC-1EEF-C933E1C70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3ED9F9D1-8DCB-A33C-10EC-DEE298B3BB38}"/>
              </a:ext>
            </a:extLst>
          </p:cNvPr>
          <p:cNvSpPr txBox="1"/>
          <p:nvPr/>
        </p:nvSpPr>
        <p:spPr>
          <a:xfrm>
            <a:off x="3719736" y="310929"/>
            <a:ext cx="4536504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Hooke’s Law</a:t>
            </a:r>
            <a:endParaRPr lang="en-GB" sz="6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98438-99FD-C7A3-9DCE-6F3B902FD73E}"/>
                  </a:ext>
                </a:extLst>
              </p:cNvPr>
              <p:cNvSpPr txBox="1"/>
              <p:nvPr/>
            </p:nvSpPr>
            <p:spPr>
              <a:xfrm>
                <a:off x="3575720" y="1484784"/>
                <a:ext cx="4536504" cy="2902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9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9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lang="en-GB" sz="9600" b="1" i="1" smtClean="0">
                              <a:solidFill>
                                <a:srgbClr val="250EB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sz="9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</m:oMath>
                  </m:oMathPara>
                </a14:m>
                <a:endParaRPr lang="en-GB" sz="96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4D98438-99FD-C7A3-9DCE-6F3B902FD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1484784"/>
                <a:ext cx="4536504" cy="29020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3D0C8F-C852-7C29-6817-DA45C0F9E3EA}"/>
                  </a:ext>
                </a:extLst>
              </p:cNvPr>
              <p:cNvSpPr txBox="1"/>
              <p:nvPr/>
            </p:nvSpPr>
            <p:spPr>
              <a:xfrm>
                <a:off x="983432" y="4725144"/>
                <a:ext cx="10441160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kumimoji="0" lang="en-GB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r>
                  <a:rPr lang="en-GB" sz="4000" dirty="0">
                    <a:latin typeface="Calibri"/>
                  </a:rPr>
                  <a:t>The M</a:t>
                </a:r>
                <a:r>
                  <a:rPr kumimoji="0" lang="en-GB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odulus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 of </a:t>
                </a:r>
                <a:r>
                  <a:rPr lang="en-GB" sz="4000" dirty="0">
                    <a:latin typeface="Calibri"/>
                  </a:rPr>
                  <a:t>E</a:t>
                </a:r>
                <a:r>
                  <a:rPr kumimoji="0" lang="en-GB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lasticity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</a:p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000" dirty="0"/>
                  <a:t> natural length of the string/spring</a:t>
                </a:r>
              </a:p>
              <a:p>
                <a:pPr marR="0" lvl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GB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0" lang="en-GB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r>
                  <a:rPr lang="en-GB" sz="4000" dirty="0">
                    <a:latin typeface="Calibri"/>
                  </a:rPr>
                  <a:t>T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he extension</a:t>
                </a:r>
                <a:r>
                  <a:rPr lang="en-GB" sz="4000" dirty="0">
                    <a:latin typeface="Calibri"/>
                  </a:rPr>
                  <a:t>/reduction</a:t>
                </a:r>
                <a:r>
                  <a:rPr kumimoji="0" lang="en-GB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/>
                  </a:rPr>
                  <a:t> of the string/spring.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53D0C8F-C852-7C29-6817-DA45C0F9E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432" y="4725144"/>
                <a:ext cx="10441160" cy="1938992"/>
              </a:xfrm>
              <a:prstGeom prst="rect">
                <a:avLst/>
              </a:prstGeom>
              <a:blipFill>
                <a:blip r:embed="rId4"/>
                <a:stretch>
                  <a:fillRect t="-5660" r="-1459" b="-125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4825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1DE57-A68D-A2B9-4DCE-8BB49D3E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03E744-D73B-CEB3-B001-BB0691B85E3A}"/>
                  </a:ext>
                </a:extLst>
              </p:cNvPr>
              <p:cNvSpPr txBox="1"/>
              <p:nvPr/>
            </p:nvSpPr>
            <p:spPr>
              <a:xfrm>
                <a:off x="479376" y="390897"/>
                <a:ext cx="432048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/>
                  <a:t>Notes about </a:t>
                </a:r>
                <a14:m>
                  <m:oMath xmlns:m="http://schemas.openxmlformats.org/officeDocument/2006/math">
                    <m:r>
                      <a:rPr lang="en-GB" sz="5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</m:oMath>
                </a14:m>
                <a:endParaRPr lang="en-GB" sz="5400" b="1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03E744-D73B-CEB3-B001-BB0691B85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76" y="390897"/>
                <a:ext cx="4320480" cy="923330"/>
              </a:xfrm>
              <a:prstGeom prst="rect">
                <a:avLst/>
              </a:prstGeom>
              <a:blipFill>
                <a:blip r:embed="rId3"/>
                <a:stretch>
                  <a:fillRect l="-7627" t="-17763" b="-3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C00F44-1EEC-4107-47B9-3E46AF7A46FD}"/>
                  </a:ext>
                </a:extLst>
              </p:cNvPr>
              <p:cNvSpPr txBox="1"/>
              <p:nvPr/>
            </p:nvSpPr>
            <p:spPr>
              <a:xfrm>
                <a:off x="381030" y="1484784"/>
                <a:ext cx="10081120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 the modulus of elasticity’ refers to the constant </a:t>
                </a:r>
                <a14:m>
                  <m:oMath xmlns:m="http://schemas.openxmlformats.org/officeDocument/2006/math">
                    <m:r>
                      <a:rPr kumimoji="0" lang="en-GB" sz="4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𝜆</m:t>
                    </m:r>
                  </m:oMath>
                </a14:m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BC00F44-1EEC-4107-47B9-3E46AF7A46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30" y="1484784"/>
                <a:ext cx="10081120" cy="1569660"/>
              </a:xfrm>
              <a:prstGeom prst="rect">
                <a:avLst/>
              </a:prstGeom>
              <a:blipFill>
                <a:blip r:embed="rId4"/>
                <a:stretch>
                  <a:fillRect l="-2541" t="-8560" r="-3811" b="-20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AB61F3-1022-19C9-7762-87BE34568780}"/>
                  </a:ext>
                </a:extLst>
              </p:cNvPr>
              <p:cNvSpPr txBox="1"/>
              <p:nvPr/>
            </p:nvSpPr>
            <p:spPr>
              <a:xfrm>
                <a:off x="364144" y="3395559"/>
                <a:ext cx="10945216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48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Cambria Math" panose="02040503050406030204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GB" sz="4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𝜆</m:t>
                    </m:r>
                  </m:oMath>
                </a14:m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can be understood as </a:t>
                </a:r>
                <a:r>
                  <a:rPr kumimoji="0" lang="en-GB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force needed to double the length</a:t>
                </a:r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of a string/spring.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AB61F3-1022-19C9-7762-87BE34568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144" y="3395559"/>
                <a:ext cx="10945216" cy="1569660"/>
              </a:xfrm>
              <a:prstGeom prst="rect">
                <a:avLst/>
              </a:prstGeom>
              <a:blipFill>
                <a:blip r:embed="rId5"/>
                <a:stretch>
                  <a:fillRect l="-2340" t="-8527" r="-2563" b="-19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C7C2C2-57BB-E7F3-5493-BC11FC1A4978}"/>
                  </a:ext>
                </a:extLst>
              </p:cNvPr>
              <p:cNvSpPr txBox="1"/>
              <p:nvPr/>
            </p:nvSpPr>
            <p:spPr>
              <a:xfrm>
                <a:off x="407368" y="5445224"/>
                <a:ext cx="1019238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Hence, the units of </a:t>
                </a:r>
                <a14:m>
                  <m:oMath xmlns:m="http://schemas.openxmlformats.org/officeDocument/2006/math">
                    <m:r>
                      <a:rPr kumimoji="0" lang="en-GB" sz="4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𝜆</m:t>
                    </m:r>
                  </m:oMath>
                </a14:m>
                <a:r>
                  <a:rPr kumimoji="0" lang="en-GB" sz="4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are Newtons (N).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C7C2C2-57BB-E7F3-5493-BC11FC1A4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68" y="5445224"/>
                <a:ext cx="10192388" cy="830997"/>
              </a:xfrm>
              <a:prstGeom prst="rect">
                <a:avLst/>
              </a:prstGeom>
              <a:blipFill>
                <a:blip r:embed="rId6"/>
                <a:stretch>
                  <a:fillRect l="-2512" t="-16058" r="-1854" b="-37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0266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2"/>
          <p:cNvSpPr txBox="1"/>
          <p:nvPr/>
        </p:nvSpPr>
        <p:spPr>
          <a:xfrm>
            <a:off x="1127448" y="260648"/>
            <a:ext cx="9937104" cy="101566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32400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b="1" dirty="0">
                <a:latin typeface="+mj-lt"/>
              </a:rPr>
              <a:t>Hooke’s Law: When it Applies</a:t>
            </a:r>
            <a:endParaRPr lang="en-GB" sz="60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378204-38A2-4367-8EAF-8B919A48B9E4}"/>
              </a:ext>
            </a:extLst>
          </p:cNvPr>
          <p:cNvSpPr txBox="1"/>
          <p:nvPr/>
        </p:nvSpPr>
        <p:spPr>
          <a:xfrm>
            <a:off x="587388" y="1484784"/>
            <a:ext cx="10837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Many springs, strings, wires and solids obey Hooke’s Law in a limited range.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93A18E-1076-656A-1E28-C335AACE460E}"/>
              </a:ext>
            </a:extLst>
          </p:cNvPr>
          <p:cNvSpPr txBox="1"/>
          <p:nvPr/>
        </p:nvSpPr>
        <p:spPr>
          <a:xfrm>
            <a:off x="583885" y="3006839"/>
            <a:ext cx="110567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Hooke’s law only ever applies up to a maximum force known as the </a:t>
            </a:r>
            <a:r>
              <a:rPr kumimoji="0" lang="en-GB" sz="3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elastic limit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which varies for each spring etc.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DBBC11-987D-7127-73FA-0E20C78F11FB}"/>
              </a:ext>
            </a:extLst>
          </p:cNvPr>
          <p:cNvSpPr txBox="1"/>
          <p:nvPr/>
        </p:nvSpPr>
        <p:spPr>
          <a:xfrm>
            <a:off x="571852" y="4653136"/>
            <a:ext cx="99601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Under very large forces springs deform and break.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52C989-52FC-9AF1-5960-70D2CFE6513F}"/>
              </a:ext>
            </a:extLst>
          </p:cNvPr>
          <p:cNvSpPr txBox="1"/>
          <p:nvPr/>
        </p:nvSpPr>
        <p:spPr>
          <a:xfrm>
            <a:off x="605585" y="5661248"/>
            <a:ext cx="10659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 string or spring obeys Hooke’s Law it is called</a:t>
            </a:r>
            <a:r>
              <a:rPr kumimoji="0" lang="en-GB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elastic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56084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ECF8E-6513-D1D2-01B4-A5ED9825C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elastic limit">
            <a:extLst>
              <a:ext uri="{FF2B5EF4-FFF2-40B4-BE49-F238E27FC236}">
                <a16:creationId xmlns:a16="http://schemas.microsoft.com/office/drawing/2014/main" id="{02E00788-15C6-FE85-5C02-A634CFDDD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" t="2716" r="2943" b="1391"/>
          <a:stretch/>
        </p:blipFill>
        <p:spPr bwMode="auto">
          <a:xfrm>
            <a:off x="3071664" y="343470"/>
            <a:ext cx="5328592" cy="491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58C229-77F2-038F-FB3A-F72516FAC40E}"/>
              </a:ext>
            </a:extLst>
          </p:cNvPr>
          <p:cNvSpPr txBox="1"/>
          <p:nvPr/>
        </p:nvSpPr>
        <p:spPr>
          <a:xfrm>
            <a:off x="354106" y="5301208"/>
            <a:ext cx="11483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250EB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variables are in direct proportion (obeying Hooke’s Law) up to the ‘elastic limit’ beyond which the law doesn’t hold.</a:t>
            </a:r>
          </a:p>
        </p:txBody>
      </p:sp>
    </p:spTree>
    <p:extLst>
      <p:ext uri="{BB962C8B-B14F-4D97-AF65-F5344CB8AC3E}">
        <p14:creationId xmlns:p14="http://schemas.microsoft.com/office/powerpoint/2010/main" val="4107364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B8139FA-FD91-5ABC-3714-C523E0576C91}"/>
                  </a:ext>
                </a:extLst>
              </p:cNvPr>
              <p:cNvSpPr txBox="1"/>
              <p:nvPr/>
            </p:nvSpPr>
            <p:spPr>
              <a:xfrm>
                <a:off x="551384" y="539096"/>
                <a:ext cx="11089232" cy="954107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1) </a:t>
                </a:r>
                <a:r>
                  <a:rPr lang="en-GB" sz="2800" dirty="0"/>
                  <a:t>A string of natural length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800" dirty="0"/>
                  <a:t> and modulus of elasticity 123N is stretched to a length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2800" dirty="0"/>
                  <a:t> What is the tension in the string?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B8139FA-FD91-5ABC-3714-C523E0576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539096"/>
                <a:ext cx="11089232" cy="954107"/>
              </a:xfrm>
              <a:prstGeom prst="rect">
                <a:avLst/>
              </a:prstGeom>
              <a:blipFill>
                <a:blip r:embed="rId2"/>
                <a:stretch>
                  <a:fillRect b="-8287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CBBC06-EF34-B800-4D92-9E3A149A7B73}"/>
                  </a:ext>
                </a:extLst>
              </p:cNvPr>
              <p:cNvSpPr txBox="1"/>
              <p:nvPr/>
            </p:nvSpPr>
            <p:spPr>
              <a:xfrm>
                <a:off x="551384" y="2053355"/>
                <a:ext cx="11089232" cy="954107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2) </a:t>
                </a:r>
                <a:r>
                  <a:rPr lang="en-GB" sz="2800" dirty="0"/>
                  <a:t>A string of natural length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800" dirty="0"/>
                  <a:t> and modulus of elasticity 123N is stretched to a length </a:t>
                </a:r>
                <a14:m>
                  <m:oMath xmlns:m="http://schemas.openxmlformats.org/officeDocument/2006/math">
                    <m:r>
                      <a:rPr lang="en-GB" sz="28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2800" dirty="0"/>
                  <a:t> What is the Tension in the string?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CBBC06-EF34-B800-4D92-9E3A149A7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2053355"/>
                <a:ext cx="11089232" cy="954107"/>
              </a:xfrm>
              <a:prstGeom prst="rect">
                <a:avLst/>
              </a:prstGeom>
              <a:blipFill>
                <a:blip r:embed="rId3"/>
                <a:stretch>
                  <a:fillRect b="-8889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12D2379-C3CB-4DED-1A2E-1D1F7B4F2BD9}"/>
              </a:ext>
            </a:extLst>
          </p:cNvPr>
          <p:cNvSpPr txBox="1"/>
          <p:nvPr/>
        </p:nvSpPr>
        <p:spPr>
          <a:xfrm>
            <a:off x="551384" y="3463460"/>
            <a:ext cx="11089232" cy="954107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GB" sz="2800" b="1" dirty="0">
                <a:solidFill>
                  <a:prstClr val="black"/>
                </a:solidFill>
              </a:rPr>
              <a:t>3) </a:t>
            </a:r>
            <a:r>
              <a:rPr lang="en-GB" sz="2800" dirty="0">
                <a:solidFill>
                  <a:prstClr val="black"/>
                </a:solidFill>
              </a:rPr>
              <a:t>A spring of natural length 3m is stretched to  a length of 5m by applying a force of 99N. What is the modulus of elasticity of the spring?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D69FA5-C11F-3CBC-4C43-6697A8086703}"/>
                  </a:ext>
                </a:extLst>
              </p:cNvPr>
              <p:cNvSpPr txBox="1"/>
              <p:nvPr/>
            </p:nvSpPr>
            <p:spPr>
              <a:xfrm>
                <a:off x="534728" y="4816790"/>
                <a:ext cx="11177896" cy="1132490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800" b="1" dirty="0"/>
                  <a:t>4) </a:t>
                </a:r>
                <a:r>
                  <a:rPr lang="en-GB" sz="2800" dirty="0"/>
                  <a:t>A spring of natural length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800" dirty="0"/>
                  <a:t>and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=40</m:t>
                    </m:r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800" dirty="0"/>
                  <a:t> is compressed to a length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800" dirty="0"/>
                  <a:t>. </a:t>
                </a:r>
              </a:p>
              <a:p>
                <a:r>
                  <a:rPr lang="en-GB" sz="2800" dirty="0"/>
                  <a:t>What is the compressive force?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3D69FA5-C11F-3CBC-4C43-6697A8086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28" y="4816790"/>
                <a:ext cx="11177896" cy="1132490"/>
              </a:xfrm>
              <a:prstGeom prst="rect">
                <a:avLst/>
              </a:prstGeom>
              <a:blipFill>
                <a:blip r:embed="rId4"/>
                <a:stretch>
                  <a:fillRect b="-6604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2236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8A8FE-4A60-BD77-1B0B-2382DB1F6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D34CFAE-E64F-E695-4F79-D1F1B13593E6}"/>
                  </a:ext>
                </a:extLst>
              </p:cNvPr>
              <p:cNvSpPr txBox="1"/>
              <p:nvPr/>
            </p:nvSpPr>
            <p:spPr>
              <a:xfrm>
                <a:off x="839416" y="195145"/>
                <a:ext cx="10873208" cy="2123658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b="1" dirty="0"/>
                  <a:t>1) </a:t>
                </a:r>
                <a:r>
                  <a:rPr lang="en-GB" sz="4400" dirty="0"/>
                  <a:t>A string of natural length </a:t>
                </a:r>
                <a14:m>
                  <m:oMath xmlns:m="http://schemas.openxmlformats.org/officeDocument/2006/math">
                    <m:r>
                      <a:rPr lang="en-GB" sz="44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4400" dirty="0"/>
                  <a:t> and modulus of elasticity 123N is stretched to a length </a:t>
                </a:r>
                <a14:m>
                  <m:oMath xmlns:m="http://schemas.openxmlformats.org/officeDocument/2006/math">
                    <m:r>
                      <a:rPr lang="en-GB" sz="4400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4400" dirty="0"/>
                  <a:t> </a:t>
                </a:r>
              </a:p>
              <a:p>
                <a:pPr algn="ctr"/>
                <a:r>
                  <a:rPr lang="en-GB" sz="4400" dirty="0"/>
                  <a:t>What is the tension in the string?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D34CFAE-E64F-E695-4F79-D1F1B1359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16" y="195145"/>
                <a:ext cx="10873208" cy="2123658"/>
              </a:xfrm>
              <a:prstGeom prst="rect">
                <a:avLst/>
              </a:prstGeom>
              <a:blipFill>
                <a:blip r:embed="rId3"/>
                <a:stretch>
                  <a:fillRect t="-1596" b="-8245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8FCC71-49DC-ADFE-9BBF-244DE621BF80}"/>
                  </a:ext>
                </a:extLst>
              </p:cNvPr>
              <p:cNvSpPr txBox="1"/>
              <p:nvPr/>
            </p:nvSpPr>
            <p:spPr>
              <a:xfrm>
                <a:off x="4309077" y="2493530"/>
                <a:ext cx="2592288" cy="149720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lang="en-GB" sz="4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8FCC71-49DC-ADFE-9BBF-244DE621B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077" y="2493530"/>
                <a:ext cx="2592288" cy="14972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1A352F-05D0-D3FD-6956-B976AA13BC22}"/>
                  </a:ext>
                </a:extLst>
              </p:cNvPr>
              <p:cNvSpPr txBox="1"/>
              <p:nvPr/>
            </p:nvSpPr>
            <p:spPr>
              <a:xfrm>
                <a:off x="7896200" y="2665029"/>
                <a:ext cx="3384376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123</m:t>
                          </m:r>
                        </m:num>
                        <m:den>
                          <m:r>
                            <a:rPr lang="en-GB" sz="4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E1A352F-05D0-D3FD-6956-B976AA13BC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200" y="2665029"/>
                <a:ext cx="3384376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E3F510-2DCC-E872-2E0F-727CB43A39E3}"/>
                  </a:ext>
                </a:extLst>
              </p:cNvPr>
              <p:cNvSpPr txBox="1"/>
              <p:nvPr/>
            </p:nvSpPr>
            <p:spPr>
              <a:xfrm>
                <a:off x="8040216" y="4539198"/>
                <a:ext cx="338437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𝟏𝟐𝟑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GB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2E3F510-2DCC-E872-2E0F-727CB43A39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0216" y="4539198"/>
                <a:ext cx="3384376" cy="8309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859C27B-E60A-6D66-EC65-24B0E98A0EE5}"/>
                  </a:ext>
                </a:extLst>
              </p:cNvPr>
              <p:cNvSpPr txBox="1"/>
              <p:nvPr/>
            </p:nvSpPr>
            <p:spPr>
              <a:xfrm>
                <a:off x="4223792" y="4233282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859C27B-E60A-6D66-EC65-24B0E98A0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4233282"/>
                <a:ext cx="103132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670457-C4BD-6025-3833-94BE55554C05}"/>
                  </a:ext>
                </a:extLst>
              </p:cNvPr>
              <p:cNvSpPr txBox="1"/>
              <p:nvPr/>
            </p:nvSpPr>
            <p:spPr>
              <a:xfrm>
                <a:off x="4223792" y="4840932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670457-C4BD-6025-3833-94BE55554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4840932"/>
                <a:ext cx="10313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9CFD40-A536-7F45-2745-0B8EA3F6D75C}"/>
                  </a:ext>
                </a:extLst>
              </p:cNvPr>
              <p:cNvSpPr txBox="1"/>
              <p:nvPr/>
            </p:nvSpPr>
            <p:spPr>
              <a:xfrm>
                <a:off x="4223792" y="5486148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9CFD40-A536-7F45-2745-0B8EA3F6D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5486148"/>
                <a:ext cx="103132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85E1C6-CE59-3C8E-97AF-B918B4A00A0C}"/>
                  </a:ext>
                </a:extLst>
              </p:cNvPr>
              <p:cNvSpPr txBox="1"/>
              <p:nvPr/>
            </p:nvSpPr>
            <p:spPr>
              <a:xfrm>
                <a:off x="4223792" y="6108489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B85E1C6-CE59-3C8E-97AF-B918B4A00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6108489"/>
                <a:ext cx="10313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9768CD7-2F89-4B2C-D77E-191FA66AEE57}"/>
                  </a:ext>
                </a:extLst>
              </p:cNvPr>
              <p:cNvSpPr txBox="1"/>
              <p:nvPr/>
            </p:nvSpPr>
            <p:spPr>
              <a:xfrm>
                <a:off x="5027484" y="4832528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123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9768CD7-2F89-4B2C-D77E-191FA66AE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7484" y="4832528"/>
                <a:ext cx="103132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1D0697-C390-E409-3FB4-FCF4E2A06F2B}"/>
                  </a:ext>
                </a:extLst>
              </p:cNvPr>
              <p:cNvSpPr txBox="1"/>
              <p:nvPr/>
            </p:nvSpPr>
            <p:spPr>
              <a:xfrm>
                <a:off x="4883468" y="5499594"/>
                <a:ext cx="223224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1D0697-C390-E409-3FB4-FCF4E2A06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468" y="5499594"/>
                <a:ext cx="2232248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D971EE-B5D2-52D1-B48E-9FF6B28ABC2A}"/>
                  </a:ext>
                </a:extLst>
              </p:cNvPr>
              <p:cNvSpPr txBox="1"/>
              <p:nvPr/>
            </p:nvSpPr>
            <p:spPr>
              <a:xfrm>
                <a:off x="5064680" y="6092773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1D971EE-B5D2-52D1-B48E-9FF6B28AB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4680" y="6092773"/>
                <a:ext cx="455256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952A9718-905D-6CE0-60C5-BCB287A2C4BD}"/>
              </a:ext>
            </a:extLst>
          </p:cNvPr>
          <p:cNvSpPr/>
          <p:nvPr/>
        </p:nvSpPr>
        <p:spPr>
          <a:xfrm>
            <a:off x="2340087" y="4963903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6BF59F-2FC0-E4E7-6881-B905A5C90052}"/>
              </a:ext>
            </a:extLst>
          </p:cNvPr>
          <p:cNvCxnSpPr/>
          <p:nvPr/>
        </p:nvCxnSpPr>
        <p:spPr>
          <a:xfrm>
            <a:off x="853985" y="2769124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04B0DB7-C3F9-40F6-1AB6-C31B3F82D6EF}"/>
              </a:ext>
            </a:extLst>
          </p:cNvPr>
          <p:cNvCxnSpPr>
            <a:cxnSpLocks/>
          </p:cNvCxnSpPr>
          <p:nvPr/>
        </p:nvCxnSpPr>
        <p:spPr>
          <a:xfrm flipV="1">
            <a:off x="1223145" y="2769124"/>
            <a:ext cx="0" cy="89155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3D0B7B5-22E5-4E66-C553-AD1C0E647EFF}"/>
              </a:ext>
            </a:extLst>
          </p:cNvPr>
          <p:cNvCxnSpPr>
            <a:cxnSpLocks/>
          </p:cNvCxnSpPr>
          <p:nvPr/>
        </p:nvCxnSpPr>
        <p:spPr>
          <a:xfrm>
            <a:off x="2062747" y="2780784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E6E624-2932-73D1-91A9-34B884F645C5}"/>
              </a:ext>
            </a:extLst>
          </p:cNvPr>
          <p:cNvCxnSpPr>
            <a:cxnSpLocks/>
          </p:cNvCxnSpPr>
          <p:nvPr/>
        </p:nvCxnSpPr>
        <p:spPr>
          <a:xfrm flipV="1">
            <a:off x="2431907" y="2780784"/>
            <a:ext cx="0" cy="219188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1C4BEA3-0715-5459-BF5D-4924D33659FA}"/>
                  </a:ext>
                </a:extLst>
              </p:cNvPr>
              <p:cNvSpPr txBox="1"/>
              <p:nvPr/>
            </p:nvSpPr>
            <p:spPr>
              <a:xfrm>
                <a:off x="695994" y="2957628"/>
                <a:ext cx="52715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1C4BEA3-0715-5459-BF5D-4924D3365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994" y="2957628"/>
                <a:ext cx="527151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80554C1-7776-4ADC-09F9-85DF2D775851}"/>
                  </a:ext>
                </a:extLst>
              </p:cNvPr>
              <p:cNvSpPr txBox="1"/>
              <p:nvPr/>
            </p:nvSpPr>
            <p:spPr>
              <a:xfrm>
                <a:off x="1760741" y="3794520"/>
                <a:ext cx="67116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80554C1-7776-4ADC-09F9-85DF2D775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741" y="3794520"/>
                <a:ext cx="671165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02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3" grpId="0"/>
      <p:bldP spid="5" grpId="0"/>
      <p:bldP spid="6" grpId="0"/>
      <p:bldP spid="10" grpId="0"/>
      <p:bldP spid="11" grpId="0"/>
      <p:bldP spid="12" grpId="0"/>
      <p:bldP spid="14" grpId="0"/>
      <p:bldP spid="15" grpId="0" animBg="1"/>
      <p:bldP spid="24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70CEC-6375-76E4-2CB1-A4F32DC89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EA819C-B67A-4D0F-87E2-3793B9655726}"/>
                  </a:ext>
                </a:extLst>
              </p:cNvPr>
              <p:cNvSpPr txBox="1"/>
              <p:nvPr/>
            </p:nvSpPr>
            <p:spPr>
              <a:xfrm>
                <a:off x="695400" y="221711"/>
                <a:ext cx="10513168" cy="2123658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400" b="1" dirty="0"/>
                  <a:t>2) </a:t>
                </a:r>
                <a:r>
                  <a:rPr lang="en-GB" sz="4400" dirty="0"/>
                  <a:t>A string of natural length </a:t>
                </a:r>
                <a14:m>
                  <m:oMath xmlns:m="http://schemas.openxmlformats.org/officeDocument/2006/math">
                    <m:r>
                      <a:rPr lang="en-GB" sz="44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4400" dirty="0"/>
                  <a:t> and modulus of elasticity 123N is stretched to a length </a:t>
                </a:r>
                <a14:m>
                  <m:oMath xmlns:m="http://schemas.openxmlformats.org/officeDocument/2006/math">
                    <m:r>
                      <a:rPr lang="en-GB" sz="4400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4400" dirty="0"/>
                  <a:t> </a:t>
                </a:r>
              </a:p>
              <a:p>
                <a:pPr algn="ctr"/>
                <a:r>
                  <a:rPr lang="en-GB" sz="4400" dirty="0"/>
                  <a:t>What is the Tension in the string?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2EA819C-B67A-4D0F-87E2-3793B9655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400" y="221711"/>
                <a:ext cx="10513168" cy="2123658"/>
              </a:xfrm>
              <a:prstGeom prst="rect">
                <a:avLst/>
              </a:prstGeom>
              <a:blipFill>
                <a:blip r:embed="rId2"/>
                <a:stretch>
                  <a:fillRect l="-168" t="-1592" r="-1291" b="-795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A7A721-8E68-7E3F-9B0D-AEA3E6F7EB61}"/>
                  </a:ext>
                </a:extLst>
              </p:cNvPr>
              <p:cNvSpPr txBox="1"/>
              <p:nvPr/>
            </p:nvSpPr>
            <p:spPr>
              <a:xfrm>
                <a:off x="4284196" y="2514932"/>
                <a:ext cx="2592288" cy="149720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lang="en-GB" sz="4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A7A721-8E68-7E3F-9B0D-AEA3E6F7E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196" y="2514932"/>
                <a:ext cx="2592288" cy="14972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857034-2A33-3331-4991-70F17CA3872B}"/>
                  </a:ext>
                </a:extLst>
              </p:cNvPr>
              <p:cNvSpPr txBox="1"/>
              <p:nvPr/>
            </p:nvSpPr>
            <p:spPr>
              <a:xfrm>
                <a:off x="7979812" y="2852936"/>
                <a:ext cx="3384376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123</m:t>
                          </m:r>
                        </m:num>
                        <m:den>
                          <m:r>
                            <a:rPr lang="en-GB" sz="48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5857034-2A33-3331-4991-70F17CA38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9812" y="2852936"/>
                <a:ext cx="3384376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2EB131-CA8F-8F46-D608-D3C2C9907BCF}"/>
                  </a:ext>
                </a:extLst>
              </p:cNvPr>
              <p:cNvSpPr txBox="1"/>
              <p:nvPr/>
            </p:nvSpPr>
            <p:spPr>
              <a:xfrm>
                <a:off x="8123828" y="4797152"/>
                <a:ext cx="338437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𝟐𝟒𝟔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GB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F2EB131-CA8F-8F46-D608-D3C2C9907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3828" y="4797152"/>
                <a:ext cx="3384376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391DAC-A4FB-9D46-12EB-FDB154359531}"/>
                  </a:ext>
                </a:extLst>
              </p:cNvPr>
              <p:cNvSpPr txBox="1"/>
              <p:nvPr/>
            </p:nvSpPr>
            <p:spPr>
              <a:xfrm>
                <a:off x="4284196" y="420874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4391DAC-A4FB-9D46-12EB-FDB154359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196" y="4208744"/>
                <a:ext cx="103132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B7FDD3-55FE-5FB2-C674-30C6F86FCEE6}"/>
                  </a:ext>
                </a:extLst>
              </p:cNvPr>
              <p:cNvSpPr txBox="1"/>
              <p:nvPr/>
            </p:nvSpPr>
            <p:spPr>
              <a:xfrm>
                <a:off x="4284196" y="481639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B7FDD3-55FE-5FB2-C674-30C6F86FC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196" y="4816394"/>
                <a:ext cx="103132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372A08-69E7-8A99-2146-3E5F48C8D62A}"/>
                  </a:ext>
                </a:extLst>
              </p:cNvPr>
              <p:cNvSpPr txBox="1"/>
              <p:nvPr/>
            </p:nvSpPr>
            <p:spPr>
              <a:xfrm>
                <a:off x="4284196" y="5461610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372A08-69E7-8A99-2146-3E5F48C8D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196" y="5461610"/>
                <a:ext cx="10313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502061-86D3-E8DF-B08F-54A638CCA21B}"/>
                  </a:ext>
                </a:extLst>
              </p:cNvPr>
              <p:cNvSpPr txBox="1"/>
              <p:nvPr/>
            </p:nvSpPr>
            <p:spPr>
              <a:xfrm>
                <a:off x="4284196" y="6083951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502061-86D3-E8DF-B08F-54A638CCA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4196" y="6083951"/>
                <a:ext cx="103132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644153-2DE4-CA80-E572-3E65428F0927}"/>
                  </a:ext>
                </a:extLst>
              </p:cNvPr>
              <p:cNvSpPr txBox="1"/>
              <p:nvPr/>
            </p:nvSpPr>
            <p:spPr>
              <a:xfrm>
                <a:off x="5087888" y="4807990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123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644153-2DE4-CA80-E572-3E65428F0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888" y="4807990"/>
                <a:ext cx="10313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FCCA03-266D-6472-E816-B69492B7615A}"/>
                  </a:ext>
                </a:extLst>
              </p:cNvPr>
              <p:cNvSpPr txBox="1"/>
              <p:nvPr/>
            </p:nvSpPr>
            <p:spPr>
              <a:xfrm>
                <a:off x="4943872" y="5475056"/>
                <a:ext cx="259228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4FCCA03-266D-6472-E816-B69492B761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5475056"/>
                <a:ext cx="2592288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9C9D74-0935-CAAC-3128-8FCD7BC19017}"/>
                  </a:ext>
                </a:extLst>
              </p:cNvPr>
              <p:cNvSpPr txBox="1"/>
              <p:nvPr/>
            </p:nvSpPr>
            <p:spPr>
              <a:xfrm>
                <a:off x="5125084" y="6068235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9C9D74-0935-CAAC-3128-8FCD7BC19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5084" y="6068235"/>
                <a:ext cx="455256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D5DAB524-6AC3-74B0-2BBA-BD9BF4201962}"/>
              </a:ext>
            </a:extLst>
          </p:cNvPr>
          <p:cNvSpPr/>
          <p:nvPr/>
        </p:nvSpPr>
        <p:spPr>
          <a:xfrm>
            <a:off x="2476789" y="5036055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20D51D-EE38-618D-ADCE-9D2073470EF2}"/>
              </a:ext>
            </a:extLst>
          </p:cNvPr>
          <p:cNvCxnSpPr/>
          <p:nvPr/>
        </p:nvCxnSpPr>
        <p:spPr>
          <a:xfrm>
            <a:off x="990687" y="2841276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536B51-38B9-EE28-7330-B8F1D8858219}"/>
              </a:ext>
            </a:extLst>
          </p:cNvPr>
          <p:cNvCxnSpPr>
            <a:cxnSpLocks/>
          </p:cNvCxnSpPr>
          <p:nvPr/>
        </p:nvCxnSpPr>
        <p:spPr>
          <a:xfrm flipV="1">
            <a:off x="1359847" y="2841276"/>
            <a:ext cx="0" cy="89155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80903F-BFC9-3B20-5DC5-70A0FA93CAEC}"/>
              </a:ext>
            </a:extLst>
          </p:cNvPr>
          <p:cNvCxnSpPr>
            <a:cxnSpLocks/>
          </p:cNvCxnSpPr>
          <p:nvPr/>
        </p:nvCxnSpPr>
        <p:spPr>
          <a:xfrm>
            <a:off x="2199449" y="2852936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67627C-5E9B-401C-84DB-054B57B07F35}"/>
              </a:ext>
            </a:extLst>
          </p:cNvPr>
          <p:cNvCxnSpPr>
            <a:cxnSpLocks/>
          </p:cNvCxnSpPr>
          <p:nvPr/>
        </p:nvCxnSpPr>
        <p:spPr>
          <a:xfrm flipV="1">
            <a:off x="2568609" y="2852936"/>
            <a:ext cx="0" cy="219188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E11EA4-D90B-093F-769F-3769ACAEAD09}"/>
                  </a:ext>
                </a:extLst>
              </p:cNvPr>
              <p:cNvSpPr txBox="1"/>
              <p:nvPr/>
            </p:nvSpPr>
            <p:spPr>
              <a:xfrm>
                <a:off x="832696" y="3029780"/>
                <a:ext cx="52715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7E11EA4-D90B-093F-769F-3769ACAEA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696" y="3029780"/>
                <a:ext cx="527151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CA98CE0-E7C0-91C4-E118-19522F56612B}"/>
                  </a:ext>
                </a:extLst>
              </p:cNvPr>
              <p:cNvSpPr txBox="1"/>
              <p:nvPr/>
            </p:nvSpPr>
            <p:spPr>
              <a:xfrm>
                <a:off x="1897443" y="3866672"/>
                <a:ext cx="67116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CA98CE0-E7C0-91C4-E118-19522F5661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443" y="3866672"/>
                <a:ext cx="671165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973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2" grpId="0"/>
      <p:bldP spid="4" grpId="0"/>
      <p:bldP spid="5" grpId="0"/>
      <p:bldP spid="7" grpId="0"/>
      <p:bldP spid="10" grpId="0"/>
      <p:bldP spid="11" grpId="0"/>
      <p:bldP spid="12" grpId="0"/>
      <p:bldP spid="13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B5CE8-76CC-897E-D2CC-C7996FBD6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21760E-4933-7161-BA46-65D1D835387B}"/>
              </a:ext>
            </a:extLst>
          </p:cNvPr>
          <p:cNvSpPr txBox="1"/>
          <p:nvPr/>
        </p:nvSpPr>
        <p:spPr>
          <a:xfrm>
            <a:off x="623392" y="196104"/>
            <a:ext cx="11017224" cy="212365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4400" b="1" dirty="0">
                <a:solidFill>
                  <a:prstClr val="black"/>
                </a:solidFill>
              </a:rPr>
              <a:t>3) </a:t>
            </a:r>
            <a:r>
              <a:rPr lang="en-GB" sz="4400" dirty="0">
                <a:solidFill>
                  <a:prstClr val="black"/>
                </a:solidFill>
              </a:rPr>
              <a:t>A spring of natural length 3m is stretched to </a:t>
            </a:r>
          </a:p>
          <a:p>
            <a:pPr lvl="0" algn="ctr">
              <a:defRPr/>
            </a:pPr>
            <a:r>
              <a:rPr lang="en-GB" sz="4400" dirty="0">
                <a:solidFill>
                  <a:prstClr val="black"/>
                </a:solidFill>
              </a:rPr>
              <a:t>a length of 5m by applying a force of 99N. </a:t>
            </a:r>
          </a:p>
          <a:p>
            <a:pPr lvl="0" algn="ctr">
              <a:defRPr/>
            </a:pPr>
            <a:r>
              <a:rPr lang="en-GB" sz="4400" dirty="0">
                <a:solidFill>
                  <a:prstClr val="black"/>
                </a:solidFill>
              </a:rPr>
              <a:t>What is the modulus of elasticity of the spring?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8DE1835-692F-4837-2F3A-D33661356C67}"/>
                  </a:ext>
                </a:extLst>
              </p:cNvPr>
              <p:cNvSpPr txBox="1"/>
              <p:nvPr/>
            </p:nvSpPr>
            <p:spPr>
              <a:xfrm>
                <a:off x="4583832" y="2519635"/>
                <a:ext cx="2592288" cy="149720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lang="en-GB" sz="4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8DE1835-692F-4837-2F3A-D33661356C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32" y="2519635"/>
                <a:ext cx="2592288" cy="149720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D77989-E91F-040B-2C7A-D8F46BD3E8C1}"/>
                  </a:ext>
                </a:extLst>
              </p:cNvPr>
              <p:cNvSpPr txBox="1"/>
              <p:nvPr/>
            </p:nvSpPr>
            <p:spPr>
              <a:xfrm>
                <a:off x="7369234" y="3140968"/>
                <a:ext cx="4032448" cy="149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99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(2)</m:t>
                      </m:r>
                    </m:oMath>
                  </m:oMathPara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D77989-E91F-040B-2C7A-D8F46BD3E8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234" y="3140968"/>
                <a:ext cx="4032448" cy="14950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A2D4BC4-DB50-3A1D-25C7-6653FFECDC98}"/>
                  </a:ext>
                </a:extLst>
              </p:cNvPr>
              <p:cNvSpPr txBox="1"/>
              <p:nvPr/>
            </p:nvSpPr>
            <p:spPr>
              <a:xfrm>
                <a:off x="8161322" y="5124155"/>
                <a:ext cx="3600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US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𝟏𝟒𝟖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GB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A2D4BC4-DB50-3A1D-25C7-6653FFECDC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322" y="5124155"/>
                <a:ext cx="3600400" cy="830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00DEF1-F629-D331-51EA-7778041609AE}"/>
                  </a:ext>
                </a:extLst>
              </p:cNvPr>
              <p:cNvSpPr txBox="1"/>
              <p:nvPr/>
            </p:nvSpPr>
            <p:spPr>
              <a:xfrm>
                <a:off x="4716244" y="4209378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00DEF1-F629-D331-51EA-777804160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4" y="4209378"/>
                <a:ext cx="103132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907D4B-9F1D-3632-C146-B9020034C308}"/>
                  </a:ext>
                </a:extLst>
              </p:cNvPr>
              <p:cNvSpPr txBox="1"/>
              <p:nvPr/>
            </p:nvSpPr>
            <p:spPr>
              <a:xfrm>
                <a:off x="4716244" y="4817028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907D4B-9F1D-3632-C146-B9020034C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4" y="4817028"/>
                <a:ext cx="103132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FEBAF4-6F02-76E7-5837-88D891300412}"/>
                  </a:ext>
                </a:extLst>
              </p:cNvPr>
              <p:cNvSpPr txBox="1"/>
              <p:nvPr/>
            </p:nvSpPr>
            <p:spPr>
              <a:xfrm>
                <a:off x="4716244" y="546224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1FEBAF4-6F02-76E7-5837-88D891300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4" y="5462244"/>
                <a:ext cx="103132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578E478-3D5D-250D-CC72-72FAD4183EA0}"/>
                  </a:ext>
                </a:extLst>
              </p:cNvPr>
              <p:cNvSpPr txBox="1"/>
              <p:nvPr/>
            </p:nvSpPr>
            <p:spPr>
              <a:xfrm>
                <a:off x="4716244" y="6084585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578E478-3D5D-250D-CC72-72FAD4183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244" y="6084585"/>
                <a:ext cx="10313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46D755-1649-E288-B2C3-4A9F1735D1BD}"/>
                  </a:ext>
                </a:extLst>
              </p:cNvPr>
              <p:cNvSpPr txBox="1"/>
              <p:nvPr/>
            </p:nvSpPr>
            <p:spPr>
              <a:xfrm>
                <a:off x="5557430" y="4232253"/>
                <a:ext cx="97061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99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946D755-1649-E288-B2C3-4A9F1735D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430" y="4232253"/>
                <a:ext cx="970618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31BE03-0A69-A2E6-0224-F8EB945908D0}"/>
                  </a:ext>
                </a:extLst>
              </p:cNvPr>
              <p:cNvSpPr txBox="1"/>
              <p:nvPr/>
            </p:nvSpPr>
            <p:spPr>
              <a:xfrm>
                <a:off x="5375920" y="5475690"/>
                <a:ext cx="223224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−3=2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A31BE03-0A69-A2E6-0224-F8EB94590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920" y="5475690"/>
                <a:ext cx="223224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6B1BA9-A622-2A32-4C02-128A81581BF5}"/>
                  </a:ext>
                </a:extLst>
              </p:cNvPr>
              <p:cNvSpPr txBox="1"/>
              <p:nvPr/>
            </p:nvSpPr>
            <p:spPr>
              <a:xfrm>
                <a:off x="5557132" y="6068869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C6B1BA9-A622-2A32-4C02-128A81581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7132" y="6068869"/>
                <a:ext cx="455256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 12">
            <a:extLst>
              <a:ext uri="{FF2B5EF4-FFF2-40B4-BE49-F238E27FC236}">
                <a16:creationId xmlns:a16="http://schemas.microsoft.com/office/drawing/2014/main" id="{2B42D0B1-9ABD-FECA-A83E-854688DD0664}"/>
              </a:ext>
            </a:extLst>
          </p:cNvPr>
          <p:cNvSpPr/>
          <p:nvPr/>
        </p:nvSpPr>
        <p:spPr>
          <a:xfrm>
            <a:off x="2691812" y="5065517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52E8968-A39F-273A-A6B3-A912BFD1C1BA}"/>
              </a:ext>
            </a:extLst>
          </p:cNvPr>
          <p:cNvCxnSpPr/>
          <p:nvPr/>
        </p:nvCxnSpPr>
        <p:spPr>
          <a:xfrm>
            <a:off x="1205710" y="2870738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3D23D5D-817C-0373-73D5-7039DC529D7A}"/>
              </a:ext>
            </a:extLst>
          </p:cNvPr>
          <p:cNvCxnSpPr>
            <a:cxnSpLocks/>
          </p:cNvCxnSpPr>
          <p:nvPr/>
        </p:nvCxnSpPr>
        <p:spPr>
          <a:xfrm flipV="1">
            <a:off x="1574870" y="2870738"/>
            <a:ext cx="0" cy="89155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80C50BE-2DB6-88C7-A90B-7DE6A3EF2249}"/>
              </a:ext>
            </a:extLst>
          </p:cNvPr>
          <p:cNvCxnSpPr>
            <a:cxnSpLocks/>
          </p:cNvCxnSpPr>
          <p:nvPr/>
        </p:nvCxnSpPr>
        <p:spPr>
          <a:xfrm>
            <a:off x="2414472" y="2882398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19081C-6307-AD69-104E-90DFC22B368A}"/>
                  </a:ext>
                </a:extLst>
              </p:cNvPr>
              <p:cNvSpPr txBox="1"/>
              <p:nvPr/>
            </p:nvSpPr>
            <p:spPr>
              <a:xfrm>
                <a:off x="1047719" y="3059242"/>
                <a:ext cx="52715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C19081C-6307-AD69-104E-90DFC22B3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7719" y="3059242"/>
                <a:ext cx="52715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05D6E06-7D02-AA9E-129F-75ADA30883C1}"/>
                  </a:ext>
                </a:extLst>
              </p:cNvPr>
              <p:cNvSpPr txBox="1"/>
              <p:nvPr/>
            </p:nvSpPr>
            <p:spPr>
              <a:xfrm>
                <a:off x="2087861" y="3762290"/>
                <a:ext cx="67116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05D6E06-7D02-AA9E-129F-75ADA30883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7861" y="3762290"/>
                <a:ext cx="671165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E762619-E90F-987A-B324-4E82542E4873}"/>
              </a:ext>
            </a:extLst>
          </p:cNvPr>
          <p:cNvCxnSpPr>
            <a:cxnSpLocks/>
          </p:cNvCxnSpPr>
          <p:nvPr/>
        </p:nvCxnSpPr>
        <p:spPr>
          <a:xfrm>
            <a:off x="2789425" y="5219154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5CA2AF6-196C-C64D-B75D-6F976C3688A1}"/>
              </a:ext>
            </a:extLst>
          </p:cNvPr>
          <p:cNvCxnSpPr>
            <a:cxnSpLocks/>
          </p:cNvCxnSpPr>
          <p:nvPr/>
        </p:nvCxnSpPr>
        <p:spPr>
          <a:xfrm flipV="1">
            <a:off x="2789425" y="4602760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CEBA91-4484-2CC1-6EFF-B8288FD841A0}"/>
                  </a:ext>
                </a:extLst>
              </p:cNvPr>
              <p:cNvSpPr txBox="1"/>
              <p:nvPr/>
            </p:nvSpPr>
            <p:spPr>
              <a:xfrm>
                <a:off x="2895561" y="4480909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4CEBA91-4484-2CC1-6EFF-B8288FD841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561" y="4480909"/>
                <a:ext cx="527150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28832E-00F5-228D-8EDA-CF67D1BAFDA6}"/>
                  </a:ext>
                </a:extLst>
              </p:cNvPr>
              <p:cNvSpPr txBox="1"/>
              <p:nvPr/>
            </p:nvSpPr>
            <p:spPr>
              <a:xfrm>
                <a:off x="2448048" y="5595666"/>
                <a:ext cx="67116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99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028832E-00F5-228D-8EDA-CF67D1BAF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048" y="5595666"/>
                <a:ext cx="671167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7DB7D55-5121-1841-B378-3A9F71422384}"/>
              </a:ext>
            </a:extLst>
          </p:cNvPr>
          <p:cNvCxnSpPr>
            <a:cxnSpLocks/>
          </p:cNvCxnSpPr>
          <p:nvPr/>
        </p:nvCxnSpPr>
        <p:spPr>
          <a:xfrm flipV="1">
            <a:off x="2783632" y="2882398"/>
            <a:ext cx="0" cy="219188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43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3" grpId="0"/>
      <p:bldP spid="6" grpId="0"/>
      <p:bldP spid="8" grpId="0"/>
      <p:bldP spid="9" grpId="0"/>
      <p:bldP spid="10" grpId="0"/>
      <p:bldP spid="11" grpId="0"/>
      <p:bldP spid="12" grpId="0"/>
      <p:bldP spid="13" grpId="0" animBg="1"/>
      <p:bldP spid="18" grpId="0"/>
      <p:bldP spid="19" grpId="0"/>
      <p:bldP spid="22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35995-0FA4-F419-3B79-1A840D2D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95230F-1C2C-AACB-CE3A-AEBD062C91ED}"/>
                  </a:ext>
                </a:extLst>
              </p:cNvPr>
              <p:cNvSpPr txBox="1"/>
              <p:nvPr/>
            </p:nvSpPr>
            <p:spPr>
              <a:xfrm>
                <a:off x="263352" y="260648"/>
                <a:ext cx="11809312" cy="1504001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800" b="1" dirty="0"/>
                  <a:t>4) </a:t>
                </a:r>
                <a:r>
                  <a:rPr lang="en-GB" sz="3800" dirty="0"/>
                  <a:t>A spring of natural length </a:t>
                </a:r>
                <a14:m>
                  <m:oMath xmlns:m="http://schemas.openxmlformats.org/officeDocument/2006/math">
                    <m:r>
                      <a:rPr lang="en-GB" sz="38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3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3800" dirty="0"/>
                  <a:t>and </a:t>
                </a:r>
                <a14:m>
                  <m:oMath xmlns:m="http://schemas.openxmlformats.org/officeDocument/2006/math">
                    <m:r>
                      <a:rPr lang="en-GB" sz="3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GB" sz="3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=40</m:t>
                    </m:r>
                    <m:r>
                      <a:rPr lang="en-GB" sz="3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3800" dirty="0"/>
                  <a:t> is compressed to a length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8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38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3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3800" dirty="0"/>
                  <a:t>. What is the compressive force?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95230F-1C2C-AACB-CE3A-AEBD062C9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52" y="260648"/>
                <a:ext cx="11809312" cy="1504001"/>
              </a:xfrm>
              <a:prstGeom prst="rect">
                <a:avLst/>
              </a:prstGeom>
              <a:blipFill>
                <a:blip r:embed="rId2"/>
                <a:stretch>
                  <a:fillRect t="-1471" r="-50" b="-2574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C8C37B-A1B6-07A3-B3B5-49CD9BB18D6B}"/>
                  </a:ext>
                </a:extLst>
              </p:cNvPr>
              <p:cNvSpPr txBox="1"/>
              <p:nvPr/>
            </p:nvSpPr>
            <p:spPr>
              <a:xfrm>
                <a:off x="4281357" y="2060848"/>
                <a:ext cx="2592288" cy="1497205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  <m:r>
                            <a:rPr lang="en-GB" sz="48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num>
                        <m:den>
                          <m:r>
                            <a:rPr lang="en-GB" sz="48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8C8C37B-A1B6-07A3-B3B5-49CD9BB18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357" y="2060848"/>
                <a:ext cx="2592288" cy="14972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5D9B00-AA1E-D880-9B91-928F36DDEB84}"/>
                  </a:ext>
                </a:extLst>
              </p:cNvPr>
              <p:cNvSpPr txBox="1"/>
              <p:nvPr/>
            </p:nvSpPr>
            <p:spPr>
              <a:xfrm>
                <a:off x="8184232" y="2570739"/>
                <a:ext cx="3600400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</m:t>
                          </m:r>
                        </m:num>
                        <m:den>
                          <m:r>
                            <a:rPr lang="en-GB" sz="4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GB" sz="4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48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48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4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5D9B00-AA1E-D880-9B91-928F36DDE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2570739"/>
                <a:ext cx="3600400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3BD9B4-97D3-A62E-D948-4F87D97C92DB}"/>
                  </a:ext>
                </a:extLst>
              </p:cNvPr>
              <p:cNvSpPr txBox="1"/>
              <p:nvPr/>
            </p:nvSpPr>
            <p:spPr>
              <a:xfrm>
                <a:off x="7968208" y="4603473"/>
                <a:ext cx="338437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8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GB" sz="48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3BD9B4-97D3-A62E-D948-4F87D97C9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208" y="4603473"/>
                <a:ext cx="3384376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70D7ADD-3461-104C-C9C7-22568200034F}"/>
                  </a:ext>
                </a:extLst>
              </p:cNvPr>
              <p:cNvSpPr txBox="1"/>
              <p:nvPr/>
            </p:nvSpPr>
            <p:spPr>
              <a:xfrm>
                <a:off x="4296229" y="3776736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70D7ADD-3461-104C-C9C7-225682000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229" y="3776736"/>
                <a:ext cx="103132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C31BEA-A294-6613-7234-5C672E2E29CF}"/>
                  </a:ext>
                </a:extLst>
              </p:cNvPr>
              <p:cNvSpPr txBox="1"/>
              <p:nvPr/>
            </p:nvSpPr>
            <p:spPr>
              <a:xfrm>
                <a:off x="4296229" y="4426458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1C31BEA-A294-6613-7234-5C672E2E2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6229" y="4426458"/>
                <a:ext cx="103132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A3C0A1-B585-9CC0-B719-B7C6DDE36CF6}"/>
                  </a:ext>
                </a:extLst>
              </p:cNvPr>
              <p:cNvSpPr txBox="1"/>
              <p:nvPr/>
            </p:nvSpPr>
            <p:spPr>
              <a:xfrm>
                <a:off x="4258365" y="5287116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A3C0A1-B585-9CC0-B719-B7C6DDE36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365" y="5287116"/>
                <a:ext cx="10313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301420-9356-C2B9-EE86-4238DE5901A8}"/>
                  </a:ext>
                </a:extLst>
              </p:cNvPr>
              <p:cNvSpPr txBox="1"/>
              <p:nvPr/>
            </p:nvSpPr>
            <p:spPr>
              <a:xfrm>
                <a:off x="4258365" y="605376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E301420-9356-C2B9-EE86-4238DE5901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365" y="6053764"/>
                <a:ext cx="103132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71935D-5C4D-AFAD-34D5-B6D335AB886D}"/>
                  </a:ext>
                </a:extLst>
              </p:cNvPr>
              <p:cNvSpPr txBox="1"/>
              <p:nvPr/>
            </p:nvSpPr>
            <p:spPr>
              <a:xfrm>
                <a:off x="5099253" y="4444597"/>
                <a:ext cx="97061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71935D-5C4D-AFAD-34D5-B6D335AB8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253" y="4444597"/>
                <a:ext cx="97061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8A3B48-357D-7CE7-A93B-8C12C8AF3054}"/>
                  </a:ext>
                </a:extLst>
              </p:cNvPr>
              <p:cNvSpPr txBox="1"/>
              <p:nvPr/>
            </p:nvSpPr>
            <p:spPr>
              <a:xfrm>
                <a:off x="5085146" y="5018971"/>
                <a:ext cx="2522480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A8A3B48-357D-7CE7-A93B-8C12C8AF3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146" y="5018971"/>
                <a:ext cx="2522480" cy="10143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B3382A-60B6-98CC-18C0-2F30A2CCF27A}"/>
                  </a:ext>
                </a:extLst>
              </p:cNvPr>
              <p:cNvSpPr txBox="1"/>
              <p:nvPr/>
            </p:nvSpPr>
            <p:spPr>
              <a:xfrm>
                <a:off x="5099253" y="6038048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9B3382A-60B6-98CC-18C0-2F30A2CCF2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253" y="6038048"/>
                <a:ext cx="455256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F1B2BAB-8DCB-4988-F019-E47EAB82AC1F}"/>
              </a:ext>
            </a:extLst>
          </p:cNvPr>
          <p:cNvCxnSpPr/>
          <p:nvPr/>
        </p:nvCxnSpPr>
        <p:spPr>
          <a:xfrm>
            <a:off x="902304" y="2353203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6F56E9-B09F-282F-D18F-D9A0865BB1D9}"/>
              </a:ext>
            </a:extLst>
          </p:cNvPr>
          <p:cNvCxnSpPr>
            <a:cxnSpLocks/>
          </p:cNvCxnSpPr>
          <p:nvPr/>
        </p:nvCxnSpPr>
        <p:spPr>
          <a:xfrm flipV="1">
            <a:off x="1271464" y="2353203"/>
            <a:ext cx="0" cy="2619983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373009B-03A5-90B2-3A2B-1CCF175869B1}"/>
              </a:ext>
            </a:extLst>
          </p:cNvPr>
          <p:cNvCxnSpPr>
            <a:cxnSpLocks/>
          </p:cNvCxnSpPr>
          <p:nvPr/>
        </p:nvCxnSpPr>
        <p:spPr>
          <a:xfrm>
            <a:off x="2111066" y="2364863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3DD9F5E-7074-0A9B-83AB-29AACACAB34F}"/>
              </a:ext>
            </a:extLst>
          </p:cNvPr>
          <p:cNvCxnSpPr>
            <a:cxnSpLocks/>
          </p:cNvCxnSpPr>
          <p:nvPr/>
        </p:nvCxnSpPr>
        <p:spPr>
          <a:xfrm flipV="1">
            <a:off x="2480225" y="2364863"/>
            <a:ext cx="1" cy="1762366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75AC8E7-A3C5-999E-85AF-920FC7675A26}"/>
                  </a:ext>
                </a:extLst>
              </p:cNvPr>
              <p:cNvSpPr txBox="1"/>
              <p:nvPr/>
            </p:nvSpPr>
            <p:spPr>
              <a:xfrm>
                <a:off x="656340" y="3288898"/>
                <a:ext cx="52715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75AC8E7-A3C5-999E-85AF-920FC7675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340" y="3288898"/>
                <a:ext cx="527151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EBA9E8C-1ACB-5749-FE16-16A45E020BDD}"/>
                  </a:ext>
                </a:extLst>
              </p:cNvPr>
              <p:cNvSpPr txBox="1"/>
              <p:nvPr/>
            </p:nvSpPr>
            <p:spPr>
              <a:xfrm>
                <a:off x="2528539" y="2768080"/>
                <a:ext cx="829425" cy="1014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3200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EBA9E8C-1ACB-5749-FE16-16A45E020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539" y="2768080"/>
                <a:ext cx="829425" cy="101431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867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7" grpId="0"/>
      <p:bldP spid="3" grpId="0"/>
      <p:bldP spid="4" grpId="0"/>
      <p:bldP spid="8" grpId="0"/>
      <p:bldP spid="9" grpId="0"/>
      <p:bldP spid="10" grpId="0"/>
      <p:bldP spid="11" grpId="0"/>
      <p:bldP spid="12" grpId="0"/>
      <p:bldP spid="18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95400" y="1628800"/>
            <a:ext cx="10801200" cy="4401205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4000" dirty="0"/>
              <a:t>An elastic string of natural length 2m and modulus of elasticity 29.4N has one end fixed. </a:t>
            </a:r>
          </a:p>
          <a:p>
            <a:endParaRPr lang="en-GB" sz="4000" dirty="0"/>
          </a:p>
          <a:p>
            <a:r>
              <a:rPr lang="en-GB" sz="4000" dirty="0"/>
              <a:t>A particle of mass 4kg is attached to the other end and hangs at rest. </a:t>
            </a:r>
          </a:p>
          <a:p>
            <a:endParaRPr lang="en-GB" sz="4000" dirty="0"/>
          </a:p>
          <a:p>
            <a:r>
              <a:rPr lang="en-GB" sz="4000" dirty="0"/>
              <a:t>Find the length of the stretched string.</a:t>
            </a:r>
            <a:endParaRPr lang="en-GB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4E9EE3-0416-DEA3-C3AB-6171DE495259}"/>
              </a:ext>
            </a:extLst>
          </p:cNvPr>
          <p:cNvSpPr txBox="1"/>
          <p:nvPr/>
        </p:nvSpPr>
        <p:spPr>
          <a:xfrm>
            <a:off x="3287688" y="443274"/>
            <a:ext cx="4824536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Example A: Vertical</a:t>
            </a:r>
          </a:p>
        </p:txBody>
      </p:sp>
    </p:spTree>
    <p:extLst>
      <p:ext uri="{BB962C8B-B14F-4D97-AF65-F5344CB8AC3E}">
        <p14:creationId xmlns:p14="http://schemas.microsoft.com/office/powerpoint/2010/main" val="4118732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D4A74-2025-DE25-D153-C2AE85222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1A4FC3B-FAC1-49ED-5FD2-6E19073DF433}"/>
              </a:ext>
            </a:extLst>
          </p:cNvPr>
          <p:cNvSpPr txBox="1"/>
          <p:nvPr/>
        </p:nvSpPr>
        <p:spPr>
          <a:xfrm>
            <a:off x="695400" y="300348"/>
            <a:ext cx="10801200" cy="230832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600" dirty="0"/>
              <a:t>An elastic string of natural length 2m and modulus of elasticity 29.4N has one end fixed. A particle of mass 4kg is attached to the other end and hangs at rest. </a:t>
            </a:r>
          </a:p>
          <a:p>
            <a:r>
              <a:rPr lang="en-GB" sz="3600" dirty="0"/>
              <a:t>Find the length of the stretched string.</a:t>
            </a:r>
            <a:endParaRPr lang="en-GB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5F4E88-CCC9-D428-35D0-B93A6C9D39C9}"/>
                  </a:ext>
                </a:extLst>
              </p:cNvPr>
              <p:cNvSpPr txBox="1"/>
              <p:nvPr/>
            </p:nvSpPr>
            <p:spPr>
              <a:xfrm>
                <a:off x="6385980" y="2708696"/>
                <a:ext cx="2123351" cy="11444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36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85F4E88-CCC9-D428-35D0-B93A6C9D39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980" y="2708696"/>
                <a:ext cx="2123351" cy="11444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E93094-3248-956E-C4D8-AD33D11882BA}"/>
                  </a:ext>
                </a:extLst>
              </p:cNvPr>
              <p:cNvSpPr txBox="1"/>
              <p:nvPr/>
            </p:nvSpPr>
            <p:spPr>
              <a:xfrm>
                <a:off x="6622669" y="5021479"/>
                <a:ext cx="1763910" cy="1653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3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𝟖</m:t>
                          </m:r>
                        </m:num>
                        <m:den>
                          <m:r>
                            <a:rPr kumimoji="0" lang="en-GB" sz="36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</m:den>
                      </m:f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E93094-3248-956E-C4D8-AD33D1188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2669" y="5021479"/>
                <a:ext cx="1763910" cy="16534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5D9762-DA10-CEDF-8B1A-053A2441F92C}"/>
                  </a:ext>
                </a:extLst>
              </p:cNvPr>
              <p:cNvSpPr txBox="1"/>
              <p:nvPr/>
            </p:nvSpPr>
            <p:spPr>
              <a:xfrm>
                <a:off x="6184782" y="4149605"/>
                <a:ext cx="2975423" cy="1129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4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29.4</m:t>
                          </m:r>
                          <m: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5D9762-DA10-CEDF-8B1A-053A2441F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782" y="4149605"/>
                <a:ext cx="2975423" cy="11294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AADEB2D-5253-4020-C54C-5C0773C49E7E}"/>
                  </a:ext>
                </a:extLst>
              </p:cNvPr>
              <p:cNvSpPr txBox="1"/>
              <p:nvPr/>
            </p:nvSpPr>
            <p:spPr>
              <a:xfrm>
                <a:off x="4478648" y="3036514"/>
                <a:ext cx="991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AADEB2D-5253-4020-C54C-5C0773C49E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648" y="3036514"/>
                <a:ext cx="991975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45EEE56-CE59-6A29-D5A1-B8C9F651A27B}"/>
                  </a:ext>
                </a:extLst>
              </p:cNvPr>
              <p:cNvSpPr txBox="1"/>
              <p:nvPr/>
            </p:nvSpPr>
            <p:spPr>
              <a:xfrm>
                <a:off x="9480376" y="4921571"/>
                <a:ext cx="2439347" cy="1653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2+</m:t>
                      </m:r>
                      <m:f>
                        <m:fPr>
                          <m:ctrlP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8</m:t>
                          </m:r>
                        </m:num>
                        <m:den>
                          <m:r>
                            <a:rPr kumimoji="0" lang="en-GB" sz="3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3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en-GB" sz="36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kumimoji="0" lang="en-GB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45EEE56-CE59-6A29-D5A1-B8C9F651A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0376" y="4921571"/>
                <a:ext cx="2439347" cy="16534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2321EB-2854-A6BB-D0BA-1D80BA7978FA}"/>
              </a:ext>
            </a:extLst>
          </p:cNvPr>
          <p:cNvCxnSpPr/>
          <p:nvPr/>
        </p:nvCxnSpPr>
        <p:spPr>
          <a:xfrm>
            <a:off x="6151380" y="2952362"/>
            <a:ext cx="0" cy="3622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79B0750-8B1C-CFA2-5EF8-5A0372E39F81}"/>
              </a:ext>
            </a:extLst>
          </p:cNvPr>
          <p:cNvCxnSpPr/>
          <p:nvPr/>
        </p:nvCxnSpPr>
        <p:spPr>
          <a:xfrm>
            <a:off x="9267250" y="2944504"/>
            <a:ext cx="0" cy="3622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A76B23-3B0F-BB52-9180-67CFD69AC938}"/>
                  </a:ext>
                </a:extLst>
              </p:cNvPr>
              <p:cNvSpPr txBox="1"/>
              <p:nvPr/>
            </p:nvSpPr>
            <p:spPr>
              <a:xfrm>
                <a:off x="3642990" y="307672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7A76B23-3B0F-BB52-9180-67CFD69AC9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2990" y="3076724"/>
                <a:ext cx="1031320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43D0B9-908B-203E-BC37-CC437C43421A}"/>
                  </a:ext>
                </a:extLst>
              </p:cNvPr>
              <p:cNvSpPr txBox="1"/>
              <p:nvPr/>
            </p:nvSpPr>
            <p:spPr>
              <a:xfrm>
                <a:off x="3642990" y="3924345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843D0B9-908B-203E-BC37-CC437C4342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2990" y="3924345"/>
                <a:ext cx="10313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37DCCA2-7321-A3A8-320D-F494FC182648}"/>
                  </a:ext>
                </a:extLst>
              </p:cNvPr>
              <p:cNvSpPr txBox="1"/>
              <p:nvPr/>
            </p:nvSpPr>
            <p:spPr>
              <a:xfrm>
                <a:off x="3605126" y="4755842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37DCCA2-7321-A3A8-320D-F494FC182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126" y="4755842"/>
                <a:ext cx="103132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0E9AC5-2FF0-D7BB-6667-77D31BCF6DB7}"/>
                  </a:ext>
                </a:extLst>
              </p:cNvPr>
              <p:cNvSpPr txBox="1"/>
              <p:nvPr/>
            </p:nvSpPr>
            <p:spPr>
              <a:xfrm>
                <a:off x="3605126" y="5603590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0E9AC5-2FF0-D7BB-6667-77D31BCF6D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5126" y="5603590"/>
                <a:ext cx="10313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3A1F1F-9AE1-7CA0-B292-B09E9162DD7E}"/>
                  </a:ext>
                </a:extLst>
              </p:cNvPr>
              <p:cNvSpPr txBox="1"/>
              <p:nvPr/>
            </p:nvSpPr>
            <p:spPr>
              <a:xfrm>
                <a:off x="4547546" y="3908629"/>
                <a:ext cx="97061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29.4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3A1F1F-9AE1-7CA0-B292-B09E9162D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546" y="3908629"/>
                <a:ext cx="970618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D6A6F-E074-04EB-59C7-82E75F5EC5D3}"/>
                  </a:ext>
                </a:extLst>
              </p:cNvPr>
              <p:cNvSpPr txBox="1"/>
              <p:nvPr/>
            </p:nvSpPr>
            <p:spPr>
              <a:xfrm>
                <a:off x="4446014" y="5587874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D6A6F-E074-04EB-59C7-82E75F5EC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014" y="5587874"/>
                <a:ext cx="455256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C7FDD31D-0A6B-FDFF-9F16-C6E7422190CB}"/>
              </a:ext>
            </a:extLst>
          </p:cNvPr>
          <p:cNvSpPr txBox="1"/>
          <p:nvPr/>
        </p:nvSpPr>
        <p:spPr>
          <a:xfrm>
            <a:off x="9484493" y="4496102"/>
            <a:ext cx="2520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Total Length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F760D16-5A45-71E9-58CF-3CE556C9ACF6}"/>
              </a:ext>
            </a:extLst>
          </p:cNvPr>
          <p:cNvSpPr/>
          <p:nvPr/>
        </p:nvSpPr>
        <p:spPr>
          <a:xfrm>
            <a:off x="2312007" y="5331851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B09BDC-8EC0-2124-8336-EF10B545D3EA}"/>
              </a:ext>
            </a:extLst>
          </p:cNvPr>
          <p:cNvCxnSpPr/>
          <p:nvPr/>
        </p:nvCxnSpPr>
        <p:spPr>
          <a:xfrm>
            <a:off x="825905" y="3137072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48691730-2640-52EE-93E6-383600AA81AE}"/>
              </a:ext>
            </a:extLst>
          </p:cNvPr>
          <p:cNvCxnSpPr>
            <a:cxnSpLocks/>
          </p:cNvCxnSpPr>
          <p:nvPr/>
        </p:nvCxnSpPr>
        <p:spPr>
          <a:xfrm flipV="1">
            <a:off x="1195065" y="3137072"/>
            <a:ext cx="0" cy="122803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AD145B0-3734-D0A7-0866-51B3CA7AFCBA}"/>
              </a:ext>
            </a:extLst>
          </p:cNvPr>
          <p:cNvCxnSpPr>
            <a:cxnSpLocks/>
          </p:cNvCxnSpPr>
          <p:nvPr/>
        </p:nvCxnSpPr>
        <p:spPr>
          <a:xfrm>
            <a:off x="2403826" y="5495308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55D8F81-0DFD-B1EA-62EF-9D8FE06305D6}"/>
              </a:ext>
            </a:extLst>
          </p:cNvPr>
          <p:cNvCxnSpPr>
            <a:cxnSpLocks/>
          </p:cNvCxnSpPr>
          <p:nvPr/>
        </p:nvCxnSpPr>
        <p:spPr>
          <a:xfrm>
            <a:off x="2034667" y="3148732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969F601-6D79-E0E1-0104-C4C8FD6D2996}"/>
                  </a:ext>
                </a:extLst>
              </p:cNvPr>
              <p:cNvSpPr txBox="1"/>
              <p:nvPr/>
            </p:nvSpPr>
            <p:spPr>
              <a:xfrm>
                <a:off x="582317" y="3428540"/>
                <a:ext cx="52715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969F601-6D79-E0E1-0104-C4C8FD6D2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17" y="3428540"/>
                <a:ext cx="527151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8BEB2A5-7E69-B402-0D0E-35ABCEC08F08}"/>
              </a:ext>
            </a:extLst>
          </p:cNvPr>
          <p:cNvCxnSpPr>
            <a:cxnSpLocks/>
          </p:cNvCxnSpPr>
          <p:nvPr/>
        </p:nvCxnSpPr>
        <p:spPr>
          <a:xfrm flipV="1">
            <a:off x="2403826" y="4878914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28386ED-1932-2796-A63E-9A8E8161354F}"/>
                  </a:ext>
                </a:extLst>
              </p:cNvPr>
              <p:cNvSpPr txBox="1"/>
              <p:nvPr/>
            </p:nvSpPr>
            <p:spPr>
              <a:xfrm>
                <a:off x="2509962" y="4757063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28386ED-1932-2796-A63E-9A8E81613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62" y="4757063"/>
                <a:ext cx="527150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B35394F-FB70-FDB1-CA13-60CB203E66C4}"/>
                  </a:ext>
                </a:extLst>
              </p:cNvPr>
              <p:cNvSpPr txBox="1"/>
              <p:nvPr/>
            </p:nvSpPr>
            <p:spPr>
              <a:xfrm>
                <a:off x="2272772" y="5764102"/>
                <a:ext cx="9919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B35394F-FB70-FDB1-CA13-60CB203E66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2772" y="5764102"/>
                <a:ext cx="991975" cy="6463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88FFD5F-3DD0-D80F-FC14-24146E386201}"/>
              </a:ext>
            </a:extLst>
          </p:cNvPr>
          <p:cNvCxnSpPr>
            <a:cxnSpLocks/>
          </p:cNvCxnSpPr>
          <p:nvPr/>
        </p:nvCxnSpPr>
        <p:spPr>
          <a:xfrm flipV="1">
            <a:off x="2403827" y="3148732"/>
            <a:ext cx="0" cy="219188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46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/>
      <p:bldP spid="17" grpId="0"/>
      <p:bldP spid="24" grpId="0"/>
      <p:bldP spid="2" grpId="0"/>
      <p:bldP spid="6" grpId="0"/>
      <p:bldP spid="8" grpId="0"/>
      <p:bldP spid="9" grpId="0"/>
      <p:bldP spid="10" grpId="0"/>
      <p:bldP spid="11" grpId="0"/>
      <p:bldP spid="13" grpId="0"/>
      <p:bldP spid="28" grpId="0"/>
      <p:bldP spid="29" grpId="0" animBg="1"/>
      <p:bldP spid="37" grpId="0"/>
      <p:bldP spid="39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C2B15-FF30-7FBB-9D1C-11FF64C64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B91A81F-F726-DD59-D037-20F5C9F6EA34}"/>
              </a:ext>
            </a:extLst>
          </p:cNvPr>
          <p:cNvSpPr txBox="1"/>
          <p:nvPr/>
        </p:nvSpPr>
        <p:spPr>
          <a:xfrm>
            <a:off x="3071664" y="332656"/>
            <a:ext cx="5688632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Example B: Horizontal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880F358-AA6D-F27E-A904-A51AC6BD73CE}"/>
                  </a:ext>
                </a:extLst>
              </p:cNvPr>
              <p:cNvSpPr txBox="1"/>
              <p:nvPr/>
            </p:nvSpPr>
            <p:spPr>
              <a:xfrm>
                <a:off x="371366" y="1412776"/>
                <a:ext cx="11449267" cy="5170646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3000" dirty="0"/>
                  <a:t>A particle P of mass </a:t>
                </a:r>
                <a14:m>
                  <m:oMath xmlns:m="http://schemas.openxmlformats.org/officeDocument/2006/math">
                    <m:r>
                      <a:rPr lang="en-GB" sz="300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3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3000" dirty="0"/>
                  <a:t> is attached to one end of a light elastic string of natural length </a:t>
                </a:r>
                <a14:m>
                  <m:oMath xmlns:m="http://schemas.openxmlformats.org/officeDocument/2006/math">
                    <m:r>
                      <a:rPr lang="en-GB" sz="30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3000" dirty="0"/>
                  <a:t> and modulus of elasticity of </a:t>
                </a:r>
                <a14:m>
                  <m:oMath xmlns:m="http://schemas.openxmlformats.org/officeDocument/2006/math">
                    <m:r>
                      <a:rPr lang="en-GB" sz="3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3000" b="0" i="1" smtClean="0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3000" dirty="0"/>
                  <a:t>. </a:t>
                </a:r>
              </a:p>
              <a:p>
                <a:endParaRPr lang="en-GB" sz="3000" dirty="0"/>
              </a:p>
              <a:p>
                <a:r>
                  <a:rPr lang="en-GB" sz="3000" dirty="0"/>
                  <a:t>The other end of the string is attached to a fixed point A on a rough horizontal table. </a:t>
                </a:r>
              </a:p>
              <a:p>
                <a:endParaRPr lang="en-GB" sz="3000" dirty="0"/>
              </a:p>
              <a:p>
                <a:r>
                  <a:rPr lang="en-GB" sz="3000" dirty="0"/>
                  <a:t>The particle lies at rest at the point B on the table where AB is 3</a:t>
                </a:r>
                <a14:m>
                  <m:oMath xmlns:m="http://schemas.openxmlformats.org/officeDocument/2006/math">
                    <m:r>
                      <a:rPr lang="en-GB" sz="30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3000" dirty="0"/>
                  <a:t>. </a:t>
                </a:r>
              </a:p>
              <a:p>
                <a:endParaRPr lang="en-GB" sz="3000" dirty="0"/>
              </a:p>
              <a:p>
                <a:r>
                  <a:rPr lang="en-GB" sz="3000" dirty="0"/>
                  <a:t>The coefficient of friction between P and the table is </a:t>
                </a:r>
                <a14:m>
                  <m:oMath xmlns:m="http://schemas.openxmlformats.org/officeDocument/2006/math">
                    <m:r>
                      <a:rPr lang="en-GB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3000" dirty="0"/>
                  <a:t>. </a:t>
                </a:r>
              </a:p>
              <a:p>
                <a:endParaRPr lang="en-GB" sz="3000" dirty="0"/>
              </a:p>
              <a:p>
                <a:r>
                  <a:rPr lang="en-GB" sz="3000" dirty="0"/>
                  <a:t>Find the value of </a:t>
                </a:r>
                <a14:m>
                  <m:oMath xmlns:m="http://schemas.openxmlformats.org/officeDocument/2006/math">
                    <m:r>
                      <a:rPr lang="en-GB" sz="3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3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880F358-AA6D-F27E-A904-A51AC6BD7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66" y="1412776"/>
                <a:ext cx="11449267" cy="5170646"/>
              </a:xfrm>
              <a:prstGeom prst="rect">
                <a:avLst/>
              </a:prstGeom>
              <a:blipFill>
                <a:blip r:embed="rId2"/>
                <a:stretch>
                  <a:fillRect b="-564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072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09271-8E6C-B6C2-A09E-B3DC61200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46F95C-D598-AF54-F69D-6A7F0C6D3655}"/>
                  </a:ext>
                </a:extLst>
              </p:cNvPr>
              <p:cNvSpPr txBox="1"/>
              <p:nvPr/>
            </p:nvSpPr>
            <p:spPr>
              <a:xfrm>
                <a:off x="335361" y="188640"/>
                <a:ext cx="11449267" cy="2246769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/>
                  <a:t>A particle P of mass </a:t>
                </a:r>
                <a14:m>
                  <m:oMath xmlns:m="http://schemas.openxmlformats.org/officeDocument/2006/math">
                    <m:r>
                      <a:rPr lang="en-GB" sz="280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2800" dirty="0"/>
                  <a:t> is attached to one end of a light elastic string of natural length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800" dirty="0"/>
                  <a:t> and modulus of elasticity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𝑚𝑔</m:t>
                    </m:r>
                  </m:oMath>
                </a14:m>
                <a:r>
                  <a:rPr lang="en-GB" sz="2800" dirty="0"/>
                  <a:t>. The other end of the string is attached to a fixed point A on a rough horizontal table. </a:t>
                </a:r>
              </a:p>
              <a:p>
                <a:r>
                  <a:rPr lang="en-GB" sz="2800" dirty="0"/>
                  <a:t>The particle lies at rest at the point B on the table where AB is 3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800" dirty="0"/>
                  <a:t>. </a:t>
                </a:r>
                <a:endParaRPr lang="en-GB" sz="3200" dirty="0"/>
              </a:p>
              <a:p>
                <a:r>
                  <a:rPr lang="en-GB" sz="2800" dirty="0"/>
                  <a:t>The coefficient of friction between P and the table is </a:t>
                </a:r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GB" sz="2800" dirty="0"/>
                  <a:t>. Find the value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46F95C-D598-AF54-F69D-6A7F0C6D36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361" y="188640"/>
                <a:ext cx="11449267" cy="2246769"/>
              </a:xfrm>
              <a:prstGeom prst="rect">
                <a:avLst/>
              </a:prstGeom>
              <a:blipFill>
                <a:blip r:embed="rId2"/>
                <a:stretch>
                  <a:fillRect b="-2506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A10C26-89AE-D89B-35A1-817A2B81E09C}"/>
                  </a:ext>
                </a:extLst>
              </p:cNvPr>
              <p:cNvSpPr txBox="1"/>
              <p:nvPr/>
            </p:nvSpPr>
            <p:spPr>
              <a:xfrm>
                <a:off x="4963308" y="2850501"/>
                <a:ext cx="1802821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FA10C26-89AE-D89B-35A1-817A2B81E0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3308" y="2850501"/>
                <a:ext cx="1802821" cy="10275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C3A507-842C-5CE2-E9B1-5DBB4D4BCDE1}"/>
                  </a:ext>
                </a:extLst>
              </p:cNvPr>
              <p:cNvSpPr txBox="1"/>
              <p:nvPr/>
            </p:nvSpPr>
            <p:spPr>
              <a:xfrm>
                <a:off x="5015900" y="4264380"/>
                <a:ext cx="2700026" cy="1030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𝑚𝑔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(2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𝑙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5C3A507-842C-5CE2-E9B1-5DBB4D4BC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900" y="4264380"/>
                <a:ext cx="2700026" cy="10303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4ED97B3-C4A4-B93B-E754-C6568171EC34}"/>
                  </a:ext>
                </a:extLst>
              </p:cNvPr>
              <p:cNvSpPr txBox="1"/>
              <p:nvPr/>
            </p:nvSpPr>
            <p:spPr>
              <a:xfrm>
                <a:off x="5054233" y="5623821"/>
                <a:ext cx="19107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4ED97B3-C4A4-B93B-E754-C6568171E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4233" y="5623821"/>
                <a:ext cx="191070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727CDB-2452-F5C0-EE67-7EA4860FDEE7}"/>
                  </a:ext>
                </a:extLst>
              </p:cNvPr>
              <p:cNvSpPr txBox="1"/>
              <p:nvPr/>
            </p:nvSpPr>
            <p:spPr>
              <a:xfrm>
                <a:off x="9388598" y="2761984"/>
                <a:ext cx="172819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727CDB-2452-F5C0-EE67-7EA4860FD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8598" y="2761984"/>
                <a:ext cx="172819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AB8B97-BE73-639B-CBE2-DB365B1DFA9F}"/>
                  </a:ext>
                </a:extLst>
              </p:cNvPr>
              <p:cNvSpPr txBox="1"/>
              <p:nvPr/>
            </p:nvSpPr>
            <p:spPr>
              <a:xfrm>
                <a:off x="8358030" y="3761708"/>
                <a:ext cx="342659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(8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)=6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7AB8B97-BE73-639B-CBE2-DB365B1DF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8030" y="3761708"/>
                <a:ext cx="3426598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FBBEFFD-95DD-FE35-53C6-F2207E0516B2}"/>
                  </a:ext>
                </a:extLst>
              </p:cNvPr>
              <p:cNvSpPr txBox="1"/>
              <p:nvPr/>
            </p:nvSpPr>
            <p:spPr>
              <a:xfrm>
                <a:off x="9408368" y="4668263"/>
                <a:ext cx="158417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8=6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FBBEFFD-95DD-FE35-53C6-F2207E0516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8368" y="4668263"/>
                <a:ext cx="1584176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BE84746-E9A1-1F0B-CE40-A5B3FEB7283A}"/>
                  </a:ext>
                </a:extLst>
              </p:cNvPr>
              <p:cNvSpPr txBox="1"/>
              <p:nvPr/>
            </p:nvSpPr>
            <p:spPr>
              <a:xfrm>
                <a:off x="9643061" y="5474255"/>
                <a:ext cx="1584176" cy="1129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GB" sz="3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3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3600" b="1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BE84746-E9A1-1F0B-CE40-A5B3FEB72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3061" y="5474255"/>
                <a:ext cx="1584176" cy="11294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D45C559-AAA1-0D2F-A67D-2C24290B5145}"/>
              </a:ext>
            </a:extLst>
          </p:cNvPr>
          <p:cNvCxnSpPr>
            <a:cxnSpLocks/>
          </p:cNvCxnSpPr>
          <p:nvPr/>
        </p:nvCxnSpPr>
        <p:spPr>
          <a:xfrm>
            <a:off x="8040216" y="2796167"/>
            <a:ext cx="0" cy="387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516424-84C7-E091-8D56-4609F885FF5D}"/>
                  </a:ext>
                </a:extLst>
              </p:cNvPr>
              <p:cNvSpPr txBox="1"/>
              <p:nvPr/>
            </p:nvSpPr>
            <p:spPr>
              <a:xfrm>
                <a:off x="1588548" y="5427602"/>
                <a:ext cx="270002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3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𝑙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−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𝑙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=2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𝑙</m:t>
                      </m:r>
                    </m:oMath>
                  </m:oMathPara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1516424-84C7-E091-8D56-4609F885F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48" y="5427602"/>
                <a:ext cx="2700026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3B786E5-9AEB-280A-42CB-91C148E0E5FB}"/>
              </a:ext>
            </a:extLst>
          </p:cNvPr>
          <p:cNvCxnSpPr>
            <a:cxnSpLocks/>
          </p:cNvCxnSpPr>
          <p:nvPr/>
        </p:nvCxnSpPr>
        <p:spPr>
          <a:xfrm>
            <a:off x="4511824" y="2721684"/>
            <a:ext cx="0" cy="3945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9B64927-8CFB-F385-3ACE-0EBF7769C3B7}"/>
                  </a:ext>
                </a:extLst>
              </p:cNvPr>
              <p:cNvSpPr txBox="1"/>
              <p:nvPr/>
            </p:nvSpPr>
            <p:spPr>
              <a:xfrm>
                <a:off x="982887" y="412508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9B64927-8CFB-F385-3ACE-0EBF7769C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887" y="4125084"/>
                <a:ext cx="103132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1DAA7F-BD5D-8156-7C88-7D53264BCCDB}"/>
                  </a:ext>
                </a:extLst>
              </p:cNvPr>
              <p:cNvSpPr txBox="1"/>
              <p:nvPr/>
            </p:nvSpPr>
            <p:spPr>
              <a:xfrm>
                <a:off x="992462" y="4779554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1DAA7F-BD5D-8156-7C88-7D53264BC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462" y="4779554"/>
                <a:ext cx="103132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10BF44-6B98-ECA9-C4A7-8CBE9DA31880}"/>
                  </a:ext>
                </a:extLst>
              </p:cNvPr>
              <p:cNvSpPr txBox="1"/>
              <p:nvPr/>
            </p:nvSpPr>
            <p:spPr>
              <a:xfrm>
                <a:off x="996332" y="5447723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910BF44-6B98-ECA9-C4A7-8CBE9DA318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332" y="5447723"/>
                <a:ext cx="1031320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D3FD24-843B-B6B2-EC6B-416A44E8E460}"/>
                  </a:ext>
                </a:extLst>
              </p:cNvPr>
              <p:cNvSpPr txBox="1"/>
              <p:nvPr/>
            </p:nvSpPr>
            <p:spPr>
              <a:xfrm>
                <a:off x="1028890" y="6082072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3D3FD24-843B-B6B2-EC6B-416A44E8E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890" y="6082072"/>
                <a:ext cx="1031320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FDAA87-DD6E-3544-3CA4-4443756D67C1}"/>
                  </a:ext>
                </a:extLst>
              </p:cNvPr>
              <p:cNvSpPr txBox="1"/>
              <p:nvPr/>
            </p:nvSpPr>
            <p:spPr>
              <a:xfrm>
                <a:off x="1897018" y="4763838"/>
                <a:ext cx="97061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FDAA87-DD6E-3544-3CA4-4443756D6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7018" y="4763838"/>
                <a:ext cx="970618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DFAEAA-1D35-C789-96AC-10C6A79DB029}"/>
                  </a:ext>
                </a:extLst>
              </p:cNvPr>
              <p:cNvSpPr txBox="1"/>
              <p:nvPr/>
            </p:nvSpPr>
            <p:spPr>
              <a:xfrm>
                <a:off x="1869778" y="6066356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DFAEAA-1D35-C789-96AC-10C6A79DB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9778" y="6066356"/>
                <a:ext cx="455256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D850F17F-9BA8-EAF6-13A4-EBDDB9DE8A96}"/>
              </a:ext>
            </a:extLst>
          </p:cNvPr>
          <p:cNvSpPr/>
          <p:nvPr/>
        </p:nvSpPr>
        <p:spPr>
          <a:xfrm>
            <a:off x="3280923" y="3683347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713A18A-DFAF-1742-9EC5-DE4F49E23442}"/>
              </a:ext>
            </a:extLst>
          </p:cNvPr>
          <p:cNvCxnSpPr>
            <a:cxnSpLocks/>
          </p:cNvCxnSpPr>
          <p:nvPr/>
        </p:nvCxnSpPr>
        <p:spPr>
          <a:xfrm>
            <a:off x="566002" y="2950958"/>
            <a:ext cx="0" cy="3857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65A5E2-C547-E9E7-F285-61B9BDF8E162}"/>
              </a:ext>
            </a:extLst>
          </p:cNvPr>
          <p:cNvCxnSpPr>
            <a:cxnSpLocks/>
          </p:cNvCxnSpPr>
          <p:nvPr/>
        </p:nvCxnSpPr>
        <p:spPr>
          <a:xfrm flipH="1">
            <a:off x="566002" y="3127370"/>
            <a:ext cx="10564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FE2E886-8392-BF93-A0BF-0CE6D0BE7C9A}"/>
              </a:ext>
            </a:extLst>
          </p:cNvPr>
          <p:cNvCxnSpPr>
            <a:cxnSpLocks/>
          </p:cNvCxnSpPr>
          <p:nvPr/>
        </p:nvCxnSpPr>
        <p:spPr>
          <a:xfrm>
            <a:off x="3464562" y="3768751"/>
            <a:ext cx="524093" cy="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A98453D-7E8C-3C15-4FA5-8E81B1BB3511}"/>
              </a:ext>
            </a:extLst>
          </p:cNvPr>
          <p:cNvCxnSpPr>
            <a:cxnSpLocks/>
          </p:cNvCxnSpPr>
          <p:nvPr/>
        </p:nvCxnSpPr>
        <p:spPr>
          <a:xfrm flipH="1">
            <a:off x="2775432" y="3768751"/>
            <a:ext cx="505491" cy="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CD7953E-55D1-CC74-2CBE-F15F9D9EE6A4}"/>
                  </a:ext>
                </a:extLst>
              </p:cNvPr>
              <p:cNvSpPr txBox="1"/>
              <p:nvPr/>
            </p:nvSpPr>
            <p:spPr>
              <a:xfrm>
                <a:off x="2791607" y="3085150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CD7953E-55D1-CC74-2CBE-F15F9D9EE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607" y="3085150"/>
                <a:ext cx="527150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B84EA5A-35D0-4CC2-3D9A-055E7B43773E}"/>
              </a:ext>
            </a:extLst>
          </p:cNvPr>
          <p:cNvCxnSpPr>
            <a:cxnSpLocks/>
          </p:cNvCxnSpPr>
          <p:nvPr/>
        </p:nvCxnSpPr>
        <p:spPr>
          <a:xfrm>
            <a:off x="566002" y="3592340"/>
            <a:ext cx="0" cy="3857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CB28BB8-B6B1-7C43-9689-C642641B91E4}"/>
              </a:ext>
            </a:extLst>
          </p:cNvPr>
          <p:cNvCxnSpPr>
            <a:cxnSpLocks/>
          </p:cNvCxnSpPr>
          <p:nvPr/>
        </p:nvCxnSpPr>
        <p:spPr>
          <a:xfrm flipH="1">
            <a:off x="566002" y="3768752"/>
            <a:ext cx="2702573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7D1A58F-3625-9889-3316-552B7597DE7F}"/>
                  </a:ext>
                </a:extLst>
              </p:cNvPr>
              <p:cNvSpPr txBox="1"/>
              <p:nvPr/>
            </p:nvSpPr>
            <p:spPr>
              <a:xfrm>
                <a:off x="3526092" y="3069120"/>
                <a:ext cx="74007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7D1A58F-3625-9889-3316-552B7597D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6092" y="3069120"/>
                <a:ext cx="740070" cy="52322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B71A38B-CD95-6BA8-4524-F01AD4F750F6}"/>
                  </a:ext>
                </a:extLst>
              </p:cNvPr>
              <p:cNvSpPr txBox="1"/>
              <p:nvPr/>
            </p:nvSpPr>
            <p:spPr>
              <a:xfrm>
                <a:off x="888279" y="2559056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EB71A38B-CD95-6BA8-4524-F01AD4F750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279" y="2559056"/>
                <a:ext cx="455256" cy="584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F56DFD1-63E8-B075-CBF6-E64F60810AA3}"/>
                  </a:ext>
                </a:extLst>
              </p:cNvPr>
              <p:cNvSpPr txBox="1"/>
              <p:nvPr/>
            </p:nvSpPr>
            <p:spPr>
              <a:xfrm>
                <a:off x="1783494" y="3245179"/>
                <a:ext cx="665763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3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𝑙</m:t>
                      </m:r>
                    </m:oMath>
                  </m:oMathPara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F56DFD1-63E8-B075-CBF6-E64F60810A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3494" y="3245179"/>
                <a:ext cx="665763" cy="5847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953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7" grpId="0"/>
      <p:bldP spid="24" grpId="0"/>
      <p:bldP spid="26" grpId="0"/>
      <p:bldP spid="27" grpId="0"/>
      <p:bldP spid="28" grpId="0"/>
      <p:bldP spid="29" grpId="0"/>
      <p:bldP spid="35" grpId="0"/>
      <p:bldP spid="6" grpId="0"/>
      <p:bldP spid="8" grpId="0"/>
      <p:bldP spid="11" grpId="0"/>
      <p:bldP spid="15" grpId="0"/>
      <p:bldP spid="16" grpId="0"/>
      <p:bldP spid="18" grpId="0"/>
      <p:bldP spid="32" grpId="0" animBg="1"/>
      <p:bldP spid="42" grpId="0"/>
      <p:bldP spid="56" grpId="0"/>
      <p:bldP spid="57" grpId="0"/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C5495-A7D5-AE66-0741-33E214297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70F5B6D-159C-0085-C3AD-D578E985C971}"/>
              </a:ext>
            </a:extLst>
          </p:cNvPr>
          <p:cNvSpPr txBox="1"/>
          <p:nvPr/>
        </p:nvSpPr>
        <p:spPr>
          <a:xfrm>
            <a:off x="3071664" y="332656"/>
            <a:ext cx="5688632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Example C: Extension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B73FFA-2CD6-472B-4DA1-C4C81054D5A8}"/>
              </a:ext>
            </a:extLst>
          </p:cNvPr>
          <p:cNvSpPr txBox="1"/>
          <p:nvPr/>
        </p:nvSpPr>
        <p:spPr>
          <a:xfrm>
            <a:off x="371366" y="1484784"/>
            <a:ext cx="11449267" cy="4524315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3200" dirty="0"/>
              <a:t>An elastic spring of modulus of elasticity 20N has one end fixed. </a:t>
            </a:r>
          </a:p>
          <a:p>
            <a:endParaRPr lang="en-GB" sz="3200" dirty="0"/>
          </a:p>
          <a:p>
            <a:r>
              <a:rPr lang="en-GB" sz="3200" dirty="0"/>
              <a:t>When a particle of mass 1kg is attached to the other end and hands at rest, the total length of the spring is 1.4m. </a:t>
            </a:r>
          </a:p>
          <a:p>
            <a:endParaRPr lang="en-GB" sz="3200" dirty="0"/>
          </a:p>
          <a:p>
            <a:r>
              <a:rPr lang="en-GB" sz="3200" dirty="0"/>
              <a:t>The particle of mass 1kg is removed and replaced by a particle of mass 0.8kg </a:t>
            </a:r>
          </a:p>
          <a:p>
            <a:endParaRPr lang="en-GB" sz="3200" dirty="0"/>
          </a:p>
          <a:p>
            <a:r>
              <a:rPr lang="en-GB" sz="3200" dirty="0"/>
              <a:t>Find the new length of the spring. </a:t>
            </a:r>
          </a:p>
        </p:txBody>
      </p:sp>
    </p:spTree>
    <p:extLst>
      <p:ext uri="{BB962C8B-B14F-4D97-AF65-F5344CB8AC3E}">
        <p14:creationId xmlns:p14="http://schemas.microsoft.com/office/powerpoint/2010/main" val="296170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2BD67-630B-31DF-DC86-125C944A2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9DEB97C-355F-81B5-E74E-323229E85097}"/>
              </a:ext>
            </a:extLst>
          </p:cNvPr>
          <p:cNvSpPr/>
          <p:nvPr/>
        </p:nvSpPr>
        <p:spPr>
          <a:xfrm>
            <a:off x="5495692" y="3607555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8D6EE9-E5AE-63EC-D251-B23DC8A884E7}"/>
              </a:ext>
            </a:extLst>
          </p:cNvPr>
          <p:cNvCxnSpPr/>
          <p:nvPr/>
        </p:nvCxnSpPr>
        <p:spPr>
          <a:xfrm>
            <a:off x="3058704" y="1412776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F29FDB-3646-5A27-496A-6F2B8BCC05A7}"/>
              </a:ext>
            </a:extLst>
          </p:cNvPr>
          <p:cNvCxnSpPr>
            <a:cxnSpLocks/>
          </p:cNvCxnSpPr>
          <p:nvPr/>
        </p:nvCxnSpPr>
        <p:spPr>
          <a:xfrm flipV="1">
            <a:off x="3427864" y="1412776"/>
            <a:ext cx="0" cy="102709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38B6E43-DE5E-10FA-962F-87EE289E8E4E}"/>
              </a:ext>
            </a:extLst>
          </p:cNvPr>
          <p:cNvCxnSpPr>
            <a:cxnSpLocks/>
          </p:cNvCxnSpPr>
          <p:nvPr/>
        </p:nvCxnSpPr>
        <p:spPr>
          <a:xfrm>
            <a:off x="5587511" y="3771012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489F447-6D6A-FADF-05D0-0131EBF3B269}"/>
              </a:ext>
            </a:extLst>
          </p:cNvPr>
          <p:cNvCxnSpPr>
            <a:cxnSpLocks/>
          </p:cNvCxnSpPr>
          <p:nvPr/>
        </p:nvCxnSpPr>
        <p:spPr>
          <a:xfrm>
            <a:off x="5218352" y="1424436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FEDECC-3E55-7CEA-BDAD-1078D823615B}"/>
                  </a:ext>
                </a:extLst>
              </p:cNvPr>
              <p:cNvSpPr txBox="1"/>
              <p:nvPr/>
            </p:nvSpPr>
            <p:spPr>
              <a:xfrm>
                <a:off x="2815116" y="1704244"/>
                <a:ext cx="52715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DFEDECC-3E55-7CEA-BDAD-1078D82361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5116" y="1704244"/>
                <a:ext cx="527151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42F8615-9449-9BE2-2A32-26540AE804E7}"/>
              </a:ext>
            </a:extLst>
          </p:cNvPr>
          <p:cNvCxnSpPr>
            <a:cxnSpLocks/>
          </p:cNvCxnSpPr>
          <p:nvPr/>
        </p:nvCxnSpPr>
        <p:spPr>
          <a:xfrm flipV="1">
            <a:off x="5587511" y="3154618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4B210B-5AF6-D4E2-4DBA-77891FB3DE69}"/>
                  </a:ext>
                </a:extLst>
              </p:cNvPr>
              <p:cNvSpPr txBox="1"/>
              <p:nvPr/>
            </p:nvSpPr>
            <p:spPr>
              <a:xfrm>
                <a:off x="5693647" y="3032767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F4B210B-5AF6-D4E2-4DBA-77891FB3DE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47" y="3032767"/>
                <a:ext cx="527150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8FD7F5B-8FE0-4FAC-E0B8-60AB11909D9A}"/>
                  </a:ext>
                </a:extLst>
              </p:cNvPr>
              <p:cNvSpPr txBox="1"/>
              <p:nvPr/>
            </p:nvSpPr>
            <p:spPr>
              <a:xfrm>
                <a:off x="5720582" y="3692959"/>
                <a:ext cx="5002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8FD7F5B-8FE0-4FAC-E0B8-60AB11909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582" y="3692959"/>
                <a:ext cx="500215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5BA98D4-5DFA-A285-58E5-9E01CBDC01A8}"/>
              </a:ext>
            </a:extLst>
          </p:cNvPr>
          <p:cNvCxnSpPr>
            <a:cxnSpLocks/>
          </p:cNvCxnSpPr>
          <p:nvPr/>
        </p:nvCxnSpPr>
        <p:spPr>
          <a:xfrm flipV="1">
            <a:off x="5587512" y="1424436"/>
            <a:ext cx="0" cy="219188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9DB1EF-8664-EA11-EEDB-5FA6E9ED421A}"/>
              </a:ext>
            </a:extLst>
          </p:cNvPr>
          <p:cNvSpPr txBox="1"/>
          <p:nvPr/>
        </p:nvSpPr>
        <p:spPr>
          <a:xfrm>
            <a:off x="506301" y="99728"/>
            <a:ext cx="10873208" cy="120032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An elastic spring of modulus of elasticity 20N has one end fixed. </a:t>
            </a:r>
          </a:p>
          <a:p>
            <a:r>
              <a:rPr lang="en-GB" dirty="0"/>
              <a:t>When a particle of mass 1kg is attached to the other end and hands at rest, the total length of the spring is 1.4m. </a:t>
            </a:r>
          </a:p>
          <a:p>
            <a:r>
              <a:rPr lang="en-GB" dirty="0"/>
              <a:t>The particle of mass 1kg is removed and replaced by a particle of mass 0.8kg </a:t>
            </a:r>
          </a:p>
          <a:p>
            <a:r>
              <a:rPr lang="en-GB" dirty="0"/>
              <a:t>Find the new length of the spring.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03452CB-0E79-BD7C-7410-DACBF3299BC3}"/>
                  </a:ext>
                </a:extLst>
              </p:cNvPr>
              <p:cNvSpPr txBox="1"/>
              <p:nvPr/>
            </p:nvSpPr>
            <p:spPr>
              <a:xfrm>
                <a:off x="4371286" y="2283509"/>
                <a:ext cx="84142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</m:oMath>
                  </m:oMathPara>
                </a14:m>
                <a:endParaRPr lang="en-GB" sz="32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03452CB-0E79-BD7C-7410-DACBF3299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286" y="2283509"/>
                <a:ext cx="84142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FBE43342-04DB-DEA9-9991-EE26BA412FA5}"/>
              </a:ext>
            </a:extLst>
          </p:cNvPr>
          <p:cNvSpPr/>
          <p:nvPr/>
        </p:nvSpPr>
        <p:spPr>
          <a:xfrm>
            <a:off x="7747159" y="3047380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C449828-DA54-2BCB-E22D-066E8B322208}"/>
              </a:ext>
            </a:extLst>
          </p:cNvPr>
          <p:cNvCxnSpPr>
            <a:cxnSpLocks/>
          </p:cNvCxnSpPr>
          <p:nvPr/>
        </p:nvCxnSpPr>
        <p:spPr>
          <a:xfrm>
            <a:off x="7838978" y="3210837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709C2A7-E33B-AB9A-285E-D4BC4BC200AF}"/>
              </a:ext>
            </a:extLst>
          </p:cNvPr>
          <p:cNvCxnSpPr>
            <a:cxnSpLocks/>
          </p:cNvCxnSpPr>
          <p:nvPr/>
        </p:nvCxnSpPr>
        <p:spPr>
          <a:xfrm>
            <a:off x="7469818" y="1435695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E52D626-45D3-39D1-99A4-1354EE27E241}"/>
              </a:ext>
            </a:extLst>
          </p:cNvPr>
          <p:cNvCxnSpPr>
            <a:cxnSpLocks/>
          </p:cNvCxnSpPr>
          <p:nvPr/>
        </p:nvCxnSpPr>
        <p:spPr>
          <a:xfrm flipV="1">
            <a:off x="7838978" y="2594443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5A7B58-C4EA-BD60-5162-9BA0A1D85482}"/>
                  </a:ext>
                </a:extLst>
              </p:cNvPr>
              <p:cNvSpPr txBox="1"/>
              <p:nvPr/>
            </p:nvSpPr>
            <p:spPr>
              <a:xfrm>
                <a:off x="7945114" y="2472592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35A7B58-C4EA-BD60-5162-9BA0A1D85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5114" y="2472592"/>
                <a:ext cx="52715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FA06218-0132-3FA5-B654-4106035CDAD0}"/>
                  </a:ext>
                </a:extLst>
              </p:cNvPr>
              <p:cNvSpPr txBox="1"/>
              <p:nvPr/>
            </p:nvSpPr>
            <p:spPr>
              <a:xfrm>
                <a:off x="7930798" y="3210837"/>
                <a:ext cx="12202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FA06218-0132-3FA5-B654-4106035CD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798" y="3210837"/>
                <a:ext cx="1220293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B790AEA-DB02-883F-6FD1-A5B06D613BEE}"/>
              </a:ext>
            </a:extLst>
          </p:cNvPr>
          <p:cNvCxnSpPr>
            <a:cxnSpLocks/>
          </p:cNvCxnSpPr>
          <p:nvPr/>
        </p:nvCxnSpPr>
        <p:spPr>
          <a:xfrm flipH="1" flipV="1">
            <a:off x="7838978" y="1435695"/>
            <a:ext cx="1" cy="162045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22A39AC-870B-590D-38DF-463E12A0431F}"/>
                  </a:ext>
                </a:extLst>
              </p:cNvPr>
              <p:cNvSpPr txBox="1"/>
              <p:nvPr/>
            </p:nvSpPr>
            <p:spPr>
              <a:xfrm>
                <a:off x="6935556" y="2009668"/>
                <a:ext cx="5817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22A39AC-870B-590D-38DF-463E12A0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5556" y="2009668"/>
                <a:ext cx="58172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E5FA88F-29F7-937F-C5B8-7D569293F0EB}"/>
              </a:ext>
            </a:extLst>
          </p:cNvPr>
          <p:cNvCxnSpPr/>
          <p:nvPr/>
        </p:nvCxnSpPr>
        <p:spPr>
          <a:xfrm>
            <a:off x="5218352" y="1478793"/>
            <a:ext cx="0" cy="2237022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FD35E0F-F48B-AE9A-26FE-3477DD95A837}"/>
              </a:ext>
            </a:extLst>
          </p:cNvPr>
          <p:cNvCxnSpPr>
            <a:cxnSpLocks/>
          </p:cNvCxnSpPr>
          <p:nvPr/>
        </p:nvCxnSpPr>
        <p:spPr>
          <a:xfrm>
            <a:off x="7500174" y="1487837"/>
            <a:ext cx="0" cy="1723000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7691D4D-E03E-8576-9AE3-1DF07E75FEDA}"/>
                  </a:ext>
                </a:extLst>
              </p:cNvPr>
              <p:cNvSpPr txBox="1"/>
              <p:nvPr/>
            </p:nvSpPr>
            <p:spPr>
              <a:xfrm>
                <a:off x="5317430" y="5573332"/>
                <a:ext cx="155714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1.4−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𝑙</m:t>
                      </m:r>
                    </m:oMath>
                  </m:oMathPara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07691D4D-E03E-8576-9AE3-1DF07E75F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7430" y="5573332"/>
                <a:ext cx="155714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AF439C1-0C9A-4E31-A399-D80A10A77D28}"/>
                  </a:ext>
                </a:extLst>
              </p:cNvPr>
              <p:cNvSpPr txBox="1"/>
              <p:nvPr/>
            </p:nvSpPr>
            <p:spPr>
              <a:xfrm>
                <a:off x="4538997" y="4390649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AF439C1-0C9A-4E31-A399-D80A10A77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997" y="4390649"/>
                <a:ext cx="10313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FC2BFF4-2655-C897-BFF6-051964C3B616}"/>
                  </a:ext>
                </a:extLst>
              </p:cNvPr>
              <p:cNvSpPr txBox="1"/>
              <p:nvPr/>
            </p:nvSpPr>
            <p:spPr>
              <a:xfrm>
                <a:off x="4518838" y="4982429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FC2BFF4-2655-C897-BFF6-051964C3B6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8838" y="4982429"/>
                <a:ext cx="103132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9C51F07-CD87-18AD-C038-2E77CA29499F}"/>
                  </a:ext>
                </a:extLst>
              </p:cNvPr>
              <p:cNvSpPr txBox="1"/>
              <p:nvPr/>
            </p:nvSpPr>
            <p:spPr>
              <a:xfrm>
                <a:off x="4300138" y="5537353"/>
                <a:ext cx="125389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GB" sz="3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9C51F07-CD87-18AD-C038-2E77CA294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138" y="5537353"/>
                <a:ext cx="125389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655D7E8-8C38-2213-5960-844B85A28B66}"/>
                  </a:ext>
                </a:extLst>
              </p:cNvPr>
              <p:cNvSpPr txBox="1"/>
              <p:nvPr/>
            </p:nvSpPr>
            <p:spPr>
              <a:xfrm>
                <a:off x="4511824" y="6228601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655D7E8-8C38-2213-5960-844B85A28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6228601"/>
                <a:ext cx="1031320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0A3B190-C1F0-263D-EDBA-EDC802CB7AC1}"/>
                  </a:ext>
                </a:extLst>
              </p:cNvPr>
              <p:cNvSpPr txBox="1"/>
              <p:nvPr/>
            </p:nvSpPr>
            <p:spPr>
              <a:xfrm>
                <a:off x="5423394" y="4966713"/>
                <a:ext cx="6726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0A3B190-C1F0-263D-EDBA-EDC802CB7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394" y="4966713"/>
                <a:ext cx="672606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C92FFEE-A082-6DF4-4D75-818C241AAA3A}"/>
                  </a:ext>
                </a:extLst>
              </p:cNvPr>
              <p:cNvSpPr txBox="1"/>
              <p:nvPr/>
            </p:nvSpPr>
            <p:spPr>
              <a:xfrm>
                <a:off x="5352712" y="6212885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EC92FFEE-A082-6DF4-4D75-818C241AA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2712" y="6212885"/>
                <a:ext cx="455256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05C15B8-8EB0-A921-718A-726FF71B97AC}"/>
                  </a:ext>
                </a:extLst>
              </p:cNvPr>
              <p:cNvSpPr txBox="1"/>
              <p:nvPr/>
            </p:nvSpPr>
            <p:spPr>
              <a:xfrm>
                <a:off x="5415756" y="4365104"/>
                <a:ext cx="52714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05C15B8-8EB0-A921-718A-726FF71B9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756" y="4365104"/>
                <a:ext cx="527149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6FC58CF-B3FF-B0D5-BAB7-13E7DEF4D7AD}"/>
                  </a:ext>
                </a:extLst>
              </p:cNvPr>
              <p:cNvSpPr txBox="1"/>
              <p:nvPr/>
            </p:nvSpPr>
            <p:spPr>
              <a:xfrm>
                <a:off x="7594088" y="3993697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6FC58CF-B3FF-B0D5-BAB7-13E7DEF4D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4088" y="3993697"/>
                <a:ext cx="1031320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F0FE261-A43D-A684-A3B7-9E6E71615154}"/>
                  </a:ext>
                </a:extLst>
              </p:cNvPr>
              <p:cNvSpPr txBox="1"/>
              <p:nvPr/>
            </p:nvSpPr>
            <p:spPr>
              <a:xfrm>
                <a:off x="7573929" y="4585477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DF0FE261-A43D-A684-A3B7-9E6E71615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3929" y="4585477"/>
                <a:ext cx="1031320" cy="5847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1353471-CA49-2176-2951-19008804D881}"/>
                  </a:ext>
                </a:extLst>
              </p:cNvPr>
              <p:cNvSpPr txBox="1"/>
              <p:nvPr/>
            </p:nvSpPr>
            <p:spPr>
              <a:xfrm>
                <a:off x="7458830" y="5160762"/>
                <a:ext cx="105571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1353471-CA49-2176-2951-19008804D8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8830" y="5160762"/>
                <a:ext cx="1055719" cy="584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87A0732-9921-710E-E59D-3326D4F573B1}"/>
                  </a:ext>
                </a:extLst>
              </p:cNvPr>
              <p:cNvSpPr txBox="1"/>
              <p:nvPr/>
            </p:nvSpPr>
            <p:spPr>
              <a:xfrm>
                <a:off x="7602197" y="5820980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87A0732-9921-710E-E59D-3326D4F57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197" y="5820980"/>
                <a:ext cx="1031320" cy="5847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F66BD0A-5843-E56C-5923-B53D7C85E466}"/>
                  </a:ext>
                </a:extLst>
              </p:cNvPr>
              <p:cNvSpPr txBox="1"/>
              <p:nvPr/>
            </p:nvSpPr>
            <p:spPr>
              <a:xfrm>
                <a:off x="8478485" y="4569761"/>
                <a:ext cx="6726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F66BD0A-5843-E56C-5923-B53D7C85E4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485" y="4569761"/>
                <a:ext cx="672606" cy="5847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77D46EC-C645-D773-26DA-33A8E7D14AC7}"/>
                  </a:ext>
                </a:extLst>
              </p:cNvPr>
              <p:cNvSpPr txBox="1"/>
              <p:nvPr/>
            </p:nvSpPr>
            <p:spPr>
              <a:xfrm>
                <a:off x="8443085" y="5805264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77D46EC-C645-D773-26DA-33A8E7D14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3085" y="5805264"/>
                <a:ext cx="455256" cy="5847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A88ABFB-78C3-CB1C-9CC1-71E9014E6E09}"/>
                  </a:ext>
                </a:extLst>
              </p:cNvPr>
              <p:cNvSpPr txBox="1"/>
              <p:nvPr/>
            </p:nvSpPr>
            <p:spPr>
              <a:xfrm>
                <a:off x="8470847" y="3968152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A88ABFB-78C3-CB1C-9CC1-71E9014E6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847" y="3968152"/>
                <a:ext cx="1031320" cy="5847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96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4" grpId="0"/>
      <p:bldP spid="20" grpId="0"/>
      <p:bldP spid="23" grpId="0"/>
      <p:bldP spid="25" grpId="0" animBg="1"/>
      <p:bldP spid="39" grpId="0"/>
      <p:bldP spid="40" grpId="0"/>
      <p:bldP spid="44" grpId="0"/>
      <p:bldP spid="54" grpId="0"/>
      <p:bldP spid="55" grpId="0"/>
      <p:bldP spid="59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C8067-9433-3B6F-6530-74EDBD272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75EAD4F-2526-27CF-956E-0D0F093C6A90}"/>
              </a:ext>
            </a:extLst>
          </p:cNvPr>
          <p:cNvSpPr/>
          <p:nvPr/>
        </p:nvSpPr>
        <p:spPr>
          <a:xfrm>
            <a:off x="1314890" y="3666309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C80EA1-4D43-DEDB-45CA-B2D9D17A797E}"/>
              </a:ext>
            </a:extLst>
          </p:cNvPr>
          <p:cNvCxnSpPr>
            <a:cxnSpLocks/>
          </p:cNvCxnSpPr>
          <p:nvPr/>
        </p:nvCxnSpPr>
        <p:spPr>
          <a:xfrm>
            <a:off x="1406709" y="3829766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1A4F0D-00F9-2FE8-F17D-01A7559A95F1}"/>
              </a:ext>
            </a:extLst>
          </p:cNvPr>
          <p:cNvCxnSpPr>
            <a:cxnSpLocks/>
          </p:cNvCxnSpPr>
          <p:nvPr/>
        </p:nvCxnSpPr>
        <p:spPr>
          <a:xfrm>
            <a:off x="1037550" y="1483190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51FE28B-174C-1870-662F-60F0D02ED7E2}"/>
              </a:ext>
            </a:extLst>
          </p:cNvPr>
          <p:cNvCxnSpPr>
            <a:cxnSpLocks/>
          </p:cNvCxnSpPr>
          <p:nvPr/>
        </p:nvCxnSpPr>
        <p:spPr>
          <a:xfrm flipV="1">
            <a:off x="1406709" y="3213372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5AB8B8-727A-3809-AFFF-92CBEA7AB157}"/>
                  </a:ext>
                </a:extLst>
              </p:cNvPr>
              <p:cNvSpPr txBox="1"/>
              <p:nvPr/>
            </p:nvSpPr>
            <p:spPr>
              <a:xfrm>
                <a:off x="1512845" y="3091521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B5AB8B8-727A-3809-AFFF-92CBEA7AB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845" y="3091521"/>
                <a:ext cx="52715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964CB2A-71A5-A24D-B60C-CAA91D57F0C2}"/>
                  </a:ext>
                </a:extLst>
              </p:cNvPr>
              <p:cNvSpPr txBox="1"/>
              <p:nvPr/>
            </p:nvSpPr>
            <p:spPr>
              <a:xfrm>
                <a:off x="1539780" y="3751713"/>
                <a:ext cx="5002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964CB2A-71A5-A24D-B60C-CAA91D57F0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9780" y="3751713"/>
                <a:ext cx="500215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3E32BA7-4EDA-8DEE-BEC4-86A0074640A5}"/>
              </a:ext>
            </a:extLst>
          </p:cNvPr>
          <p:cNvCxnSpPr>
            <a:cxnSpLocks/>
          </p:cNvCxnSpPr>
          <p:nvPr/>
        </p:nvCxnSpPr>
        <p:spPr>
          <a:xfrm flipV="1">
            <a:off x="1406710" y="1483190"/>
            <a:ext cx="0" cy="2191885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65FBBD7-CEC8-4220-1DE2-1BF07A4C799C}"/>
              </a:ext>
            </a:extLst>
          </p:cNvPr>
          <p:cNvSpPr txBox="1"/>
          <p:nvPr/>
        </p:nvSpPr>
        <p:spPr>
          <a:xfrm>
            <a:off x="407368" y="116632"/>
            <a:ext cx="11449267" cy="120032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An elastic spring of modulus of elasticity 20N has one end fixed. </a:t>
            </a:r>
          </a:p>
          <a:p>
            <a:r>
              <a:rPr lang="en-GB" dirty="0"/>
              <a:t>When a particle of mass 1kg is attached to the other end and hands at rest, the total length of the spring is 1.4m. </a:t>
            </a:r>
          </a:p>
          <a:p>
            <a:r>
              <a:rPr lang="en-GB" dirty="0"/>
              <a:t>The particle of mass 1kg is removed and replaced by a particle of mass </a:t>
            </a:r>
            <a:r>
              <a:rPr lang="en-GB"/>
              <a:t>0.8kg </a:t>
            </a:r>
          </a:p>
          <a:p>
            <a:r>
              <a:rPr lang="en-GB"/>
              <a:t>Find </a:t>
            </a:r>
            <a:r>
              <a:rPr lang="en-GB" dirty="0"/>
              <a:t>the new length of the spring</a:t>
            </a:r>
            <a:r>
              <a:rPr lang="en-GB"/>
              <a:t>. 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02D28C9-A498-84C4-B6DA-CE77D6B2F3CE}"/>
                  </a:ext>
                </a:extLst>
              </p:cNvPr>
              <p:cNvSpPr txBox="1"/>
              <p:nvPr/>
            </p:nvSpPr>
            <p:spPr>
              <a:xfrm>
                <a:off x="190484" y="2342263"/>
                <a:ext cx="84142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rgbClr val="250EB2"/>
                          </a:solidFill>
                          <a:latin typeface="Cambria Math" panose="02040503050406030204" pitchFamily="18" charset="0"/>
                        </a:rPr>
                        <m:t>1.4</m:t>
                      </m:r>
                    </m:oMath>
                  </m:oMathPara>
                </a14:m>
                <a:endParaRPr lang="en-GB" sz="3200" dirty="0">
                  <a:solidFill>
                    <a:srgbClr val="250EB2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02D28C9-A498-84C4-B6DA-CE77D6B2F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484" y="2342263"/>
                <a:ext cx="84142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Oval 24">
            <a:extLst>
              <a:ext uri="{FF2B5EF4-FFF2-40B4-BE49-F238E27FC236}">
                <a16:creationId xmlns:a16="http://schemas.microsoft.com/office/drawing/2014/main" id="{10A561B8-8755-96F3-69D4-FA22218CF890}"/>
              </a:ext>
            </a:extLst>
          </p:cNvPr>
          <p:cNvSpPr/>
          <p:nvPr/>
        </p:nvSpPr>
        <p:spPr>
          <a:xfrm>
            <a:off x="7051619" y="3154663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859A650-4E98-8A4F-4727-62370E58E3C2}"/>
              </a:ext>
            </a:extLst>
          </p:cNvPr>
          <p:cNvCxnSpPr>
            <a:cxnSpLocks/>
          </p:cNvCxnSpPr>
          <p:nvPr/>
        </p:nvCxnSpPr>
        <p:spPr>
          <a:xfrm>
            <a:off x="7143438" y="3318120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02F62D4-B4B2-2DBF-5DE9-1265448233E0}"/>
              </a:ext>
            </a:extLst>
          </p:cNvPr>
          <p:cNvCxnSpPr>
            <a:cxnSpLocks/>
          </p:cNvCxnSpPr>
          <p:nvPr/>
        </p:nvCxnSpPr>
        <p:spPr>
          <a:xfrm>
            <a:off x="6774278" y="1542978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6A7F37B-F2FE-3A3F-7611-17222B9B4B97}"/>
              </a:ext>
            </a:extLst>
          </p:cNvPr>
          <p:cNvCxnSpPr>
            <a:cxnSpLocks/>
          </p:cNvCxnSpPr>
          <p:nvPr/>
        </p:nvCxnSpPr>
        <p:spPr>
          <a:xfrm flipV="1">
            <a:off x="7143438" y="2701726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7281599-AC79-19DF-64C3-A26BFF70D117}"/>
                  </a:ext>
                </a:extLst>
              </p:cNvPr>
              <p:cNvSpPr txBox="1"/>
              <p:nvPr/>
            </p:nvSpPr>
            <p:spPr>
              <a:xfrm>
                <a:off x="7249574" y="2579875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7281599-AC79-19DF-64C3-A26BFF70D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574" y="2579875"/>
                <a:ext cx="52715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8298ABD-D203-7F8B-9B9B-2270C056C824}"/>
                  </a:ext>
                </a:extLst>
              </p:cNvPr>
              <p:cNvSpPr txBox="1"/>
              <p:nvPr/>
            </p:nvSpPr>
            <p:spPr>
              <a:xfrm>
                <a:off x="7235258" y="3318120"/>
                <a:ext cx="12202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8298ABD-D203-7F8B-9B9B-2270C056C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5258" y="3318120"/>
                <a:ext cx="1220293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9FFF21C-33F9-632D-3546-09DF8E4081EA}"/>
              </a:ext>
            </a:extLst>
          </p:cNvPr>
          <p:cNvCxnSpPr>
            <a:cxnSpLocks/>
          </p:cNvCxnSpPr>
          <p:nvPr/>
        </p:nvCxnSpPr>
        <p:spPr>
          <a:xfrm flipH="1" flipV="1">
            <a:off x="7143438" y="1542978"/>
            <a:ext cx="1" cy="162045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E3589D4-C25F-06D8-3C74-4B60DB8D9E55}"/>
                  </a:ext>
                </a:extLst>
              </p:cNvPr>
              <p:cNvSpPr txBox="1"/>
              <p:nvPr/>
            </p:nvSpPr>
            <p:spPr>
              <a:xfrm>
                <a:off x="6240016" y="2116951"/>
                <a:ext cx="5817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E3589D4-C25F-06D8-3C74-4B60DB8D9E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16" y="2116951"/>
                <a:ext cx="581722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B060BF6-D441-96B7-80B9-BF20CB0FFBA5}"/>
              </a:ext>
            </a:extLst>
          </p:cNvPr>
          <p:cNvCxnSpPr/>
          <p:nvPr/>
        </p:nvCxnSpPr>
        <p:spPr>
          <a:xfrm>
            <a:off x="1037550" y="1537547"/>
            <a:ext cx="0" cy="2237022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BAA2C10-9C8D-8503-6913-45E26E310124}"/>
              </a:ext>
            </a:extLst>
          </p:cNvPr>
          <p:cNvCxnSpPr>
            <a:cxnSpLocks/>
          </p:cNvCxnSpPr>
          <p:nvPr/>
        </p:nvCxnSpPr>
        <p:spPr>
          <a:xfrm>
            <a:off x="6804634" y="1595120"/>
            <a:ext cx="0" cy="1723000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0BB6381-C97A-154A-80CB-956DEA4151ED}"/>
                  </a:ext>
                </a:extLst>
              </p:cNvPr>
              <p:cNvSpPr txBox="1"/>
              <p:nvPr/>
            </p:nvSpPr>
            <p:spPr>
              <a:xfrm>
                <a:off x="1136628" y="5632086"/>
                <a:ext cx="155714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1.4−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𝑙</m:t>
                      </m:r>
                    </m:oMath>
                  </m:oMathPara>
                </a14:m>
                <a:endPara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0BB6381-C97A-154A-80CB-956DEA415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628" y="5632086"/>
                <a:ext cx="155714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225CFB3-434C-BB4C-D5BE-F863718687D5}"/>
                  </a:ext>
                </a:extLst>
              </p:cNvPr>
              <p:cNvSpPr txBox="1"/>
              <p:nvPr/>
            </p:nvSpPr>
            <p:spPr>
              <a:xfrm>
                <a:off x="358195" y="4449403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225CFB3-434C-BB4C-D5BE-F86371868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95" y="4449403"/>
                <a:ext cx="1031320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BA64ED-6020-046E-2C90-FD6C86D90CCB}"/>
                  </a:ext>
                </a:extLst>
              </p:cNvPr>
              <p:cNvSpPr txBox="1"/>
              <p:nvPr/>
            </p:nvSpPr>
            <p:spPr>
              <a:xfrm>
                <a:off x="338036" y="5041183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BA64ED-6020-046E-2C90-FD6C86D90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36" y="5041183"/>
                <a:ext cx="103132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09504A6-975A-6D4C-0BDF-2089DB218F71}"/>
                  </a:ext>
                </a:extLst>
              </p:cNvPr>
              <p:cNvSpPr txBox="1"/>
              <p:nvPr/>
            </p:nvSpPr>
            <p:spPr>
              <a:xfrm>
                <a:off x="119336" y="5596107"/>
                <a:ext cx="125389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3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GB" sz="32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09504A6-975A-6D4C-0BDF-2089DB218F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6" y="5596107"/>
                <a:ext cx="125389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8AB48BE-A9E7-E777-428C-7CAD1C5518E6}"/>
                  </a:ext>
                </a:extLst>
              </p:cNvPr>
              <p:cNvSpPr txBox="1"/>
              <p:nvPr/>
            </p:nvSpPr>
            <p:spPr>
              <a:xfrm>
                <a:off x="331022" y="6287355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8AB48BE-A9E7-E777-428C-7CAD1C551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22" y="6287355"/>
                <a:ext cx="1031320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A20E82-FC9C-C366-08A9-CA35A4B5CCCC}"/>
                  </a:ext>
                </a:extLst>
              </p:cNvPr>
              <p:cNvSpPr txBox="1"/>
              <p:nvPr/>
            </p:nvSpPr>
            <p:spPr>
              <a:xfrm>
                <a:off x="1242592" y="5025467"/>
                <a:ext cx="6726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3A20E82-FC9C-C366-08A9-CA35A4B5C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2592" y="5025467"/>
                <a:ext cx="672606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2D0086E-14B5-62F8-3269-4B037840B0D6}"/>
                  </a:ext>
                </a:extLst>
              </p:cNvPr>
              <p:cNvSpPr txBox="1"/>
              <p:nvPr/>
            </p:nvSpPr>
            <p:spPr>
              <a:xfrm>
                <a:off x="1171910" y="6271639"/>
                <a:ext cx="45525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2D0086E-14B5-62F8-3269-4B037840B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910" y="6271639"/>
                <a:ext cx="455256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C111D27-F47C-CF3A-5A8D-0C6A5F3C1B51}"/>
                  </a:ext>
                </a:extLst>
              </p:cNvPr>
              <p:cNvSpPr txBox="1"/>
              <p:nvPr/>
            </p:nvSpPr>
            <p:spPr>
              <a:xfrm>
                <a:off x="1234954" y="4423858"/>
                <a:ext cx="52714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4C111D27-F47C-CF3A-5A8D-0C6A5F3C1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954" y="4423858"/>
                <a:ext cx="527149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831467F-AB96-0142-D9AC-C826FEA4DA61}"/>
                  </a:ext>
                </a:extLst>
              </p:cNvPr>
              <p:cNvSpPr txBox="1"/>
              <p:nvPr/>
            </p:nvSpPr>
            <p:spPr>
              <a:xfrm>
                <a:off x="6636193" y="4113286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831467F-AB96-0142-D9AC-C826FEA4D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6193" y="4113286"/>
                <a:ext cx="1031320" cy="5847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63B25F6-B107-B8A6-EB77-058DC24C167A}"/>
                  </a:ext>
                </a:extLst>
              </p:cNvPr>
              <p:cNvSpPr txBox="1"/>
              <p:nvPr/>
            </p:nvSpPr>
            <p:spPr>
              <a:xfrm>
                <a:off x="6616034" y="4705066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63B25F6-B107-B8A6-EB77-058DC24C16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6034" y="4705066"/>
                <a:ext cx="1031320" cy="5847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3E75C83-2C2E-A120-BFDE-5B71C7837B76}"/>
                  </a:ext>
                </a:extLst>
              </p:cNvPr>
              <p:cNvSpPr txBox="1"/>
              <p:nvPr/>
            </p:nvSpPr>
            <p:spPr>
              <a:xfrm>
                <a:off x="6500935" y="5280351"/>
                <a:ext cx="105571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3E75C83-2C2E-A120-BFDE-5B71C7837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935" y="5280351"/>
                <a:ext cx="1055719" cy="5847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A4A82CA-8576-A206-4929-02B497851998}"/>
                  </a:ext>
                </a:extLst>
              </p:cNvPr>
              <p:cNvSpPr txBox="1"/>
              <p:nvPr/>
            </p:nvSpPr>
            <p:spPr>
              <a:xfrm>
                <a:off x="6644302" y="5940569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3A4A82CA-8576-A206-4929-02B4978519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302" y="5940569"/>
                <a:ext cx="1031320" cy="584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41798CD-B30B-0EF8-5FA2-DB5D2DEE8154}"/>
                  </a:ext>
                </a:extLst>
              </p:cNvPr>
              <p:cNvSpPr txBox="1"/>
              <p:nvPr/>
            </p:nvSpPr>
            <p:spPr>
              <a:xfrm>
                <a:off x="7520590" y="4689350"/>
                <a:ext cx="6726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641798CD-B30B-0EF8-5FA2-DB5D2DEE8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0590" y="4689350"/>
                <a:ext cx="672606" cy="5847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6F79AED-A5AC-0C47-619B-046AFCF83268}"/>
                  </a:ext>
                </a:extLst>
              </p:cNvPr>
              <p:cNvSpPr txBox="1"/>
              <p:nvPr/>
            </p:nvSpPr>
            <p:spPr>
              <a:xfrm>
                <a:off x="7485190" y="5924853"/>
                <a:ext cx="708006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140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149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A6F79AED-A5AC-0C47-619B-046AFCF83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5190" y="5924853"/>
                <a:ext cx="708006" cy="67056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2B123ED-E2DB-1FC8-C7A0-03C835DB65EB}"/>
                  </a:ext>
                </a:extLst>
              </p:cNvPr>
              <p:cNvSpPr txBox="1"/>
              <p:nvPr/>
            </p:nvSpPr>
            <p:spPr>
              <a:xfrm>
                <a:off x="7512952" y="4087741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12B123ED-E2DB-1FC8-C7A0-03C835DB65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952" y="4087741"/>
                <a:ext cx="1031320" cy="5847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D23C6-2535-71E7-4472-7CACCDFACEE5}"/>
                  </a:ext>
                </a:extLst>
              </p:cNvPr>
              <p:cNvSpPr txBox="1"/>
              <p:nvPr/>
            </p:nvSpPr>
            <p:spPr>
              <a:xfrm>
                <a:off x="2729250" y="1621841"/>
                <a:ext cx="1802821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C4D23C6-2535-71E7-4472-7CACCDFAC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9250" y="1621841"/>
                <a:ext cx="1802821" cy="102752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BFE12D-77AB-89C8-E137-34834E27634B}"/>
                  </a:ext>
                </a:extLst>
              </p:cNvPr>
              <p:cNvSpPr txBox="1"/>
              <p:nvPr/>
            </p:nvSpPr>
            <p:spPr>
              <a:xfrm>
                <a:off x="2627331" y="2954246"/>
                <a:ext cx="3231518" cy="10303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9.8=</m:t>
                      </m:r>
                      <m:f>
                        <m:f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20(1.4−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𝑙</m:t>
                          </m:r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BFE12D-77AB-89C8-E137-34834E276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331" y="2954246"/>
                <a:ext cx="3231518" cy="103034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279F50-E7A1-97AC-785A-4B2A66FC1FBB}"/>
                  </a:ext>
                </a:extLst>
              </p:cNvPr>
              <p:cNvSpPr txBox="1"/>
              <p:nvPr/>
            </p:nvSpPr>
            <p:spPr>
              <a:xfrm>
                <a:off x="2504780" y="4221088"/>
                <a:ext cx="308027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9.8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28 −20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0279F50-E7A1-97AC-785A-4B2A66FC1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4780" y="4221088"/>
                <a:ext cx="3080270" cy="58477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5ACF96-F7B2-318F-358E-CD75BB5ABC94}"/>
              </a:ext>
            </a:extLst>
          </p:cNvPr>
          <p:cNvCxnSpPr>
            <a:cxnSpLocks/>
          </p:cNvCxnSpPr>
          <p:nvPr/>
        </p:nvCxnSpPr>
        <p:spPr>
          <a:xfrm>
            <a:off x="5976603" y="1567507"/>
            <a:ext cx="0" cy="49421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57339-7761-886F-2B61-53C80765E271}"/>
                  </a:ext>
                </a:extLst>
              </p:cNvPr>
              <p:cNvSpPr txBox="1"/>
              <p:nvPr/>
            </p:nvSpPr>
            <p:spPr>
              <a:xfrm>
                <a:off x="3037889" y="5051670"/>
                <a:ext cx="1728192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140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149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0957339-7761-886F-2B61-53C80765E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889" y="5051670"/>
                <a:ext cx="1728192" cy="1017523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B80520-10F2-66D4-93AF-464D003D0A7B}"/>
                  </a:ext>
                </a:extLst>
              </p:cNvPr>
              <p:cNvSpPr txBox="1"/>
              <p:nvPr/>
            </p:nvSpPr>
            <p:spPr>
              <a:xfrm>
                <a:off x="9217475" y="1828500"/>
                <a:ext cx="1802821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3200" i="1"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0B80520-10F2-66D4-93AF-464D003D0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475" y="1828500"/>
                <a:ext cx="1802821" cy="102752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5D5CD87-0509-9043-A05F-A062745FDE67}"/>
                  </a:ext>
                </a:extLst>
              </p:cNvPr>
              <p:cNvSpPr txBox="1"/>
              <p:nvPr/>
            </p:nvSpPr>
            <p:spPr>
              <a:xfrm>
                <a:off x="8785302" y="3159901"/>
                <a:ext cx="2885101" cy="14276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kumimoji="0" lang="en-GB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20(</m:t>
                          </m:r>
                          <m:sSub>
                            <m:sSubPr>
                              <m:ctrlPr>
                                <a:rPr lang="en-GB" sz="3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3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32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f>
                            <m:fPr>
                              <m:ctrlPr>
                                <a:rPr lang="en-GB" sz="3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i="1">
                                  <a:latin typeface="Cambria Math" panose="02040503050406030204" pitchFamily="18" charset="0"/>
                                </a:rPr>
                                <m:t>140</m:t>
                              </m:r>
                            </m:num>
                            <m:den>
                              <m:r>
                                <a:rPr lang="en-GB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149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5D5CD87-0509-9043-A05F-A062745FDE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5302" y="3159901"/>
                <a:ext cx="2885101" cy="1427699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FF2AF9-496F-4966-3A01-0A602C14AFBF}"/>
                  </a:ext>
                </a:extLst>
              </p:cNvPr>
              <p:cNvSpPr txBox="1"/>
              <p:nvPr/>
            </p:nvSpPr>
            <p:spPr>
              <a:xfrm>
                <a:off x="9353169" y="5023611"/>
                <a:ext cx="214343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3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.368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BFF2AF9-496F-4966-3A01-0A602C14AF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3169" y="5023611"/>
                <a:ext cx="2143430" cy="58477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317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4" grpId="0"/>
      <p:bldP spid="6" grpId="0"/>
      <p:bldP spid="7" grpId="0"/>
      <p:bldP spid="11" grpId="0"/>
      <p:bldP spid="15" grpId="0"/>
      <p:bldP spid="16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44A41-C568-B179-DCAE-941713F55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EC38D2AC-CD4A-FDFC-492D-71E35C32AA57}"/>
              </a:ext>
            </a:extLst>
          </p:cNvPr>
          <p:cNvSpPr txBox="1"/>
          <p:nvPr/>
        </p:nvSpPr>
        <p:spPr>
          <a:xfrm>
            <a:off x="407368" y="116632"/>
            <a:ext cx="11449267" cy="1200329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dirty="0"/>
              <a:t>An elastic spring of modulus of elasticity 20N has one end fixed. </a:t>
            </a:r>
          </a:p>
          <a:p>
            <a:r>
              <a:rPr lang="en-GB" dirty="0"/>
              <a:t>When a particle of mass 1kg is attached to the other end and hands at rest, the total length of the spring is 1.4m. </a:t>
            </a:r>
          </a:p>
          <a:p>
            <a:r>
              <a:rPr lang="en-GB" dirty="0"/>
              <a:t>The particle of mass 1kg is removed and replaced by a particle of mass 0.8kg Find the new length of the spring. </a:t>
            </a:r>
          </a:p>
          <a:p>
            <a:r>
              <a:rPr lang="en-GB" dirty="0"/>
              <a:t>The other end of the string is attached to a fixed-point A on a rough horizontal table. 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5CE96AA-2098-657C-9DDA-1DC26DFA9FBD}"/>
              </a:ext>
            </a:extLst>
          </p:cNvPr>
          <p:cNvSpPr/>
          <p:nvPr/>
        </p:nvSpPr>
        <p:spPr>
          <a:xfrm>
            <a:off x="1209545" y="3168477"/>
            <a:ext cx="183639" cy="17080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dirty="0">
              <a:solidFill>
                <a:schemeClr val="tx1"/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65DE3B-2184-9B91-57BF-DC9DC130A53D}"/>
              </a:ext>
            </a:extLst>
          </p:cNvPr>
          <p:cNvCxnSpPr>
            <a:cxnSpLocks/>
          </p:cNvCxnSpPr>
          <p:nvPr/>
        </p:nvCxnSpPr>
        <p:spPr>
          <a:xfrm>
            <a:off x="1301364" y="3331934"/>
            <a:ext cx="0" cy="461880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05D5101-93C1-7451-93C8-5A7876460C7D}"/>
              </a:ext>
            </a:extLst>
          </p:cNvPr>
          <p:cNvCxnSpPr>
            <a:cxnSpLocks/>
          </p:cNvCxnSpPr>
          <p:nvPr/>
        </p:nvCxnSpPr>
        <p:spPr>
          <a:xfrm>
            <a:off x="932204" y="1556792"/>
            <a:ext cx="738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D2666C-52B0-7AFF-A9E9-FFBFD41C54B8}"/>
              </a:ext>
            </a:extLst>
          </p:cNvPr>
          <p:cNvCxnSpPr>
            <a:cxnSpLocks/>
          </p:cNvCxnSpPr>
          <p:nvPr/>
        </p:nvCxnSpPr>
        <p:spPr>
          <a:xfrm flipV="1">
            <a:off x="1301364" y="2715540"/>
            <a:ext cx="0" cy="461703"/>
          </a:xfrm>
          <a:prstGeom prst="straightConnector1">
            <a:avLst/>
          </a:prstGeom>
          <a:ln w="444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F5984AA-6FE0-2035-830A-20E267EC7C44}"/>
                  </a:ext>
                </a:extLst>
              </p:cNvPr>
              <p:cNvSpPr txBox="1"/>
              <p:nvPr/>
            </p:nvSpPr>
            <p:spPr>
              <a:xfrm>
                <a:off x="1407500" y="2593689"/>
                <a:ext cx="52715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F5984AA-6FE0-2035-830A-20E267EC7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7500" y="2593689"/>
                <a:ext cx="527150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4B3ABCE-1ACE-7015-625C-733540C51197}"/>
                  </a:ext>
                </a:extLst>
              </p:cNvPr>
              <p:cNvSpPr txBox="1"/>
              <p:nvPr/>
            </p:nvSpPr>
            <p:spPr>
              <a:xfrm>
                <a:off x="1393184" y="3331934"/>
                <a:ext cx="12202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4B3ABCE-1ACE-7015-625C-733540C51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3184" y="3331934"/>
                <a:ext cx="1220293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4F8E917-72A7-DDEF-DE6D-026C3C081AD0}"/>
              </a:ext>
            </a:extLst>
          </p:cNvPr>
          <p:cNvCxnSpPr>
            <a:cxnSpLocks/>
          </p:cNvCxnSpPr>
          <p:nvPr/>
        </p:nvCxnSpPr>
        <p:spPr>
          <a:xfrm flipH="1" flipV="1">
            <a:off x="1301364" y="1556792"/>
            <a:ext cx="1" cy="162045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CD17422-7F68-252D-18EA-EB919EF679DA}"/>
                  </a:ext>
                </a:extLst>
              </p:cNvPr>
              <p:cNvSpPr txBox="1"/>
              <p:nvPr/>
            </p:nvSpPr>
            <p:spPr>
              <a:xfrm>
                <a:off x="397942" y="2130765"/>
                <a:ext cx="5817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CD17422-7F68-252D-18EA-EB919EF67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942" y="2130765"/>
                <a:ext cx="58172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CD864F2-1518-CCDF-EC54-E0C0C3918C83}"/>
              </a:ext>
            </a:extLst>
          </p:cNvPr>
          <p:cNvCxnSpPr>
            <a:cxnSpLocks/>
          </p:cNvCxnSpPr>
          <p:nvPr/>
        </p:nvCxnSpPr>
        <p:spPr>
          <a:xfrm>
            <a:off x="962560" y="1608934"/>
            <a:ext cx="0" cy="1723000"/>
          </a:xfrm>
          <a:prstGeom prst="straightConnector1">
            <a:avLst/>
          </a:prstGeom>
          <a:ln w="19050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F013E39-DC04-786B-04EB-1ACC4C3CEFF0}"/>
                  </a:ext>
                </a:extLst>
              </p:cNvPr>
              <p:cNvSpPr txBox="1"/>
              <p:nvPr/>
            </p:nvSpPr>
            <p:spPr>
              <a:xfrm>
                <a:off x="794119" y="4127100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F013E39-DC04-786B-04EB-1ACC4C3CE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119" y="4127100"/>
                <a:ext cx="103132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568832C-4728-738A-F1D3-8A31C627D5F3}"/>
                  </a:ext>
                </a:extLst>
              </p:cNvPr>
              <p:cNvSpPr txBox="1"/>
              <p:nvPr/>
            </p:nvSpPr>
            <p:spPr>
              <a:xfrm>
                <a:off x="773960" y="4718880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9568832C-4728-738A-F1D3-8A31C627D5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960" y="4718880"/>
                <a:ext cx="1031320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02FFC7A-0CC3-A2AB-FE36-09611C9CA8F0}"/>
                  </a:ext>
                </a:extLst>
              </p:cNvPr>
              <p:cNvSpPr txBox="1"/>
              <p:nvPr/>
            </p:nvSpPr>
            <p:spPr>
              <a:xfrm>
                <a:off x="658861" y="5294165"/>
                <a:ext cx="105571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GB" sz="32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02FFC7A-0CC3-A2AB-FE36-09611C9CA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61" y="5294165"/>
                <a:ext cx="1055719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F276D2C-1099-54BB-A91F-5F92DC800C63}"/>
                  </a:ext>
                </a:extLst>
              </p:cNvPr>
              <p:cNvSpPr txBox="1"/>
              <p:nvPr/>
            </p:nvSpPr>
            <p:spPr>
              <a:xfrm>
                <a:off x="802228" y="5954383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</m:t>
                      </m:r>
                      <m:r>
                        <a:rPr lang="en-GB" sz="32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AF276D2C-1099-54BB-A91F-5F92DC800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228" y="5954383"/>
                <a:ext cx="10313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366938-B73F-4962-B83B-C18D7473E482}"/>
                  </a:ext>
                </a:extLst>
              </p:cNvPr>
              <p:cNvSpPr txBox="1"/>
              <p:nvPr/>
            </p:nvSpPr>
            <p:spPr>
              <a:xfrm>
                <a:off x="1678516" y="4703164"/>
                <a:ext cx="67260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08366938-B73F-4962-B83B-C18D7473E4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8516" y="4703164"/>
                <a:ext cx="672606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188AFCF-6D58-33F4-1D50-67E80453A7FE}"/>
                  </a:ext>
                </a:extLst>
              </p:cNvPr>
              <p:cNvSpPr txBox="1"/>
              <p:nvPr/>
            </p:nvSpPr>
            <p:spPr>
              <a:xfrm>
                <a:off x="1643116" y="5938667"/>
                <a:ext cx="708006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140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149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9188AFCF-6D58-33F4-1D50-67E80453A7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116" y="5938667"/>
                <a:ext cx="708006" cy="67056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66F591C-5005-A853-F9E4-064EB20EAECD}"/>
                  </a:ext>
                </a:extLst>
              </p:cNvPr>
              <p:cNvSpPr txBox="1"/>
              <p:nvPr/>
            </p:nvSpPr>
            <p:spPr>
              <a:xfrm>
                <a:off x="1670878" y="4101555"/>
                <a:ext cx="10313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66F591C-5005-A853-F9E4-064EB20EA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878" y="4101555"/>
                <a:ext cx="1031320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14C4EC-C590-BE66-8940-0B5C87A80836}"/>
                  </a:ext>
                </a:extLst>
              </p:cNvPr>
              <p:cNvSpPr txBox="1"/>
              <p:nvPr/>
            </p:nvSpPr>
            <p:spPr>
              <a:xfrm>
                <a:off x="3431704" y="1832253"/>
                <a:ext cx="3449001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140</m:t>
                          </m:r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149</m:t>
                          </m:r>
                        </m:den>
                      </m:f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+0.368</m:t>
                      </m:r>
                    </m:oMath>
                  </m:oMathPara>
                </a14:m>
                <a:endParaRPr lang="en-GB" sz="3200" b="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914C4EC-C590-BE66-8940-0B5C87A80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1832253"/>
                <a:ext cx="3449001" cy="101752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429D1A-CAAD-F6F2-1633-6752518611CC}"/>
                  </a:ext>
                </a:extLst>
              </p:cNvPr>
              <p:cNvSpPr txBox="1"/>
              <p:nvPr/>
            </p:nvSpPr>
            <p:spPr>
              <a:xfrm>
                <a:off x="3503712" y="3429000"/>
                <a:ext cx="185440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3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</m:t>
                      </m:r>
                      <m:r>
                        <a:rPr lang="en-GB" sz="320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.31</m:t>
                      </m:r>
                    </m:oMath>
                  </m:oMathPara>
                </a14:m>
                <a:endParaRPr lang="en-GB" sz="3200" b="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A429D1A-CAAD-F6F2-1633-6752518611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3429000"/>
                <a:ext cx="1854404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9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40221</TotalTime>
  <Words>1316</Words>
  <Application>Microsoft Office PowerPoint</Application>
  <PresentationFormat>Widescreen</PresentationFormat>
  <Paragraphs>238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Stewart Gale</cp:lastModifiedBy>
  <cp:revision>1539</cp:revision>
  <dcterms:created xsi:type="dcterms:W3CDTF">2013-02-28T07:36:55Z</dcterms:created>
  <dcterms:modified xsi:type="dcterms:W3CDTF">2026-08-18T07:33:44Z</dcterms:modified>
</cp:coreProperties>
</file>