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071CC-2CAC-4DEE-8C5D-8A8B5E5A6738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A9221-CDDD-4E02-AFA2-CEE57DFED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322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071CC-2CAC-4DEE-8C5D-8A8B5E5A6738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A9221-CDDD-4E02-AFA2-CEE57DFED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530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071CC-2CAC-4DEE-8C5D-8A8B5E5A6738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A9221-CDDD-4E02-AFA2-CEE57DFED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0573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071CC-2CAC-4DEE-8C5D-8A8B5E5A6738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A9221-CDDD-4E02-AFA2-CEE57DFED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4516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071CC-2CAC-4DEE-8C5D-8A8B5E5A6738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A9221-CDDD-4E02-AFA2-CEE57DFED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525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071CC-2CAC-4DEE-8C5D-8A8B5E5A6738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A9221-CDDD-4E02-AFA2-CEE57DFED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852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071CC-2CAC-4DEE-8C5D-8A8B5E5A6738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A9221-CDDD-4E02-AFA2-CEE57DFED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786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071CC-2CAC-4DEE-8C5D-8A8B5E5A6738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A9221-CDDD-4E02-AFA2-CEE57DFED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5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071CC-2CAC-4DEE-8C5D-8A8B5E5A6738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A9221-CDDD-4E02-AFA2-CEE57DFED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196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071CC-2CAC-4DEE-8C5D-8A8B5E5A6738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A9221-CDDD-4E02-AFA2-CEE57DFED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0483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071CC-2CAC-4DEE-8C5D-8A8B5E5A6738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A9221-CDDD-4E02-AFA2-CEE57DFED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5359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071CC-2CAC-4DEE-8C5D-8A8B5E5A6738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A9221-CDDD-4E02-AFA2-CEE57DFED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826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040580" y="-103908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02924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27462" y="105295"/>
            <a:ext cx="368488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1) </a:t>
            </a:r>
            <a:r>
              <a:rPr lang="en-GB" sz="2000" dirty="0" smtClean="0"/>
              <a:t>What is the length of the arc?</a:t>
            </a:r>
          </a:p>
          <a:p>
            <a:r>
              <a:rPr lang="en-GB" dirty="0" smtClean="0"/>
              <a:t>Give your answer to 1 decimal place</a:t>
            </a:r>
            <a:endParaRPr lang="en-GB" dirty="0"/>
          </a:p>
        </p:txBody>
      </p:sp>
      <p:grpSp>
        <p:nvGrpSpPr>
          <p:cNvPr id="11" name="Group 10"/>
          <p:cNvGrpSpPr/>
          <p:nvPr/>
        </p:nvGrpSpPr>
        <p:grpSpPr>
          <a:xfrm>
            <a:off x="3176103" y="277509"/>
            <a:ext cx="3419302" cy="3302924"/>
            <a:chOff x="1801090" y="687185"/>
            <a:chExt cx="3419302" cy="3302924"/>
          </a:xfrm>
        </p:grpSpPr>
        <p:sp>
          <p:nvSpPr>
            <p:cNvPr id="2" name="Pie 1"/>
            <p:cNvSpPr/>
            <p:nvPr/>
          </p:nvSpPr>
          <p:spPr>
            <a:xfrm>
              <a:off x="1801090" y="687185"/>
              <a:ext cx="3419302" cy="3302924"/>
            </a:xfrm>
            <a:prstGeom prst="pie">
              <a:avLst>
                <a:gd name="adj1" fmla="val 10115168"/>
                <a:gd name="adj2" fmla="val 16200000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887287" y="1983971"/>
              <a:ext cx="6788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/>
                <a:t>120˚</a:t>
              </a:r>
              <a:endParaRPr lang="en-GB" sz="2000" b="1" dirty="0"/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3685310" y="687185"/>
              <a:ext cx="14493" cy="165146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3756074" y="1167618"/>
              <a:ext cx="9412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/>
                <a:t>12cm</a:t>
              </a:r>
              <a:endParaRPr lang="en-GB" sz="2400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9411180" y="252703"/>
            <a:ext cx="3419302" cy="3302924"/>
            <a:chOff x="1801090" y="687185"/>
            <a:chExt cx="3419302" cy="3302924"/>
          </a:xfrm>
        </p:grpSpPr>
        <p:sp>
          <p:nvSpPr>
            <p:cNvPr id="14" name="Pie 13"/>
            <p:cNvSpPr/>
            <p:nvPr/>
          </p:nvSpPr>
          <p:spPr>
            <a:xfrm>
              <a:off x="1801090" y="687185"/>
              <a:ext cx="3419302" cy="3302924"/>
            </a:xfrm>
            <a:prstGeom prst="pie">
              <a:avLst>
                <a:gd name="adj1" fmla="val 10115168"/>
                <a:gd name="adj2" fmla="val 16200000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887287" y="1983971"/>
              <a:ext cx="6788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/>
                <a:t>120˚</a:t>
              </a:r>
              <a:endParaRPr lang="en-GB" sz="2000" b="1" dirty="0"/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3685310" y="687185"/>
              <a:ext cx="14493" cy="165146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3756074" y="1167618"/>
              <a:ext cx="9412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/>
                <a:t>12cm</a:t>
              </a:r>
              <a:endParaRPr lang="en-GB" sz="2400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9272103" y="3738500"/>
            <a:ext cx="3419302" cy="3302924"/>
            <a:chOff x="1801090" y="687185"/>
            <a:chExt cx="3419302" cy="3302924"/>
          </a:xfrm>
        </p:grpSpPr>
        <p:sp>
          <p:nvSpPr>
            <p:cNvPr id="21" name="Pie 20"/>
            <p:cNvSpPr/>
            <p:nvPr/>
          </p:nvSpPr>
          <p:spPr>
            <a:xfrm>
              <a:off x="1801090" y="687185"/>
              <a:ext cx="3419302" cy="3302924"/>
            </a:xfrm>
            <a:prstGeom prst="pie">
              <a:avLst>
                <a:gd name="adj1" fmla="val 10115168"/>
                <a:gd name="adj2" fmla="val 16200000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741074" y="1981790"/>
              <a:ext cx="8500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/>
                <a:t>120˚</a:t>
              </a:r>
              <a:endParaRPr lang="en-GB" sz="2000" b="1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3685310" y="687185"/>
              <a:ext cx="14493" cy="165146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3756074" y="1167618"/>
              <a:ext cx="9412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/>
                <a:t>12cm</a:t>
              </a:r>
              <a:endParaRPr lang="en-GB" sz="2400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06293" y="3464497"/>
            <a:ext cx="399010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3) </a:t>
            </a:r>
            <a:r>
              <a:rPr lang="en-GB" sz="2000" dirty="0" smtClean="0"/>
              <a:t>What is perimeter of the shape?</a:t>
            </a:r>
          </a:p>
          <a:p>
            <a:r>
              <a:rPr lang="en-GB" dirty="0" smtClean="0"/>
              <a:t>Give your answer to 1 decimal place</a:t>
            </a:r>
            <a:endParaRPr lang="en-GB" dirty="0"/>
          </a:p>
        </p:txBody>
      </p:sp>
      <p:grpSp>
        <p:nvGrpSpPr>
          <p:cNvPr id="26" name="Group 25"/>
          <p:cNvGrpSpPr/>
          <p:nvPr/>
        </p:nvGrpSpPr>
        <p:grpSpPr>
          <a:xfrm>
            <a:off x="3231521" y="3530820"/>
            <a:ext cx="3419302" cy="3302924"/>
            <a:chOff x="1801090" y="687185"/>
            <a:chExt cx="3419302" cy="3302924"/>
          </a:xfrm>
        </p:grpSpPr>
        <p:sp>
          <p:nvSpPr>
            <p:cNvPr id="27" name="Pie 26"/>
            <p:cNvSpPr/>
            <p:nvPr/>
          </p:nvSpPr>
          <p:spPr>
            <a:xfrm>
              <a:off x="1801090" y="687185"/>
              <a:ext cx="3419302" cy="3302924"/>
            </a:xfrm>
            <a:prstGeom prst="pie">
              <a:avLst>
                <a:gd name="adj1" fmla="val 10115168"/>
                <a:gd name="adj2" fmla="val 16200000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887287" y="1983971"/>
              <a:ext cx="6788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/>
                <a:t>120˚</a:t>
              </a:r>
              <a:endParaRPr lang="en-GB" sz="2000" b="1" dirty="0"/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685310" y="687185"/>
              <a:ext cx="14493" cy="165146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3756074" y="1167618"/>
              <a:ext cx="9412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/>
                <a:t>12cm</a:t>
              </a:r>
              <a:endParaRPr lang="en-GB" sz="24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230338" y="116465"/>
                <a:ext cx="3684883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/>
                  <a:t>2</a:t>
                </a:r>
                <a:r>
                  <a:rPr lang="en-GB" sz="2000" b="1" dirty="0" smtClean="0"/>
                  <a:t>) </a:t>
                </a:r>
                <a:r>
                  <a:rPr lang="en-GB" sz="2000" dirty="0" smtClean="0"/>
                  <a:t>What is the length of the arc?</a:t>
                </a:r>
              </a:p>
              <a:p>
                <a:r>
                  <a:rPr lang="en-GB" dirty="0" smtClean="0"/>
                  <a:t>Give your answer in terms of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0338" y="116465"/>
                <a:ext cx="3684883" cy="677108"/>
              </a:xfrm>
              <a:prstGeom prst="rect">
                <a:avLst/>
              </a:prstGeom>
              <a:blipFill>
                <a:blip r:embed="rId2"/>
                <a:stretch>
                  <a:fillRect l="-1653" t="-4505" b="-135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221978" y="3447607"/>
                <a:ext cx="3990109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/>
                  <a:t>4</a:t>
                </a:r>
                <a:r>
                  <a:rPr lang="en-GB" sz="2000" b="1" dirty="0" smtClean="0"/>
                  <a:t>) </a:t>
                </a:r>
                <a:r>
                  <a:rPr lang="en-GB" sz="2000" dirty="0" smtClean="0"/>
                  <a:t>What is perimeter of the shape?</a:t>
                </a:r>
              </a:p>
              <a:p>
                <a:r>
                  <a:rPr lang="en-GB" dirty="0" smtClean="0"/>
                  <a:t>Give your answer in terms of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978" y="3447607"/>
                <a:ext cx="3990109" cy="677108"/>
              </a:xfrm>
              <a:prstGeom prst="rect">
                <a:avLst/>
              </a:prstGeom>
              <a:blipFill>
                <a:blip r:embed="rId3"/>
                <a:stretch>
                  <a:fillRect l="-1682" t="-5405" b="-135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85483" y="966509"/>
                <a:ext cx="2524937" cy="15660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>
                    <a:solidFill>
                      <a:srgbClr val="FF0000"/>
                    </a:solidFill>
                  </a:rPr>
                  <a:t>Arc </a:t>
                </a:r>
              </a:p>
              <a:p>
                <a:r>
                  <a:rPr lang="en-GB" sz="2800" dirty="0" smtClean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120</m:t>
                        </m:r>
                      </m:num>
                      <m:den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360</m:t>
                        </m:r>
                      </m:den>
                    </m:f>
                  </m:oMath>
                </a14:m>
                <a:r>
                  <a:rPr lang="en-GB" sz="2800" dirty="0" smtClean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24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2800" dirty="0" smtClean="0">
                  <a:solidFill>
                    <a:srgbClr val="FF0000"/>
                  </a:solidFill>
                </a:endParaRPr>
              </a:p>
              <a:p>
                <a:r>
                  <a:rPr lang="en-GB" sz="2800" dirty="0" smtClean="0">
                    <a:solidFill>
                      <a:srgbClr val="FF0000"/>
                    </a:solidFill>
                  </a:rPr>
                  <a:t>= </a:t>
                </a:r>
                <a:r>
                  <a:rPr lang="en-GB" sz="2800" b="1" dirty="0" smtClean="0">
                    <a:solidFill>
                      <a:srgbClr val="FF0000"/>
                    </a:solidFill>
                  </a:rPr>
                  <a:t>25.1 cm </a:t>
                </a:r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83" y="966509"/>
                <a:ext cx="2524937" cy="1566070"/>
              </a:xfrm>
              <a:prstGeom prst="rect">
                <a:avLst/>
              </a:prstGeom>
              <a:blipFill>
                <a:blip r:embed="rId4"/>
                <a:stretch>
                  <a:fillRect l="-4831" t="-3906" b="-105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426279" y="920658"/>
                <a:ext cx="2042791" cy="15660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>
                    <a:solidFill>
                      <a:srgbClr val="FF0000"/>
                    </a:solidFill>
                  </a:rPr>
                  <a:t>Arc </a:t>
                </a:r>
              </a:p>
              <a:p>
                <a:r>
                  <a:rPr lang="en-GB" sz="2800" dirty="0" smtClean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120</m:t>
                        </m:r>
                      </m:num>
                      <m:den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360</m:t>
                        </m:r>
                      </m:den>
                    </m:f>
                  </m:oMath>
                </a14:m>
                <a:r>
                  <a:rPr lang="en-GB" sz="2800" dirty="0" smtClean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24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2800" dirty="0" smtClean="0">
                  <a:solidFill>
                    <a:srgbClr val="FF0000"/>
                  </a:solidFill>
                </a:endParaRPr>
              </a:p>
              <a:p>
                <a:r>
                  <a:rPr lang="en-GB" sz="2800" dirty="0" smtClean="0">
                    <a:solidFill>
                      <a:srgbClr val="FF0000"/>
                    </a:solidFill>
                  </a:rPr>
                  <a:t>= </a:t>
                </a:r>
                <a:r>
                  <a:rPr lang="en-GB" sz="2800" b="1" dirty="0" smtClean="0">
                    <a:solidFill>
                      <a:srgbClr val="FF0000"/>
                    </a:solidFill>
                  </a:rPr>
                  <a:t>8</a:t>
                </a:r>
                <a14:m>
                  <m:oMath xmlns:m="http://schemas.openxmlformats.org/officeDocument/2006/math">
                    <m:r>
                      <a:rPr lang="en-GB"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GB" sz="2800" b="1" dirty="0" smtClean="0">
                    <a:solidFill>
                      <a:srgbClr val="FF0000"/>
                    </a:solidFill>
                  </a:rPr>
                  <a:t> cm </a:t>
                </a:r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279" y="920658"/>
                <a:ext cx="2042791" cy="1566070"/>
              </a:xfrm>
              <a:prstGeom prst="rect">
                <a:avLst/>
              </a:prstGeom>
              <a:blipFill>
                <a:blip r:embed="rId5"/>
                <a:stretch>
                  <a:fillRect l="-5970" t="-3502" b="-101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233698" y="4242085"/>
            <a:ext cx="25249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Perimeter </a:t>
            </a:r>
          </a:p>
          <a:p>
            <a:r>
              <a:rPr lang="en-GB" sz="2800" dirty="0" smtClean="0">
                <a:solidFill>
                  <a:srgbClr val="FF0000"/>
                </a:solidFill>
              </a:rPr>
              <a:t>= 25.1 + 12 + 12 </a:t>
            </a:r>
            <a:r>
              <a:rPr lang="en-GB" sz="2800" b="1" dirty="0" smtClean="0">
                <a:solidFill>
                  <a:srgbClr val="FF0000"/>
                </a:solidFill>
              </a:rPr>
              <a:t>= 49.1</a:t>
            </a:r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6342402" y="4301846"/>
                <a:ext cx="2524937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>
                    <a:solidFill>
                      <a:srgbClr val="FF0000"/>
                    </a:solidFill>
                  </a:rPr>
                  <a:t>Perimeter </a:t>
                </a:r>
              </a:p>
              <a:p>
                <a:r>
                  <a:rPr lang="en-GB" sz="2800" dirty="0" smtClean="0">
                    <a:solidFill>
                      <a:srgbClr val="FF0000"/>
                    </a:solidFill>
                  </a:rPr>
                  <a:t>= </a:t>
                </a:r>
                <a:r>
                  <a:rPr lang="en-GB" sz="2800" dirty="0">
                    <a:solidFill>
                      <a:srgbClr val="FF0000"/>
                    </a:solidFill>
                  </a:rPr>
                  <a:t>8</a:t>
                </a:r>
                <a14:m>
                  <m:oMath xmlns:m="http://schemas.openxmlformats.org/officeDocument/2006/math">
                    <m:r>
                      <a:rPr lang="en-GB" sz="28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800" dirty="0" smtClean="0">
                    <a:solidFill>
                      <a:srgbClr val="FF0000"/>
                    </a:solidFill>
                  </a:rPr>
                  <a:t> + 12 + 12 </a:t>
                </a:r>
              </a:p>
              <a:p>
                <a:r>
                  <a:rPr lang="en-GB" sz="2800" b="1" dirty="0" smtClean="0">
                    <a:solidFill>
                      <a:srgbClr val="FF0000"/>
                    </a:solidFill>
                  </a:rPr>
                  <a:t>= </a:t>
                </a:r>
                <a:r>
                  <a:rPr lang="en-GB" sz="2800" b="1" dirty="0">
                    <a:solidFill>
                      <a:srgbClr val="FF0000"/>
                    </a:solidFill>
                  </a:rPr>
                  <a:t>8</a:t>
                </a:r>
                <a14:m>
                  <m:oMath xmlns:m="http://schemas.openxmlformats.org/officeDocument/2006/math">
                    <m:r>
                      <a:rPr lang="en-GB"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</a:t>
                </a:r>
                <a:r>
                  <a:rPr lang="en-GB" sz="2800" b="1" dirty="0" smtClean="0">
                    <a:solidFill>
                      <a:srgbClr val="FF0000"/>
                    </a:solidFill>
                  </a:rPr>
                  <a:t>+ 24</a:t>
                </a:r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2402" y="4301846"/>
                <a:ext cx="2524937" cy="1384995"/>
              </a:xfrm>
              <a:prstGeom prst="rect">
                <a:avLst/>
              </a:prstGeom>
              <a:blipFill>
                <a:blip r:embed="rId6"/>
                <a:stretch>
                  <a:fillRect l="-4819" t="-4405" b="-118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7762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3" grpId="0"/>
      <p:bldP spid="35" grpId="0"/>
      <p:bldP spid="3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090458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02924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51494" y="121605"/>
                <a:ext cx="432075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 smtClean="0"/>
                  <a:t>5) </a:t>
                </a:r>
                <a:r>
                  <a:rPr lang="en-GB" sz="2000" dirty="0" smtClean="0"/>
                  <a:t>Given the arc of the sector is 4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000" dirty="0" smtClean="0"/>
                  <a:t> cm. </a:t>
                </a:r>
              </a:p>
              <a:p>
                <a:r>
                  <a:rPr lang="en-GB" sz="2000" dirty="0" smtClean="0"/>
                  <a:t>What is the angle?</a:t>
                </a:r>
                <a:endParaRPr lang="en-GB" sz="20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494" y="121605"/>
                <a:ext cx="4320753" cy="707886"/>
              </a:xfrm>
              <a:prstGeom prst="rect">
                <a:avLst/>
              </a:prstGeom>
              <a:blipFill>
                <a:blip r:embed="rId2"/>
                <a:stretch>
                  <a:fillRect l="-1551" t="-5172" b="-14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/>
          <p:cNvGrpSpPr/>
          <p:nvPr/>
        </p:nvGrpSpPr>
        <p:grpSpPr>
          <a:xfrm>
            <a:off x="3214203" y="433325"/>
            <a:ext cx="3419302" cy="3302924"/>
            <a:chOff x="1801090" y="687185"/>
            <a:chExt cx="3419302" cy="3302924"/>
          </a:xfrm>
        </p:grpSpPr>
        <p:sp>
          <p:nvSpPr>
            <p:cNvPr id="27" name="Pie 26"/>
            <p:cNvSpPr/>
            <p:nvPr/>
          </p:nvSpPr>
          <p:spPr>
            <a:xfrm>
              <a:off x="1801090" y="687185"/>
              <a:ext cx="3419302" cy="3302924"/>
            </a:xfrm>
            <a:prstGeom prst="pie">
              <a:avLst>
                <a:gd name="adj1" fmla="val 11779470"/>
                <a:gd name="adj2" fmla="val 16200000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975187" y="1719159"/>
              <a:ext cx="6788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GB" sz="2800" b="1" dirty="0" smtClean="0"/>
                <a:t>˚</a:t>
              </a:r>
              <a:endParaRPr lang="en-GB" sz="2800" b="1" dirty="0"/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685310" y="687185"/>
              <a:ext cx="14493" cy="165146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3756074" y="1167618"/>
              <a:ext cx="9412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/>
                <a:t>12cm</a:t>
              </a:r>
              <a:endParaRPr lang="en-GB" sz="24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237357" y="129869"/>
                <a:ext cx="44098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/>
                  <a:t>6</a:t>
                </a:r>
                <a:r>
                  <a:rPr lang="en-GB" sz="2000" b="1" dirty="0" smtClean="0"/>
                  <a:t>) </a:t>
                </a:r>
                <a:r>
                  <a:rPr lang="en-GB" sz="2000" dirty="0" smtClean="0"/>
                  <a:t>Given the arc of the sector is </a:t>
                </a:r>
                <a:r>
                  <a:rPr lang="en-GB" sz="2000" dirty="0"/>
                  <a:t>2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000" dirty="0"/>
                  <a:t> </a:t>
                </a:r>
                <a:r>
                  <a:rPr lang="en-GB" sz="2000" dirty="0" smtClean="0"/>
                  <a:t>cm. </a:t>
                </a:r>
              </a:p>
              <a:p>
                <a:r>
                  <a:rPr lang="en-GB" sz="2000" dirty="0" smtClean="0"/>
                  <a:t>What is the angle?</a:t>
                </a:r>
                <a:endParaRPr lang="en-GB" sz="20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7357" y="129869"/>
                <a:ext cx="4409800" cy="707886"/>
              </a:xfrm>
              <a:prstGeom prst="rect">
                <a:avLst/>
              </a:prstGeom>
              <a:blipFill>
                <a:blip r:embed="rId3"/>
                <a:stretch>
                  <a:fillRect l="-1381" t="-4310" b="-14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/>
          <p:cNvGrpSpPr/>
          <p:nvPr/>
        </p:nvGrpSpPr>
        <p:grpSpPr>
          <a:xfrm>
            <a:off x="9309827" y="433325"/>
            <a:ext cx="3419302" cy="3302924"/>
            <a:chOff x="1801090" y="687185"/>
            <a:chExt cx="3419302" cy="3302924"/>
          </a:xfrm>
        </p:grpSpPr>
        <p:sp>
          <p:nvSpPr>
            <p:cNvPr id="33" name="Pie 32"/>
            <p:cNvSpPr/>
            <p:nvPr/>
          </p:nvSpPr>
          <p:spPr>
            <a:xfrm>
              <a:off x="1801090" y="687185"/>
              <a:ext cx="3419302" cy="3302924"/>
            </a:xfrm>
            <a:prstGeom prst="pie">
              <a:avLst>
                <a:gd name="adj1" fmla="val 11779470"/>
                <a:gd name="adj2" fmla="val 16200000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975187" y="1719159"/>
              <a:ext cx="6788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GB" sz="2800" b="1" dirty="0" smtClean="0"/>
                <a:t>˚</a:t>
              </a:r>
              <a:endParaRPr lang="en-GB" sz="2800" b="1" dirty="0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3685310" y="687185"/>
              <a:ext cx="14493" cy="165146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3756074" y="1167618"/>
              <a:ext cx="9412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/>
                <a:t>12cm</a:t>
              </a:r>
              <a:endParaRPr lang="en-GB" sz="24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51494" y="3489511"/>
                <a:ext cx="44098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/>
                  <a:t>7</a:t>
                </a:r>
                <a:r>
                  <a:rPr lang="en-GB" sz="2000" b="1" dirty="0" smtClean="0"/>
                  <a:t>) </a:t>
                </a:r>
                <a:r>
                  <a:rPr lang="en-GB" sz="2000" dirty="0" smtClean="0"/>
                  <a:t>Given the arc of the sector is 5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000" dirty="0"/>
                  <a:t> </a:t>
                </a:r>
                <a:r>
                  <a:rPr lang="en-GB" sz="2000" dirty="0" smtClean="0"/>
                  <a:t>cm. </a:t>
                </a:r>
              </a:p>
              <a:p>
                <a:r>
                  <a:rPr lang="en-GB" sz="2000" dirty="0" smtClean="0"/>
                  <a:t>What is the diameter of the sector?</a:t>
                </a:r>
                <a:endParaRPr lang="en-GB" sz="20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494" y="3489511"/>
                <a:ext cx="4409800" cy="707886"/>
              </a:xfrm>
              <a:prstGeom prst="rect">
                <a:avLst/>
              </a:prstGeom>
              <a:blipFill>
                <a:blip r:embed="rId4"/>
                <a:stretch>
                  <a:fillRect l="-1521" t="-4274" b="-136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" name="Group 38"/>
          <p:cNvGrpSpPr/>
          <p:nvPr/>
        </p:nvGrpSpPr>
        <p:grpSpPr>
          <a:xfrm>
            <a:off x="3776220" y="3707354"/>
            <a:ext cx="3419302" cy="3302924"/>
            <a:chOff x="1801090" y="687185"/>
            <a:chExt cx="3419302" cy="3302924"/>
          </a:xfrm>
        </p:grpSpPr>
        <p:sp>
          <p:nvSpPr>
            <p:cNvPr id="40" name="Pie 39"/>
            <p:cNvSpPr/>
            <p:nvPr/>
          </p:nvSpPr>
          <p:spPr>
            <a:xfrm>
              <a:off x="1801090" y="687185"/>
              <a:ext cx="3419302" cy="3302924"/>
            </a:xfrm>
            <a:prstGeom prst="pie">
              <a:avLst>
                <a:gd name="adj1" fmla="val 11779470"/>
                <a:gd name="adj2" fmla="val 16200000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926697" y="1825322"/>
              <a:ext cx="6788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/>
                <a:t>4</a:t>
              </a:r>
              <a:r>
                <a:rPr lang="en-GB" sz="2400" dirty="0" smtClean="0"/>
                <a:t>0˚</a:t>
              </a:r>
              <a:endParaRPr lang="en-GB" sz="2400" dirty="0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9908343" y="3707354"/>
            <a:ext cx="3419302" cy="3302924"/>
            <a:chOff x="1801090" y="687185"/>
            <a:chExt cx="3419302" cy="3302924"/>
          </a:xfrm>
        </p:grpSpPr>
        <p:sp>
          <p:nvSpPr>
            <p:cNvPr id="46" name="Pie 45"/>
            <p:cNvSpPr/>
            <p:nvPr/>
          </p:nvSpPr>
          <p:spPr>
            <a:xfrm>
              <a:off x="1801090" y="687185"/>
              <a:ext cx="3419302" cy="3302924"/>
            </a:xfrm>
            <a:prstGeom prst="pie">
              <a:avLst>
                <a:gd name="adj1" fmla="val 11779470"/>
                <a:gd name="adj2" fmla="val 16200000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919596" y="1813373"/>
              <a:ext cx="6788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smtClean="0"/>
                <a:t>40˚</a:t>
              </a:r>
              <a:endParaRPr lang="en-GB" sz="24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338744" y="993910"/>
                <a:ext cx="2781754" cy="15576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  <m:r>
                      <a:rPr lang="en-GB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3200" dirty="0" smtClean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3200" b="1" i="1" dirty="0" smtClean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360</m:t>
                        </m:r>
                      </m:den>
                    </m:f>
                  </m:oMath>
                </a14:m>
                <a:r>
                  <a:rPr lang="en-GB" sz="3200" dirty="0" smtClean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r>
                      <a:rPr lang="en-GB" sz="32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GB" sz="32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  <m:r>
                      <a:rPr lang="en-GB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3200" dirty="0" smtClean="0">
                  <a:solidFill>
                    <a:srgbClr val="FF0000"/>
                  </a:solidFill>
                </a:endParaRPr>
              </a:p>
              <a:p>
                <a:endParaRPr lang="en-GB" dirty="0" smtClean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32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3200" dirty="0" smtClean="0">
                    <a:solidFill>
                      <a:srgbClr val="FF0000"/>
                    </a:solidFill>
                  </a:rPr>
                  <a:t> = </a:t>
                </a:r>
                <a:r>
                  <a:rPr lang="en-GB" sz="3200" b="1" dirty="0" smtClean="0">
                    <a:solidFill>
                      <a:srgbClr val="FF0000"/>
                    </a:solidFill>
                  </a:rPr>
                  <a:t>60˚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744" y="993910"/>
                <a:ext cx="2781754" cy="1557606"/>
              </a:xfrm>
              <a:prstGeom prst="rect">
                <a:avLst/>
              </a:prstGeom>
              <a:blipFill>
                <a:blip r:embed="rId5"/>
                <a:stretch>
                  <a:fillRect b="-12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471802" y="993910"/>
                <a:ext cx="2781754" cy="15576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GB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3200" dirty="0" smtClean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3200" b="1" i="1" dirty="0" smtClean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360</m:t>
                        </m:r>
                      </m:den>
                    </m:f>
                  </m:oMath>
                </a14:m>
                <a:r>
                  <a:rPr lang="en-GB" sz="3200" dirty="0" smtClean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r>
                      <a:rPr lang="en-GB" sz="32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GB" sz="32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  <m:r>
                      <a:rPr lang="en-GB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3200" dirty="0" smtClean="0">
                  <a:solidFill>
                    <a:srgbClr val="FF0000"/>
                  </a:solidFill>
                </a:endParaRPr>
              </a:p>
              <a:p>
                <a:endParaRPr lang="en-GB" dirty="0" smtClean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32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3200" dirty="0" smtClean="0">
                    <a:solidFill>
                      <a:srgbClr val="FF0000"/>
                    </a:solidFill>
                  </a:rPr>
                  <a:t> = </a:t>
                </a:r>
                <a:r>
                  <a:rPr lang="en-GB" sz="3200" b="1" dirty="0">
                    <a:solidFill>
                      <a:srgbClr val="FF0000"/>
                    </a:solidFill>
                  </a:rPr>
                  <a:t>3</a:t>
                </a:r>
                <a:r>
                  <a:rPr lang="en-GB" sz="3200" b="1" dirty="0" smtClean="0">
                    <a:solidFill>
                      <a:srgbClr val="FF0000"/>
                    </a:solidFill>
                  </a:rPr>
                  <a:t>0˚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1802" y="993910"/>
                <a:ext cx="2781754" cy="1557606"/>
              </a:xfrm>
              <a:prstGeom prst="rect">
                <a:avLst/>
              </a:prstGeom>
              <a:blipFill>
                <a:blip r:embed="rId6"/>
                <a:stretch>
                  <a:fillRect b="-12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04314" y="4361816"/>
                <a:ext cx="2781754" cy="1561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GB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3200" dirty="0" smtClean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40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360</m:t>
                        </m:r>
                      </m:den>
                    </m:f>
                  </m:oMath>
                </a14:m>
                <a:r>
                  <a:rPr lang="en-GB" sz="3200" dirty="0" smtClean="0">
                    <a:solidFill>
                      <a:srgbClr val="FF0000"/>
                    </a:solidFill>
                  </a:rPr>
                  <a:t> x d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3200" dirty="0" smtClean="0">
                  <a:solidFill>
                    <a:srgbClr val="FF0000"/>
                  </a:solidFill>
                </a:endParaRPr>
              </a:p>
              <a:p>
                <a:endParaRPr lang="en-GB" dirty="0" smtClean="0">
                  <a:solidFill>
                    <a:srgbClr val="FF0000"/>
                  </a:solidFill>
                </a:endParaRPr>
              </a:p>
              <a:p>
                <a:r>
                  <a:rPr lang="en-GB" sz="3200" dirty="0" smtClean="0">
                    <a:solidFill>
                      <a:srgbClr val="FF0000"/>
                    </a:solidFill>
                  </a:rPr>
                  <a:t>d = </a:t>
                </a:r>
                <a:r>
                  <a:rPr lang="en-GB" sz="3200" b="1" dirty="0" smtClean="0">
                    <a:solidFill>
                      <a:srgbClr val="FF0000"/>
                    </a:solidFill>
                  </a:rPr>
                  <a:t>45 cm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14" y="4361816"/>
                <a:ext cx="2781754" cy="1561261"/>
              </a:xfrm>
              <a:prstGeom prst="rect">
                <a:avLst/>
              </a:prstGeom>
              <a:blipFill>
                <a:blip r:embed="rId7"/>
                <a:stretch>
                  <a:fillRect l="-5470" b="-12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TextBox 51"/>
              <p:cNvSpPr txBox="1"/>
              <p:nvPr/>
            </p:nvSpPr>
            <p:spPr>
              <a:xfrm>
                <a:off x="6305683" y="3476005"/>
                <a:ext cx="44098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/>
                  <a:t>8</a:t>
                </a:r>
                <a:r>
                  <a:rPr lang="en-GB" sz="2000" b="1" dirty="0" smtClean="0"/>
                  <a:t>) </a:t>
                </a:r>
                <a:r>
                  <a:rPr lang="en-GB" sz="2000" dirty="0" smtClean="0"/>
                  <a:t>Given the arc of the sector is 5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000" dirty="0"/>
                  <a:t> </a:t>
                </a:r>
                <a:r>
                  <a:rPr lang="en-GB" sz="2000" dirty="0" smtClean="0"/>
                  <a:t>cm. </a:t>
                </a:r>
              </a:p>
              <a:p>
                <a:r>
                  <a:rPr lang="en-GB" sz="2000" dirty="0" smtClean="0"/>
                  <a:t>What is the perimeter of the sector</a:t>
                </a:r>
                <a:r>
                  <a:rPr lang="en-GB" sz="2000" dirty="0" smtClean="0"/>
                  <a:t>?</a:t>
                </a:r>
              </a:p>
              <a:p>
                <a:r>
                  <a:rPr lang="en-GB" dirty="0" smtClean="0"/>
                  <a:t>Give your answer to 1 decimal place</a:t>
                </a:r>
                <a:endParaRPr lang="en-GB" dirty="0"/>
              </a:p>
            </p:txBody>
          </p:sp>
        </mc:Choice>
        <mc:Fallback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683" y="3476005"/>
                <a:ext cx="4409800" cy="1015663"/>
              </a:xfrm>
              <a:prstGeom prst="rect">
                <a:avLst/>
              </a:prstGeom>
              <a:blipFill>
                <a:blip r:embed="rId8"/>
                <a:stretch>
                  <a:fillRect l="-1381" t="-2994" b="-53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6323690" y="4410778"/>
            <a:ext cx="31420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smtClean="0">
                <a:solidFill>
                  <a:srgbClr val="FF0000"/>
                </a:solidFill>
              </a:rPr>
              <a:t>Diameter = </a:t>
            </a:r>
            <a:r>
              <a:rPr lang="en-GB" sz="3200" dirty="0">
                <a:solidFill>
                  <a:srgbClr val="FF0000"/>
                </a:solidFill>
              </a:rPr>
              <a:t>45 </a:t>
            </a:r>
            <a:r>
              <a:rPr lang="en-GB" sz="3200" dirty="0" smtClean="0">
                <a:solidFill>
                  <a:srgbClr val="FF0000"/>
                </a:solidFill>
              </a:rPr>
              <a:t>cm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6403096" y="5078975"/>
                <a:ext cx="3492387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dirty="0" smtClean="0">
                    <a:solidFill>
                      <a:srgbClr val="FF0000"/>
                    </a:solidFill>
                  </a:rPr>
                  <a:t>Perimeter </a:t>
                </a:r>
              </a:p>
              <a:p>
                <a:r>
                  <a:rPr lang="en-GB" sz="3200" dirty="0" smtClean="0">
                    <a:solidFill>
                      <a:srgbClr val="FF0000"/>
                    </a:solidFill>
                  </a:rPr>
                  <a:t>= </a:t>
                </a:r>
                <a:r>
                  <a:rPr lang="en-GB" sz="3200" dirty="0">
                    <a:solidFill>
                      <a:srgbClr val="FF0000"/>
                    </a:solidFill>
                  </a:rPr>
                  <a:t>45 </a:t>
                </a:r>
                <a:r>
                  <a:rPr lang="en-GB" sz="3200" dirty="0" smtClean="0">
                    <a:solidFill>
                      <a:srgbClr val="FF0000"/>
                    </a:solidFill>
                  </a:rPr>
                  <a:t>+ 5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3200" dirty="0" smtClean="0">
                  <a:solidFill>
                    <a:srgbClr val="FF0000"/>
                  </a:solidFill>
                </a:endParaRPr>
              </a:p>
              <a:p>
                <a:r>
                  <a:rPr lang="en-GB" sz="3200" dirty="0" smtClean="0">
                    <a:solidFill>
                      <a:srgbClr val="FF0000"/>
                    </a:solidFill>
                  </a:rPr>
                  <a:t>= </a:t>
                </a:r>
                <a:r>
                  <a:rPr lang="en-GB" sz="3200" b="1" dirty="0" smtClean="0">
                    <a:solidFill>
                      <a:srgbClr val="FF0000"/>
                    </a:solidFill>
                  </a:rPr>
                  <a:t>60.7 cm </a:t>
                </a: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3096" y="5078975"/>
                <a:ext cx="3492387" cy="1569660"/>
              </a:xfrm>
              <a:prstGeom prst="rect">
                <a:avLst/>
              </a:prstGeom>
              <a:blipFill>
                <a:blip r:embed="rId9"/>
                <a:stretch>
                  <a:fillRect l="-4363" t="-5039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1780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4" grpId="0"/>
      <p:bldP spid="51" grpId="0"/>
      <p:bldP spid="2" grpId="0"/>
      <p:bldP spid="5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221</Words>
  <Application>Microsoft Office PowerPoint</Application>
  <PresentationFormat>Widescreen</PresentationFormat>
  <Paragraphs>55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9</cp:revision>
  <dcterms:created xsi:type="dcterms:W3CDTF">2020-01-14T07:19:09Z</dcterms:created>
  <dcterms:modified xsi:type="dcterms:W3CDTF">2020-01-14T08:06:32Z</dcterms:modified>
</cp:coreProperties>
</file>