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6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9E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90" autoAdjust="0"/>
    <p:restoredTop sz="94660"/>
  </p:normalViewPr>
  <p:slideViewPr>
    <p:cSldViewPr snapToGrid="0">
      <p:cViewPr varScale="1">
        <p:scale>
          <a:sx n="70" d="100"/>
          <a:sy n="70" d="100"/>
        </p:scale>
        <p:origin x="48" y="4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13/06/2020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2428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13/06/2020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9619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13/06/2020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6802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13/06/2020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6265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13/06/2020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7900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13/06/2020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8121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13/06/2020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2356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13/06/2020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978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13/06/2020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6881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13/06/2020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3424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13/06/2020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8304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086171-84EB-44DE-8B35-AFE34171BF18}" type="datetimeFigureOut">
              <a:rPr lang="en-GB" smtClean="0"/>
              <a:t>13/06/2020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3221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UKMT | Diagnostic Questi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76" y="787940"/>
            <a:ext cx="4859357" cy="4940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569233" y="934400"/>
            <a:ext cx="5736057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 smtClean="0">
                <a:solidFill>
                  <a:srgbClr val="0000FF"/>
                </a:solidFill>
              </a:rPr>
              <a:t>Senior Challenge 4</a:t>
            </a:r>
          </a:p>
          <a:p>
            <a:pPr algn="ctr"/>
            <a:endParaRPr lang="en-GB" sz="4000" b="1" dirty="0">
              <a:solidFill>
                <a:srgbClr val="0000FF"/>
              </a:solidFill>
            </a:endParaRPr>
          </a:p>
          <a:p>
            <a:pPr algn="ctr"/>
            <a:r>
              <a:rPr lang="en-GB" sz="9600" b="1" smtClean="0">
                <a:solidFill>
                  <a:srgbClr val="0000FF"/>
                </a:solidFill>
              </a:rPr>
              <a:t>Bronze</a:t>
            </a:r>
            <a:endParaRPr lang="en-GB" sz="9600" b="1" dirty="0">
              <a:solidFill>
                <a:srgbClr val="0000FF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0335" y="43645"/>
            <a:ext cx="12052570" cy="6721813"/>
          </a:xfrm>
          <a:prstGeom prst="rect">
            <a:avLst/>
          </a:prstGeom>
          <a:noFill/>
          <a:ln w="1397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8191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Q1.</a:t>
            </a:r>
            <a:endParaRPr lang="en-GB" sz="6000" b="1" dirty="0"/>
          </a:p>
        </p:txBody>
      </p:sp>
      <p:pic>
        <p:nvPicPr>
          <p:cNvPr id="1026" name="Picture 2" descr="https://images.diagnosticquestions.com/uploads/questions/3d86880d-9493-4291-8603-2d833d80632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7552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6379551" y="1671173"/>
            <a:ext cx="1773849" cy="500527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4443623" y="2890392"/>
            <a:ext cx="436349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600" b="1" dirty="0" smtClean="0">
                <a:solidFill>
                  <a:srgbClr val="0000FF"/>
                </a:solidFill>
                <a:latin typeface="robotolight"/>
              </a:rPr>
              <a:t>2007 + 7002 = 9009 </a:t>
            </a:r>
          </a:p>
          <a:p>
            <a:r>
              <a:rPr lang="en-GB" sz="3600" b="1" dirty="0" smtClean="0">
                <a:solidFill>
                  <a:srgbClr val="0000FF"/>
                </a:solidFill>
                <a:latin typeface="robotolight"/>
              </a:rPr>
              <a:t>9009 ÷ 9 = 1001</a:t>
            </a:r>
            <a:endParaRPr lang="en-GB" sz="36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698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Q2.</a:t>
            </a:r>
            <a:endParaRPr lang="en-GB" sz="6000" b="1" dirty="0"/>
          </a:p>
        </p:txBody>
      </p:sp>
      <p:pic>
        <p:nvPicPr>
          <p:cNvPr id="2050" name="Picture 2" descr="https://images.diagnosticquestions.com/uploads/questions/34eb10bb-e56e-4505-b9fd-07c9d836ea4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5464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4256916" y="2772594"/>
            <a:ext cx="1361836" cy="78794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3053755" y="3741449"/>
            <a:ext cx="744981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00FF"/>
                </a:solidFill>
                <a:latin typeface="robotolight"/>
              </a:rPr>
              <a:t>Solve simultaneous equations to get two </a:t>
            </a:r>
            <a:r>
              <a:rPr lang="en-US" sz="2400" b="1" dirty="0" smtClean="0">
                <a:solidFill>
                  <a:srgbClr val="0000FF"/>
                </a:solidFill>
                <a:latin typeface="robotolight"/>
              </a:rPr>
              <a:t>answers</a:t>
            </a:r>
          </a:p>
          <a:p>
            <a:r>
              <a:rPr lang="en-US" sz="2400" b="1" dirty="0" smtClean="0">
                <a:solidFill>
                  <a:srgbClr val="0000FF"/>
                </a:solidFill>
                <a:latin typeface="robotolight"/>
              </a:rPr>
              <a:t>G = 60</a:t>
            </a:r>
            <a:r>
              <a:rPr lang="en-US" sz="2400" b="1" dirty="0">
                <a:solidFill>
                  <a:srgbClr val="0000FF"/>
                </a:solidFill>
                <a:latin typeface="robotolight"/>
              </a:rPr>
              <a:t>, </a:t>
            </a:r>
            <a:r>
              <a:rPr lang="en-US" sz="2400" b="1" dirty="0" smtClean="0">
                <a:solidFill>
                  <a:srgbClr val="0000FF"/>
                </a:solidFill>
                <a:latin typeface="robotolight"/>
              </a:rPr>
              <a:t>g = 4 </a:t>
            </a:r>
            <a:r>
              <a:rPr lang="en-US" sz="2400" b="1" dirty="0">
                <a:solidFill>
                  <a:srgbClr val="0000FF"/>
                </a:solidFill>
                <a:latin typeface="robotolight"/>
              </a:rPr>
              <a:t>and </a:t>
            </a:r>
            <a:r>
              <a:rPr lang="en-US" sz="2400" b="1" dirty="0" smtClean="0">
                <a:solidFill>
                  <a:srgbClr val="0000FF"/>
                </a:solidFill>
                <a:latin typeface="robotolight"/>
              </a:rPr>
              <a:t>G = 45, g = 3 </a:t>
            </a:r>
          </a:p>
          <a:p>
            <a:r>
              <a:rPr lang="en-US" sz="2400" b="1" dirty="0" smtClean="0">
                <a:solidFill>
                  <a:srgbClr val="0000FF"/>
                </a:solidFill>
                <a:latin typeface="robotolight"/>
              </a:rPr>
              <a:t>G </a:t>
            </a:r>
            <a:r>
              <a:rPr lang="en-US" sz="2400" b="1" dirty="0">
                <a:solidFill>
                  <a:srgbClr val="0000FF"/>
                </a:solidFill>
                <a:latin typeface="robotolight"/>
              </a:rPr>
              <a:t>cannot equal 45 as G must be even </a:t>
            </a:r>
            <a:endParaRPr lang="en-US" sz="2400" b="1" dirty="0" smtClean="0">
              <a:solidFill>
                <a:srgbClr val="0000FF"/>
              </a:solidFill>
              <a:latin typeface="robotolight"/>
            </a:endParaRPr>
          </a:p>
          <a:p>
            <a:r>
              <a:rPr lang="en-US" sz="2400" b="1" dirty="0" smtClean="0">
                <a:solidFill>
                  <a:srgbClr val="0000FF"/>
                </a:solidFill>
                <a:latin typeface="robotolight"/>
              </a:rPr>
              <a:t>therefore 60 – 4 = 56</a:t>
            </a:r>
            <a:endParaRPr lang="en-GB" sz="24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1735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Q3.</a:t>
            </a:r>
            <a:endParaRPr lang="en-GB" sz="6000" b="1" dirty="0"/>
          </a:p>
        </p:txBody>
      </p:sp>
      <p:pic>
        <p:nvPicPr>
          <p:cNvPr id="3074" name="Picture 2" descr="https://images.diagnosticquestions.com/uploads/questions/791afba9-c963-478d-bb1d-725ace9f4c0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207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3461466" y="3704760"/>
            <a:ext cx="688165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0000FF"/>
                </a:solidFill>
                <a:latin typeface="robotolight"/>
              </a:rPr>
              <a:t>Multiples of 15 either end in 5 or 0 so the first number must be 5 or 0. </a:t>
            </a:r>
            <a:r>
              <a:rPr lang="en-US" sz="2000" b="1" dirty="0" smtClean="0">
                <a:solidFill>
                  <a:srgbClr val="0000FF"/>
                </a:solidFill>
                <a:latin typeface="robotolight"/>
              </a:rPr>
              <a:t>As </a:t>
            </a:r>
            <a:r>
              <a:rPr lang="en-US" sz="2000" b="1" dirty="0">
                <a:solidFill>
                  <a:srgbClr val="0000FF"/>
                </a:solidFill>
                <a:latin typeface="robotolight"/>
              </a:rPr>
              <a:t>we are after the largest number, we know it starts with a 5. </a:t>
            </a:r>
            <a:r>
              <a:rPr lang="en-US" sz="2000" b="1" dirty="0" smtClean="0">
                <a:solidFill>
                  <a:srgbClr val="0000FF"/>
                </a:solidFill>
                <a:latin typeface="robotolight"/>
              </a:rPr>
              <a:t>So </a:t>
            </a:r>
            <a:r>
              <a:rPr lang="en-US" sz="2000" b="1" dirty="0">
                <a:solidFill>
                  <a:srgbClr val="0000FF"/>
                </a:solidFill>
                <a:latin typeface="robotolight"/>
              </a:rPr>
              <a:t>we know it is </a:t>
            </a:r>
            <a:r>
              <a:rPr lang="en-US" sz="2000" b="1" dirty="0" smtClean="0">
                <a:solidFill>
                  <a:srgbClr val="0000FF"/>
                </a:solidFill>
                <a:latin typeface="robotolight"/>
              </a:rPr>
              <a:t>5??5</a:t>
            </a:r>
            <a:r>
              <a:rPr lang="en-US" sz="2000" b="1" dirty="0">
                <a:solidFill>
                  <a:srgbClr val="0000FF"/>
                </a:solidFill>
                <a:latin typeface="robotolight"/>
              </a:rPr>
              <a:t>. 6000 is a multiple of 15 and if you work backwards </a:t>
            </a:r>
            <a:r>
              <a:rPr lang="en-US" sz="2000" b="1" dirty="0" smtClean="0">
                <a:solidFill>
                  <a:srgbClr val="0000FF"/>
                </a:solidFill>
                <a:latin typeface="robotolight"/>
              </a:rPr>
              <a:t>taking </a:t>
            </a:r>
            <a:r>
              <a:rPr lang="en-US" sz="2000" b="1" dirty="0">
                <a:solidFill>
                  <a:srgbClr val="0000FF"/>
                </a:solidFill>
                <a:latin typeface="robotolight"/>
              </a:rPr>
              <a:t>off 15 each time, </a:t>
            </a:r>
            <a:r>
              <a:rPr lang="en-US" sz="2000" b="1" dirty="0" smtClean="0">
                <a:solidFill>
                  <a:srgbClr val="0000FF"/>
                </a:solidFill>
                <a:latin typeface="robotolight"/>
              </a:rPr>
              <a:t>the </a:t>
            </a:r>
            <a:r>
              <a:rPr lang="en-US" sz="2000" b="1" dirty="0">
                <a:solidFill>
                  <a:srgbClr val="0000FF"/>
                </a:solidFill>
                <a:latin typeface="robotolight"/>
              </a:rPr>
              <a:t>first </a:t>
            </a:r>
            <a:r>
              <a:rPr lang="en-US" sz="2000" b="1" dirty="0" smtClean="0">
                <a:solidFill>
                  <a:srgbClr val="0000FF"/>
                </a:solidFill>
                <a:latin typeface="robotolight"/>
              </a:rPr>
              <a:t>palindromic </a:t>
            </a:r>
            <a:r>
              <a:rPr lang="en-US" sz="2000" b="1" dirty="0">
                <a:solidFill>
                  <a:srgbClr val="0000FF"/>
                </a:solidFill>
                <a:latin typeface="robotolight"/>
              </a:rPr>
              <a:t>number is 5775. 5+7+7+5=24</a:t>
            </a:r>
            <a:r>
              <a:rPr lang="en-US" sz="2000" b="1" dirty="0" smtClean="0">
                <a:solidFill>
                  <a:srgbClr val="0000FF"/>
                </a:solidFill>
                <a:latin typeface="robotolight"/>
              </a:rPr>
              <a:t>.</a:t>
            </a:r>
            <a:endParaRPr lang="en-GB" sz="2000" b="1" dirty="0">
              <a:solidFill>
                <a:srgbClr val="0000FF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111206" y="2703656"/>
            <a:ext cx="1412097" cy="813658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3494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Q4.</a:t>
            </a:r>
            <a:endParaRPr lang="en-GB" sz="6000" b="1" dirty="0"/>
          </a:p>
        </p:txBody>
      </p:sp>
      <p:pic>
        <p:nvPicPr>
          <p:cNvPr id="1026" name="Picture 2" descr="https://images.diagnosticquestions.com/uploads/questions/889826d3-d2e2-4e88-9422-4a2276ea6e7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6809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4321128" y="1815114"/>
            <a:ext cx="1203964" cy="597159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1992261" y="3027057"/>
            <a:ext cx="8233344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00FF"/>
                </a:solidFill>
                <a:latin typeface="robotolight"/>
              </a:rPr>
              <a:t>99p = £1 minus a penny. </a:t>
            </a:r>
            <a:endParaRPr lang="en-US" sz="2400" b="1" dirty="0" smtClean="0">
              <a:solidFill>
                <a:srgbClr val="0000FF"/>
              </a:solidFill>
              <a:latin typeface="robotolight"/>
            </a:endParaRPr>
          </a:p>
          <a:p>
            <a:r>
              <a:rPr lang="en-US" sz="2400" b="1" dirty="0" smtClean="0">
                <a:solidFill>
                  <a:srgbClr val="0000FF"/>
                </a:solidFill>
                <a:latin typeface="robotolight"/>
              </a:rPr>
              <a:t>If </a:t>
            </a:r>
            <a:r>
              <a:rPr lang="en-US" sz="2400" b="1" dirty="0">
                <a:solidFill>
                  <a:srgbClr val="0000FF"/>
                </a:solidFill>
                <a:latin typeface="robotolight"/>
              </a:rPr>
              <a:t>you count to the nearest pound from £65.76 </a:t>
            </a:r>
            <a:endParaRPr lang="en-US" sz="2400" b="1" dirty="0" smtClean="0">
              <a:solidFill>
                <a:srgbClr val="0000FF"/>
              </a:solidFill>
              <a:latin typeface="robotolight"/>
            </a:endParaRPr>
          </a:p>
          <a:p>
            <a:r>
              <a:rPr lang="en-US" sz="2400" b="1" dirty="0" smtClean="0">
                <a:solidFill>
                  <a:srgbClr val="0000FF"/>
                </a:solidFill>
                <a:latin typeface="robotolight"/>
              </a:rPr>
              <a:t>there </a:t>
            </a:r>
            <a:r>
              <a:rPr lang="en-US" sz="2400" b="1" dirty="0">
                <a:solidFill>
                  <a:srgbClr val="0000FF"/>
                </a:solidFill>
                <a:latin typeface="robotolight"/>
              </a:rPr>
              <a:t>is 0.24p which means 24 items were purchased.</a:t>
            </a:r>
            <a:endParaRPr lang="en-GB" sz="24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2457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Q5.</a:t>
            </a:r>
            <a:endParaRPr lang="en-GB" sz="6000" b="1" dirty="0"/>
          </a:p>
        </p:txBody>
      </p:sp>
      <p:pic>
        <p:nvPicPr>
          <p:cNvPr id="2050" name="Picture 2" descr="https://images.diagnosticquestions.com/uploads/questions/5ad5ae11-b3f2-4ff2-be86-5c4b7a363bb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2965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6220873" y="3925708"/>
            <a:ext cx="1041520" cy="666346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3726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</TotalTime>
  <Words>159</Words>
  <Application>Microsoft Office PowerPoint</Application>
  <PresentationFormat>Widescreen</PresentationFormat>
  <Paragraphs>18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robotolight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DCSCCM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18</cp:revision>
  <dcterms:created xsi:type="dcterms:W3CDTF">2020-06-11T04:03:37Z</dcterms:created>
  <dcterms:modified xsi:type="dcterms:W3CDTF">2020-06-13T18:26:58Z</dcterms:modified>
</cp:coreProperties>
</file>