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549" r:id="rId2"/>
    <p:sldId id="560" r:id="rId3"/>
    <p:sldId id="561" r:id="rId4"/>
    <p:sldId id="562" r:id="rId5"/>
    <p:sldId id="559" r:id="rId6"/>
    <p:sldId id="563" r:id="rId7"/>
    <p:sldId id="550" r:id="rId8"/>
    <p:sldId id="564" r:id="rId9"/>
    <p:sldId id="565" r:id="rId10"/>
    <p:sldId id="566" r:id="rId11"/>
    <p:sldId id="567" r:id="rId12"/>
    <p:sldId id="568" r:id="rId13"/>
    <p:sldId id="569" r:id="rId14"/>
    <p:sldId id="548" r:id="rId15"/>
    <p:sldId id="552" r:id="rId16"/>
    <p:sldId id="544" r:id="rId17"/>
    <p:sldId id="553" r:id="rId18"/>
    <p:sldId id="570" r:id="rId19"/>
    <p:sldId id="571" r:id="rId20"/>
    <p:sldId id="572" r:id="rId21"/>
    <p:sldId id="558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42F6C9-9C61-4EF6-8B40-5E565E4E0F0F}" v="3" dt="2026-01-12T05:22:47.3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88534" autoAdjust="0"/>
  </p:normalViewPr>
  <p:slideViewPr>
    <p:cSldViewPr>
      <p:cViewPr varScale="1">
        <p:scale>
          <a:sx n="94" d="100"/>
          <a:sy n="94" d="100"/>
        </p:scale>
        <p:origin x="54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1-12T05:22:47.371" v="7" actId="20577"/>
      <pc:docMkLst>
        <pc:docMk/>
      </pc:docMkLst>
      <pc:sldChg chg="modSp mod modAnim">
        <pc:chgData name="Stewart Gale" userId="3647ddd2-6040-41ae-a96d-232c23482af8" providerId="ADAL" clId="{163176A0-02FC-47D8-8D6B-77EA423298B5}" dt="2026-01-12T03:14:05.346" v="5"/>
        <pc:sldMkLst>
          <pc:docMk/>
          <pc:sldMk cId="3857665144" sldId="563"/>
        </pc:sldMkLst>
        <pc:spChg chg="mod">
          <ac:chgData name="Stewart Gale" userId="3647ddd2-6040-41ae-a96d-232c23482af8" providerId="ADAL" clId="{163176A0-02FC-47D8-8D6B-77EA423298B5}" dt="2026-01-12T03:13:42.583" v="2" actId="20577"/>
          <ac:spMkLst>
            <pc:docMk/>
            <pc:sldMk cId="3857665144" sldId="563"/>
            <ac:spMk id="3" creationId="{22A4490A-FCBE-3B91-01BF-3BE75B7C3CFE}"/>
          </ac:spMkLst>
        </pc:spChg>
        <pc:spChg chg="mod">
          <ac:chgData name="Stewart Gale" userId="3647ddd2-6040-41ae-a96d-232c23482af8" providerId="ADAL" clId="{163176A0-02FC-47D8-8D6B-77EA423298B5}" dt="2026-01-12T03:14:01.073" v="4" actId="1076"/>
          <ac:spMkLst>
            <pc:docMk/>
            <pc:sldMk cId="3857665144" sldId="563"/>
            <ac:spMk id="5" creationId="{4E9AE72D-01D8-0C49-85D0-B4A86256EFAD}"/>
          </ac:spMkLst>
        </pc:spChg>
      </pc:sldChg>
      <pc:sldChg chg="modSp">
        <pc:chgData name="Stewart Gale" userId="3647ddd2-6040-41ae-a96d-232c23482af8" providerId="ADAL" clId="{163176A0-02FC-47D8-8D6B-77EA423298B5}" dt="2026-01-12T05:22:47.371" v="7" actId="20577"/>
        <pc:sldMkLst>
          <pc:docMk/>
          <pc:sldMk cId="185709086" sldId="565"/>
        </pc:sldMkLst>
        <pc:spChg chg="mod">
          <ac:chgData name="Stewart Gale" userId="3647ddd2-6040-41ae-a96d-232c23482af8" providerId="ADAL" clId="{163176A0-02FC-47D8-8D6B-77EA423298B5}" dt="2026-01-12T05:22:47.371" v="7" actId="20577"/>
          <ac:spMkLst>
            <pc:docMk/>
            <pc:sldMk cId="185709086" sldId="565"/>
            <ac:spMk id="14" creationId="{FD485299-C1B3-72F1-B779-BEAE9971869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7DE40-C34C-42D3-998D-191C51597556}" type="datetimeFigureOut">
              <a:rPr lang="en-GB" smtClean="0"/>
              <a:t>12/01/2026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1640B-CAE8-40B4-AB11-B2917EE27E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574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5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53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45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33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33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77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44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6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01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31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60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28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6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188640"/>
            <a:ext cx="10585176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9600" dirty="0"/>
              <a:t>Reverse Chain Rule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3 of 12)</a:t>
            </a:r>
          </a:p>
        </p:txBody>
      </p:sp>
    </p:spTree>
    <p:extLst>
      <p:ext uri="{BB962C8B-B14F-4D97-AF65-F5344CB8AC3E}">
        <p14:creationId xmlns:p14="http://schemas.microsoft.com/office/powerpoint/2010/main" val="203230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30086" y="3763822"/>
                <a:ext cx="2329609" cy="722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086" y="3763822"/>
                <a:ext cx="2329609" cy="7223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536160" y="3068960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484960" y="5756514"/>
                <a:ext cx="3634465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𝑥𝑒</m:t>
                          </m:r>
                        </m:e>
                        <m:sup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60" y="5756514"/>
                <a:ext cx="3634465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768601" y="4222595"/>
                <a:ext cx="5938433" cy="19938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6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sz="66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6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601" y="4222595"/>
                <a:ext cx="5938433" cy="19938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871864" y="3535601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523494" y="3074939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207570" y="1949013"/>
                <a:ext cx="7200800" cy="932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p>
                          <m:sSup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70" y="1949013"/>
                <a:ext cx="7200800" cy="932307"/>
              </a:xfrm>
              <a:prstGeom prst="rect">
                <a:avLst/>
              </a:prstGeom>
              <a:blipFill>
                <a:blip r:embed="rId6"/>
                <a:stretch>
                  <a:fillRect t="-3268" b="-34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0818219"/>
                  </p:ext>
                </p:extLst>
              </p:nvPr>
            </p:nvGraphicFramePr>
            <p:xfrm>
              <a:off x="584029" y="4638313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sz="28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oMath>
                            </m:oMathPara>
                          </a14:m>
                          <a:endParaRPr lang="en-GB" sz="28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0818219"/>
                  </p:ext>
                </p:extLst>
              </p:nvPr>
            </p:nvGraphicFramePr>
            <p:xfrm>
              <a:off x="584029" y="4638313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358" b="-965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358" b="-965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4878" r="-100358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104878" r="-358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1141199" y="5171815"/>
                <a:ext cx="564064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800" i="1" baseline="3000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800" baseline="30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199" y="5171815"/>
                <a:ext cx="564064" cy="513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612907" y="5202497"/>
                <a:ext cx="1004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07" y="5202497"/>
                <a:ext cx="100434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61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59696" y="252497"/>
                <a:ext cx="4935149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sSup>
                            <m:sSupPr>
                              <m:ctrlPr>
                                <a:rPr lang="en-GB" sz="4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unc>
                                <m:funcPr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sup>
                          </m:sSup>
                        </m:e>
                      </m:nary>
                      <m:r>
                        <a:rPr lang="en-GB" sz="480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48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52497"/>
                <a:ext cx="4935149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8421" y="3766291"/>
                <a:ext cx="2329609" cy="664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421" y="3766291"/>
                <a:ext cx="2329609" cy="664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484495" y="3071429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433295" y="5758983"/>
                <a:ext cx="3634465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95" y="5758983"/>
                <a:ext cx="3634465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111093" y="4300015"/>
                <a:ext cx="6367503" cy="1228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GB" sz="7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7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72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sup>
                      </m:sSup>
                      <m:r>
                        <a:rPr lang="en-GB" sz="72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093" y="4300015"/>
                <a:ext cx="6367503" cy="12286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655840" y="3247422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471829" y="3077408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207570" y="1949013"/>
                <a:ext cx="7200800" cy="854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unc>
                          <m:func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sup>
                    </m:sSup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70" y="1949013"/>
                <a:ext cx="7200800" cy="854978"/>
              </a:xfrm>
              <a:prstGeom prst="rect">
                <a:avLst/>
              </a:prstGeom>
              <a:blipFill>
                <a:blip r:embed="rId6"/>
                <a:stretch>
                  <a:fillRect t="-12857" b="-3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5387786"/>
                  </p:ext>
                </p:extLst>
              </p:nvPr>
            </p:nvGraphicFramePr>
            <p:xfrm>
              <a:off x="532364" y="4640782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sz="28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oMath>
                            </m:oMathPara>
                          </a14:m>
                          <a:endParaRPr lang="en-GB" sz="28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US" sz="28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5387786"/>
                  </p:ext>
                </p:extLst>
              </p:nvPr>
            </p:nvGraphicFramePr>
            <p:xfrm>
              <a:off x="532364" y="4640782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000" b="-9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r="-360" b="-976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3659" r="-100000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t="-103659" r="-360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1089534" y="5174284"/>
                <a:ext cx="564064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800" i="1" baseline="3000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800" baseline="30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534" y="5174284"/>
                <a:ext cx="564064" cy="513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524908" y="5164346"/>
                <a:ext cx="1004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908" y="5164346"/>
                <a:ext cx="100434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26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71666" y="247765"/>
                <a:ext cx="6336704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GB" sz="480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480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GB" sz="48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6" y="247765"/>
                <a:ext cx="6336704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4983" y="3788678"/>
                <a:ext cx="34401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36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3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83" y="3788678"/>
                <a:ext cx="344012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680176" y="3068960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479378" y="5756514"/>
                <a:ext cx="3784064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8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 −5</m:t>
                                  </m:r>
                                </m:e>
                              </m:func>
                            </m:e>
                          </m:func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8" y="5756514"/>
                <a:ext cx="3784064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215958" y="4077991"/>
                <a:ext cx="6480717" cy="14803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48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fName>
                                <m:e>
                                  <m:r>
                                    <a:rPr lang="en-GB" sz="48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48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48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958" y="4077991"/>
                <a:ext cx="6480717" cy="14803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871864" y="3212976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667510" y="3074939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207569" y="1949013"/>
                <a:ext cx="76328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sz="4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48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GB" sz="48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−5</m:t>
                            </m:r>
                          </m:e>
                        </m:d>
                      </m:e>
                      <m:sup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9" y="1949013"/>
                <a:ext cx="7632843" cy="830997"/>
              </a:xfrm>
              <a:prstGeom prst="rect">
                <a:avLst/>
              </a:prstGeom>
              <a:blipFill>
                <a:blip r:embed="rId6"/>
                <a:stretch>
                  <a:fillRect l="-1997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9747751"/>
                  </p:ext>
                </p:extLst>
              </p:nvPr>
            </p:nvGraphicFramePr>
            <p:xfrm>
              <a:off x="728045" y="4638313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28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US" sz="28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−5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9747751"/>
                  </p:ext>
                </p:extLst>
              </p:nvPr>
            </p:nvGraphicFramePr>
            <p:xfrm>
              <a:off x="728045" y="4638313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000" b="-965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r="-360" b="-965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4878" r="-100000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t="-104878" r="-360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1178359" y="5171815"/>
                <a:ext cx="777777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2800" baseline="30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359" y="5171815"/>
                <a:ext cx="777777" cy="513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720589" y="5161877"/>
                <a:ext cx="1004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589" y="5161877"/>
                <a:ext cx="100434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7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31704" y="258186"/>
                <a:ext cx="4896542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480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48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48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4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58186"/>
                <a:ext cx="4896542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5400" y="3610821"/>
                <a:ext cx="3440128" cy="827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6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610821"/>
                <a:ext cx="3440128" cy="8270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644170" y="3030394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263354" y="5668596"/>
                <a:ext cx="3784064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8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func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4" y="5668596"/>
                <a:ext cx="3784064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127251" y="4149080"/>
                <a:ext cx="6552728" cy="1648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251" y="4149080"/>
                <a:ext cx="6552728" cy="1648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655840" y="3140198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451486" y="2987021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351584" y="1818693"/>
                <a:ext cx="7632843" cy="1071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4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48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48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818693"/>
                <a:ext cx="7632843" cy="1071960"/>
              </a:xfrm>
              <a:prstGeom prst="rect">
                <a:avLst/>
              </a:prstGeom>
              <a:blipFill>
                <a:blip r:embed="rId6"/>
                <a:stretch>
                  <a:fillRect b="-26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220643"/>
                  </p:ext>
                </p:extLst>
              </p:nvPr>
            </p:nvGraphicFramePr>
            <p:xfrm>
              <a:off x="512021" y="4550395"/>
              <a:ext cx="3391098" cy="10043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28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GB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220643"/>
                  </p:ext>
                </p:extLst>
              </p:nvPr>
            </p:nvGraphicFramePr>
            <p:xfrm>
              <a:off x="512021" y="4550395"/>
              <a:ext cx="3391098" cy="100431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083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358" b="-988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358" b="-98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2439" r="-100358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102439" r="-358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962335" y="5083897"/>
                <a:ext cx="777777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2800" baseline="30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35" y="5083897"/>
                <a:ext cx="777777" cy="5132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504565" y="5073959"/>
                <a:ext cx="1004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565" y="5073959"/>
                <a:ext cx="100434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776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31504" y="482859"/>
            <a:ext cx="9073008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Differentiate the following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99456" y="2132856"/>
                <a:ext cx="381841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132856"/>
                <a:ext cx="3818418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623408" y="1923120"/>
                <a:ext cx="3278205" cy="13891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408" y="1923120"/>
                <a:ext cx="3278205" cy="13891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71464" y="4725144"/>
                <a:ext cx="418178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⁡|</m:t>
                      </m:r>
                      <m:sSup>
                        <m:sSupPr>
                          <m:ctrlP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725144"/>
                <a:ext cx="418178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72064" y="4482162"/>
                <a:ext cx="3278205" cy="14622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482162"/>
                <a:ext cx="3278205" cy="14622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97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93623" y="5011319"/>
                <a:ext cx="648072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8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8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8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623" y="5011319"/>
                <a:ext cx="648072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47628" y="428471"/>
                <a:ext cx="6696744" cy="3291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f>
                            <m:fPr>
                              <m:ctrlPr>
                                <a:rPr lang="en-GB" sz="9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9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9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96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den>
                          </m:f>
                          <m: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199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628" y="428471"/>
                <a:ext cx="6696744" cy="32914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791744" y="4077072"/>
            <a:ext cx="4884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Possible Answer: </a:t>
            </a:r>
          </a:p>
        </p:txBody>
      </p:sp>
    </p:spTree>
    <p:extLst>
      <p:ext uri="{BB962C8B-B14F-4D97-AF65-F5344CB8AC3E}">
        <p14:creationId xmlns:p14="http://schemas.microsoft.com/office/powerpoint/2010/main" val="767769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27748" y="332656"/>
                <a:ext cx="4536504" cy="184031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748" y="332656"/>
                <a:ext cx="4536504" cy="18403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5440" y="4443357"/>
                <a:ext cx="32403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+1|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443357"/>
                <a:ext cx="324036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75520" y="2260487"/>
                <a:ext cx="849694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GB" sz="5400" dirty="0">
                          <a:solidFill>
                            <a:prstClr val="black"/>
                          </a:solidFill>
                        </a:rPr>
                        <m:t>ossible</m:t>
                      </m:r>
                      <m:r>
                        <m:rPr>
                          <m:nor/>
                        </m:rPr>
                        <a:rPr lang="en-GB" sz="54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i="0" dirty="0" smtClean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5400" dirty="0">
                          <a:solidFill>
                            <a:prstClr val="black"/>
                          </a:solidFill>
                        </a:rPr>
                        <m:t>nswer</m:t>
                      </m:r>
                      <m:r>
                        <a:rPr lang="en-GB" sz="54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260487"/>
                <a:ext cx="8496944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6597C6-5E23-3314-6BF6-603C3593E34F}"/>
                  </a:ext>
                </a:extLst>
              </p:cNvPr>
              <p:cNvSpPr txBox="1"/>
              <p:nvPr/>
            </p:nvSpPr>
            <p:spPr>
              <a:xfrm>
                <a:off x="1271464" y="5354850"/>
                <a:ext cx="2661289" cy="11533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6597C6-5E23-3314-6BF6-603C3593E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354850"/>
                <a:ext cx="2661289" cy="11533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F138309-35B6-2533-4FD8-B6A2B16F0193}"/>
              </a:ext>
            </a:extLst>
          </p:cNvPr>
          <p:cNvSpPr txBox="1"/>
          <p:nvPr/>
        </p:nvSpPr>
        <p:spPr>
          <a:xfrm>
            <a:off x="2063552" y="3472355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69324-96F2-01A7-032E-1813EA51D996}"/>
              </a:ext>
            </a:extLst>
          </p:cNvPr>
          <p:cNvSpPr txBox="1"/>
          <p:nvPr/>
        </p:nvSpPr>
        <p:spPr>
          <a:xfrm>
            <a:off x="7968208" y="3472355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3FE1BC5-BD95-67D0-7E4F-E53B75B74C97}"/>
                  </a:ext>
                </a:extLst>
              </p:cNvPr>
              <p:cNvSpPr txBox="1"/>
              <p:nvPr/>
            </p:nvSpPr>
            <p:spPr>
              <a:xfrm>
                <a:off x="5879976" y="4766522"/>
                <a:ext cx="566519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3FE1BC5-BD95-67D0-7E4F-E53B75B74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4766522"/>
                <a:ext cx="566519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A90B2E-07EB-5A4F-4A00-81281CC5DD9B}"/>
              </a:ext>
            </a:extLst>
          </p:cNvPr>
          <p:cNvCxnSpPr/>
          <p:nvPr/>
        </p:nvCxnSpPr>
        <p:spPr>
          <a:xfrm>
            <a:off x="5231904" y="3334983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59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8" grpId="0"/>
      <p:bldP spid="7" grpId="0" animBg="1"/>
      <p:bldP spid="10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63752" y="318823"/>
                <a:ext cx="4248471" cy="19465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18823"/>
                <a:ext cx="4248471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271433" y="4319987"/>
                <a:ext cx="328537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⁡|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+1|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33" y="4319987"/>
                <a:ext cx="328537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/>
              <p:nvPr/>
            </p:nvSpPr>
            <p:spPr>
              <a:xfrm>
                <a:off x="5842353" y="4578970"/>
                <a:ext cx="5814641" cy="1480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353" y="4578970"/>
                <a:ext cx="5814641" cy="14800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/>
              <p:nvPr/>
            </p:nvSpPr>
            <p:spPr>
              <a:xfrm>
                <a:off x="1352462" y="5288433"/>
                <a:ext cx="2736302" cy="1213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62" y="5288433"/>
                <a:ext cx="2736302" cy="121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/>
              <p:nvPr/>
            </p:nvSpPr>
            <p:spPr>
              <a:xfrm>
                <a:off x="1991544" y="2358011"/>
                <a:ext cx="849694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ossible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i="0" dirty="0" smtClean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nswer</m:t>
                      </m:r>
                      <m:r>
                        <a:rPr lang="en-GB" sz="54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358011"/>
                <a:ext cx="8496944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9A2FCC6-52DF-3214-B743-05656C6828BE}"/>
              </a:ext>
            </a:extLst>
          </p:cNvPr>
          <p:cNvSpPr txBox="1"/>
          <p:nvPr/>
        </p:nvSpPr>
        <p:spPr>
          <a:xfrm>
            <a:off x="1883502" y="3549955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B2318-6146-9BFB-AE2A-D165C693FBBC}"/>
              </a:ext>
            </a:extLst>
          </p:cNvPr>
          <p:cNvSpPr txBox="1"/>
          <p:nvPr/>
        </p:nvSpPr>
        <p:spPr>
          <a:xfrm>
            <a:off x="7824192" y="3645024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1B6217-81BC-A43D-2B55-2C37C517B5F3}"/>
              </a:ext>
            </a:extLst>
          </p:cNvPr>
          <p:cNvCxnSpPr/>
          <p:nvPr/>
        </p:nvCxnSpPr>
        <p:spPr>
          <a:xfrm>
            <a:off x="5132880" y="3412582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3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1" grpId="0"/>
      <p:bldP spid="6" grpId="0"/>
      <p:bldP spid="8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71764" y="326774"/>
                <a:ext cx="4248471" cy="19465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764" y="326774"/>
                <a:ext cx="4248471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154433" y="4329463"/>
                <a:ext cx="328537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⁡|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1|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433" y="4329463"/>
                <a:ext cx="328537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/>
              <p:nvPr/>
            </p:nvSpPr>
            <p:spPr>
              <a:xfrm>
                <a:off x="5708974" y="4782768"/>
                <a:ext cx="5832643" cy="1030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func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974" y="4782768"/>
                <a:ext cx="5832643" cy="10302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/>
              <p:nvPr/>
            </p:nvSpPr>
            <p:spPr>
              <a:xfrm>
                <a:off x="1235462" y="5297909"/>
                <a:ext cx="2736302" cy="12468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462" y="5297909"/>
                <a:ext cx="2736302" cy="12468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/>
              <p:nvPr/>
            </p:nvSpPr>
            <p:spPr>
              <a:xfrm>
                <a:off x="1847527" y="2348800"/>
                <a:ext cx="8424935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ossible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i="0" dirty="0" smtClean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nswer</m:t>
                      </m:r>
                      <m:r>
                        <a:rPr lang="en-GB" sz="54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7" y="2348800"/>
                <a:ext cx="8424935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9A2FCC6-52DF-3214-B743-05656C6828BE}"/>
              </a:ext>
            </a:extLst>
          </p:cNvPr>
          <p:cNvSpPr txBox="1"/>
          <p:nvPr/>
        </p:nvSpPr>
        <p:spPr>
          <a:xfrm>
            <a:off x="1766502" y="3559431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B2318-6146-9BFB-AE2A-D165C693FBBC}"/>
              </a:ext>
            </a:extLst>
          </p:cNvPr>
          <p:cNvSpPr txBox="1"/>
          <p:nvPr/>
        </p:nvSpPr>
        <p:spPr>
          <a:xfrm>
            <a:off x="7707192" y="3654500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1B6217-81BC-A43D-2B55-2C37C517B5F3}"/>
              </a:ext>
            </a:extLst>
          </p:cNvPr>
          <p:cNvCxnSpPr/>
          <p:nvPr/>
        </p:nvCxnSpPr>
        <p:spPr>
          <a:xfrm>
            <a:off x="5015880" y="3422058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92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1" grpId="0"/>
      <p:bldP spid="6" grpId="0"/>
      <p:bldP spid="8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71764" y="326774"/>
                <a:ext cx="4572508" cy="17917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5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5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764" y="326774"/>
                <a:ext cx="4572508" cy="17917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12409" y="4319987"/>
                <a:ext cx="37444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⁡|</m:t>
                      </m:r>
                      <m:func>
                        <m:funcPr>
                          <m:ctrlP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9" y="4319987"/>
                <a:ext cx="374440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/>
              <p:nvPr/>
            </p:nvSpPr>
            <p:spPr>
              <a:xfrm>
                <a:off x="5456915" y="4784633"/>
                <a:ext cx="633669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54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54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5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</m:func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600" i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915" y="4784633"/>
                <a:ext cx="633669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/>
              <p:nvPr/>
            </p:nvSpPr>
            <p:spPr>
              <a:xfrm>
                <a:off x="956416" y="5288433"/>
                <a:ext cx="3276362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416" y="5288433"/>
                <a:ext cx="3276362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/>
              <p:nvPr/>
            </p:nvSpPr>
            <p:spPr>
              <a:xfrm>
                <a:off x="1829525" y="2310127"/>
                <a:ext cx="8856985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ossible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i="0" dirty="0" smtClean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nswer</m:t>
                      </m:r>
                      <m:r>
                        <a:rPr lang="en-GB" sz="54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func>
                        <m:funcPr>
                          <m:ctrlP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540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525" y="2310127"/>
                <a:ext cx="8856985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9A2FCC6-52DF-3214-B743-05656C6828BE}"/>
              </a:ext>
            </a:extLst>
          </p:cNvPr>
          <p:cNvSpPr txBox="1"/>
          <p:nvPr/>
        </p:nvSpPr>
        <p:spPr>
          <a:xfrm>
            <a:off x="1883502" y="3549955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B2318-6146-9BFB-AE2A-D165C693FBBC}"/>
              </a:ext>
            </a:extLst>
          </p:cNvPr>
          <p:cNvSpPr txBox="1"/>
          <p:nvPr/>
        </p:nvSpPr>
        <p:spPr>
          <a:xfrm>
            <a:off x="7824192" y="3645024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1B6217-81BC-A43D-2B55-2C37C517B5F3}"/>
              </a:ext>
            </a:extLst>
          </p:cNvPr>
          <p:cNvCxnSpPr/>
          <p:nvPr/>
        </p:nvCxnSpPr>
        <p:spPr>
          <a:xfrm>
            <a:off x="4916856" y="3299422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0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1" grpId="0"/>
      <p:bldP spid="6" grpId="0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/>
              <p:nvPr/>
            </p:nvSpPr>
            <p:spPr>
              <a:xfrm>
                <a:off x="1127448" y="3284984"/>
                <a:ext cx="9505056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/>
                  <a:t>The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looks like it arose from differentiating </a:t>
                </a:r>
              </a:p>
              <a:p>
                <a:pPr algn="ctr"/>
                <a:r>
                  <a:rPr lang="en-GB" sz="6000" dirty="0"/>
                  <a:t>what is inside the brackets.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284984"/>
                <a:ext cx="9505056" cy="2862322"/>
              </a:xfrm>
              <a:prstGeom prst="rect">
                <a:avLst/>
              </a:prstGeom>
              <a:blipFill>
                <a:blip r:embed="rId2"/>
                <a:stretch>
                  <a:fillRect l="-1732" t="-6610" r="-3464" b="-136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/>
              <p:nvPr/>
            </p:nvSpPr>
            <p:spPr>
              <a:xfrm>
                <a:off x="2351584" y="404664"/>
                <a:ext cx="7056784" cy="23581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7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7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7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7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404664"/>
                <a:ext cx="7056784" cy="2358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770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71939" y="270939"/>
                <a:ext cx="5256584" cy="19465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5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5400">
                                          <a:latin typeface="Cambria Math" panose="02040503050406030204" pitchFamily="18" charset="0"/>
                                        </a:rPr>
                                        <m:t>sec</m:t>
                                      </m:r>
                                    </m:e>
                                    <m:sup>
                                      <m:r>
                                        <a:rPr lang="en-GB" sz="5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540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5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1939" y="270939"/>
                <a:ext cx="5256584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2418" y="4343048"/>
                <a:ext cx="40324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⁡|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18" y="4343048"/>
                <a:ext cx="403243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/>
              <p:nvPr/>
            </p:nvSpPr>
            <p:spPr>
              <a:xfrm>
                <a:off x="5452364" y="4558243"/>
                <a:ext cx="6352318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0" i="1">
                                  <a:latin typeface="Cambria Math" panose="02040503050406030204" pitchFamily="18" charset="0"/>
                                </a:rPr>
                                <m:t>𝑡𝑎𝑛</m:t>
                              </m:r>
                            </m:fName>
                            <m:e>
                              <m:r>
                                <a:rPr lang="en-GB" sz="4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400" b="0" i="1">
                              <a:latin typeface="Cambria Math" panose="02040503050406030204" pitchFamily="18" charset="0"/>
                            </a:rPr>
                            <m:t>+1|</m:t>
                          </m:r>
                        </m:e>
                      </m:func>
                      <m:r>
                        <a:rPr lang="en-GB" sz="44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21E8CE-8277-2AA7-6BA2-316CAAFB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364" y="4558243"/>
                <a:ext cx="6352318" cy="1359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/>
              <p:nvPr/>
            </p:nvSpPr>
            <p:spPr>
              <a:xfrm>
                <a:off x="551356" y="5268739"/>
                <a:ext cx="3672405" cy="1213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0" smtClean="0">
                                      <a:latin typeface="Cambria Math" panose="02040503050406030204" pitchFamily="18" charset="0"/>
                                    </a:rPr>
                                    <m:t>2 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6F8CD1-2B69-C4C7-3009-98B6DF1B5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56" y="5268739"/>
                <a:ext cx="3672405" cy="12132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/>
              <p:nvPr/>
            </p:nvSpPr>
            <p:spPr>
              <a:xfrm>
                <a:off x="1559496" y="2289879"/>
                <a:ext cx="937904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ossible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i="0" dirty="0" smtClean="0">
                          <a:solidFill>
                            <a:prstClr val="black"/>
                          </a:solidFill>
                        </a:rPr>
                        <m:t>A</m:t>
                      </m:r>
                      <m:r>
                        <m:rPr>
                          <m:nor/>
                        </m:rPr>
                        <a:rPr lang="en-GB" sz="5400" dirty="0" smtClean="0">
                          <a:solidFill>
                            <a:prstClr val="black"/>
                          </a:solidFill>
                        </a:rPr>
                        <m:t>nswer</m:t>
                      </m:r>
                      <m:r>
                        <a:rPr lang="en-GB" sz="5400" b="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5400" i="1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F6372F-CF70-C308-B8A1-304309C18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289879"/>
                <a:ext cx="9379042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9A2FCC6-52DF-3214-B743-05656C6828BE}"/>
              </a:ext>
            </a:extLst>
          </p:cNvPr>
          <p:cNvSpPr txBox="1"/>
          <p:nvPr/>
        </p:nvSpPr>
        <p:spPr>
          <a:xfrm>
            <a:off x="1703512" y="3573016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B2318-6146-9BFB-AE2A-D165C693FBBC}"/>
              </a:ext>
            </a:extLst>
          </p:cNvPr>
          <p:cNvSpPr txBox="1"/>
          <p:nvPr/>
        </p:nvSpPr>
        <p:spPr>
          <a:xfrm>
            <a:off x="7644202" y="3668085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1B6217-81BC-A43D-2B55-2C37C517B5F3}"/>
              </a:ext>
            </a:extLst>
          </p:cNvPr>
          <p:cNvCxnSpPr/>
          <p:nvPr/>
        </p:nvCxnSpPr>
        <p:spPr>
          <a:xfrm>
            <a:off x="5015880" y="3322483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6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1" grpId="0"/>
      <p:bldP spid="6" grpId="0"/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94FC84-A822-34BB-B053-3FBDA89766F8}"/>
              </a:ext>
            </a:extLst>
          </p:cNvPr>
          <p:cNvSpPr txBox="1"/>
          <p:nvPr/>
        </p:nvSpPr>
        <p:spPr>
          <a:xfrm>
            <a:off x="551384" y="292361"/>
            <a:ext cx="727280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Watch out for these sneaky questions </a:t>
            </a:r>
            <a:endParaRPr lang="en-GB" sz="3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D8A51-8786-B69B-53BC-BB62B94CD0A3}"/>
                  </a:ext>
                </a:extLst>
              </p:cNvPr>
              <p:cNvSpPr txBox="1"/>
              <p:nvPr/>
            </p:nvSpPr>
            <p:spPr>
              <a:xfrm>
                <a:off x="521700" y="1284253"/>
                <a:ext cx="5286268" cy="19465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a:rPr lang="en-US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D8A51-8786-B69B-53BC-BB62B94CD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00" y="1284253"/>
                <a:ext cx="5286268" cy="19465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DAE10D-7CF9-DE49-ABB7-1E4A6D69B680}"/>
                  </a:ext>
                </a:extLst>
              </p:cNvPr>
              <p:cNvSpPr txBox="1"/>
              <p:nvPr/>
            </p:nvSpPr>
            <p:spPr>
              <a:xfrm>
                <a:off x="5663952" y="1421267"/>
                <a:ext cx="6048672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sSup>
                                    <m:sSupPr>
                                      <m:ctrlP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5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lang="en-US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5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DAE10D-7CF9-DE49-ABB7-1E4A6D69B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1421267"/>
                <a:ext cx="6048672" cy="17917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5E8D3B-9A01-5FC0-9470-83DC5E02DAB0}"/>
                  </a:ext>
                </a:extLst>
              </p:cNvPr>
              <p:cNvSpPr txBox="1"/>
              <p:nvPr/>
            </p:nvSpPr>
            <p:spPr>
              <a:xfrm>
                <a:off x="4583832" y="3695551"/>
                <a:ext cx="7128792" cy="1648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5E8D3B-9A01-5FC0-9470-83DC5E02D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695551"/>
                <a:ext cx="7128792" cy="16481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3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/>
              <p:nvPr/>
            </p:nvSpPr>
            <p:spPr>
              <a:xfrm>
                <a:off x="1127448" y="3284984"/>
                <a:ext cx="9505056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/>
                  <a:t>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6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6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looks like it arose from differentiating </a:t>
                </a:r>
              </a:p>
              <a:p>
                <a:pPr algn="ctr"/>
                <a:r>
                  <a:rPr lang="en-GB" sz="6000" dirty="0"/>
                  <a:t>what is inside the brackets.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284984"/>
                <a:ext cx="9505056" cy="2862322"/>
              </a:xfrm>
              <a:prstGeom prst="rect">
                <a:avLst/>
              </a:prstGeom>
              <a:blipFill>
                <a:blip r:embed="rId2"/>
                <a:stretch>
                  <a:fillRect t="-6610" r="-1155" b="-136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/>
              <p:nvPr/>
            </p:nvSpPr>
            <p:spPr>
              <a:xfrm>
                <a:off x="2135560" y="332656"/>
                <a:ext cx="7920880" cy="235814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720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GB" sz="7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72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720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32656"/>
                <a:ext cx="7920880" cy="2358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321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/>
              <p:nvPr/>
            </p:nvSpPr>
            <p:spPr>
              <a:xfrm>
                <a:off x="1631504" y="3446998"/>
                <a:ext cx="9001000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dirty="0"/>
                  <a:t>The </a:t>
                </a:r>
                <a14:m>
                  <m:oMath xmlns:m="http://schemas.openxmlformats.org/officeDocument/2006/math">
                    <m:r>
                      <a:rPr lang="en-US" sz="6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looks like it arose from differentiating </a:t>
                </a:r>
              </a:p>
              <a:p>
                <a:pPr algn="ctr"/>
                <a:r>
                  <a:rPr lang="en-GB" sz="6000" dirty="0"/>
                  <a:t>what the denominator.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9ECBDC-4742-E5AB-BF81-9D879B489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446998"/>
                <a:ext cx="9001000" cy="2862322"/>
              </a:xfrm>
              <a:prstGeom prst="rect">
                <a:avLst/>
              </a:prstGeom>
              <a:blipFill>
                <a:blip r:embed="rId2"/>
                <a:stretch>
                  <a:fillRect t="-6383" b="-134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/>
              <p:nvPr/>
            </p:nvSpPr>
            <p:spPr>
              <a:xfrm>
                <a:off x="2135560" y="494670"/>
                <a:ext cx="7920880" cy="24228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D9265F-F321-5164-6F33-817165D3A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94670"/>
                <a:ext cx="7920880" cy="24228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99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6EE8F4-55E3-FB7E-5B62-2FF641BCFF6D}"/>
              </a:ext>
            </a:extLst>
          </p:cNvPr>
          <p:cNvSpPr txBox="1"/>
          <p:nvPr/>
        </p:nvSpPr>
        <p:spPr>
          <a:xfrm>
            <a:off x="479376" y="764704"/>
            <a:ext cx="1123324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8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there</a:t>
            </a:r>
            <a:r>
              <a:rPr lang="en-US" sz="8000" dirty="0">
                <a:solidFill>
                  <a:prstClr val="black"/>
                </a:solidFill>
                <a:latin typeface="Calibri" panose="020F0502020204030204"/>
              </a:rPr>
              <a:t> is a 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0" dirty="0">
                <a:solidFill>
                  <a:prstClr val="black"/>
                </a:solidFill>
                <a:latin typeface="Calibri" panose="020F0502020204030204"/>
              </a:rPr>
              <a:t>differentiation connection, 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0" dirty="0">
                <a:solidFill>
                  <a:prstClr val="black"/>
                </a:solidFill>
                <a:latin typeface="Calibri" panose="020F0502020204030204"/>
              </a:rPr>
              <a:t>then you can use the 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0" b="1" dirty="0">
                <a:solidFill>
                  <a:prstClr val="black"/>
                </a:solidFill>
                <a:latin typeface="Calibri" panose="020F0502020204030204"/>
              </a:rPr>
              <a:t>reverse chain rule</a:t>
            </a:r>
            <a:r>
              <a:rPr lang="en-US" sz="8000" dirty="0">
                <a:solidFill>
                  <a:prstClr val="black"/>
                </a:solidFill>
                <a:latin typeface="Calibri" panose="020F0502020204030204"/>
              </a:rPr>
              <a:t>.   </a:t>
            </a:r>
            <a:endParaRPr kumimoji="0" lang="en-GB" sz="8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048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A4490A-FCBE-3B91-01BF-3BE75B7C3CFE}"/>
              </a:ext>
            </a:extLst>
          </p:cNvPr>
          <p:cNvSpPr txBox="1"/>
          <p:nvPr/>
        </p:nvSpPr>
        <p:spPr>
          <a:xfrm>
            <a:off x="520024" y="620688"/>
            <a:ext cx="111519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When doing the reverse chain rule: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9AE72D-01D8-0C49-85D0-B4A86256EFAD}"/>
              </a:ext>
            </a:extLst>
          </p:cNvPr>
          <p:cNvSpPr txBox="1"/>
          <p:nvPr/>
        </p:nvSpPr>
        <p:spPr>
          <a:xfrm>
            <a:off x="407368" y="2276872"/>
            <a:ext cx="108421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Consider</a:t>
            </a:r>
            <a:r>
              <a:rPr kumimoji="0" lang="en-GB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possible answer.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6000" dirty="0">
              <a:solidFill>
                <a:prstClr val="black"/>
              </a:solidFill>
              <a:latin typeface="Calibri" panose="020F0502020204030204"/>
            </a:endParaRPr>
          </a:p>
          <a:p>
            <a:pPr marL="685800" marR="0" lvl="0" indent="-6858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Then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adjust</a:t>
            </a:r>
            <a:r>
              <a:rPr kumimoji="0" lang="en-GB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any </a:t>
            </a:r>
            <a:r>
              <a:rPr kumimoji="0" lang="en-GB" sz="6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multipler</a:t>
            </a:r>
            <a:r>
              <a:rPr kumimoji="0" lang="en-GB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7665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27648" y="4437112"/>
                <a:ext cx="6264696" cy="186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115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15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437112"/>
                <a:ext cx="6264696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33292" y="404664"/>
                <a:ext cx="11269432" cy="22953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15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115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15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15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92" y="404664"/>
                <a:ext cx="11269432" cy="22953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215680" y="333661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Possible Answer: </a:t>
            </a:r>
          </a:p>
        </p:txBody>
      </p:sp>
    </p:spTree>
    <p:extLst>
      <p:ext uri="{BB962C8B-B14F-4D97-AF65-F5344CB8AC3E}">
        <p14:creationId xmlns:p14="http://schemas.microsoft.com/office/powerpoint/2010/main" val="290474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480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48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4800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99789" y="3706318"/>
                <a:ext cx="2664296" cy="743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2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89" y="3706318"/>
                <a:ext cx="2664296" cy="7433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752186" y="3121543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733342" y="5758983"/>
                <a:ext cx="3027182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42" y="5758983"/>
                <a:ext cx="3027182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5042677" y="4439968"/>
                <a:ext cx="6597939" cy="1319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box>
                            <m:boxPr>
                              <m:ctrlPr>
                                <a:rPr lang="en-US" sz="6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6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60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0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60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60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6000" b="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6000" b="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  <m:sup>
                          <m:r>
                            <a:rPr lang="en-US" sz="6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54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677" y="4439968"/>
                <a:ext cx="6597939" cy="13190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655840" y="3192041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490849" y="3082478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351584" y="2010830"/>
                <a:ext cx="7200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sz="4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4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010830"/>
                <a:ext cx="7200800" cy="830997"/>
              </a:xfrm>
              <a:prstGeom prst="rect">
                <a:avLst/>
              </a:prstGeom>
              <a:blipFill>
                <a:blip r:embed="rId6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0236508"/>
                  </p:ext>
                </p:extLst>
              </p:nvPr>
            </p:nvGraphicFramePr>
            <p:xfrm>
              <a:off x="551384" y="4671579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24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0236508"/>
                  </p:ext>
                </p:extLst>
              </p:nvPr>
            </p:nvGraphicFramePr>
            <p:xfrm>
              <a:off x="551384" y="4671579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000" b="-9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r="-360" b="-976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3659" r="-100000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360" t="-103659" r="-360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975684" y="5156663"/>
                <a:ext cx="727828" cy="460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684" y="5156663"/>
                <a:ext cx="727828" cy="460575"/>
              </a:xfrm>
              <a:prstGeom prst="rect">
                <a:avLst/>
              </a:prstGeom>
              <a:blipFill>
                <a:blip r:embed="rId8"/>
                <a:stretch>
                  <a:fillRect l="-1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821328" y="5196001"/>
                <a:ext cx="57236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328" y="5196001"/>
                <a:ext cx="572366" cy="461665"/>
              </a:xfrm>
              <a:prstGeom prst="rect">
                <a:avLst/>
              </a:prstGeom>
              <a:blipFill>
                <a:blip r:embed="rId9"/>
                <a:stretch>
                  <a:fillRect l="-3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01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  <m:r>
                            <a:rPr lang="en-GB" sz="4800" i="1" baseline="30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678" y="276981"/>
                <a:ext cx="5256584" cy="1602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58078" y="3901859"/>
                <a:ext cx="26642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36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78" y="3901859"/>
                <a:ext cx="266429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680176" y="3212975"/>
            <a:ext cx="136815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Adjust</a:t>
            </a:r>
            <a:endParaRPr lang="en-GB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/>
              <p:nvPr/>
            </p:nvSpPr>
            <p:spPr>
              <a:xfrm>
                <a:off x="412952" y="5894551"/>
                <a:ext cx="3634465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485299-C1B3-72F1-B779-BEAE99718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52" y="5894551"/>
                <a:ext cx="3634465" cy="910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/>
              <p:nvPr/>
            </p:nvSpPr>
            <p:spPr>
              <a:xfrm>
                <a:off x="4799856" y="4466370"/>
                <a:ext cx="6853171" cy="12824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box>
                            <m:boxPr>
                              <m:ctrlPr>
                                <a:rPr lang="en-US" sz="6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6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6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sz="6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66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6600" b="0" i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66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sz="6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6600" b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9C1D0A-A3BC-FBC9-1615-18EADE10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466370"/>
                <a:ext cx="6853171" cy="12824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4394A3-B362-0CAF-2957-BAA22DCE635F}"/>
              </a:ext>
            </a:extLst>
          </p:cNvPr>
          <p:cNvCxnSpPr/>
          <p:nvPr/>
        </p:nvCxnSpPr>
        <p:spPr>
          <a:xfrm>
            <a:off x="4295800" y="3397879"/>
            <a:ext cx="0" cy="33337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AFD202-E2E3-7FCC-C1E2-2121A252C2D7}"/>
              </a:ext>
            </a:extLst>
          </p:cNvPr>
          <p:cNvSpPr txBox="1"/>
          <p:nvPr/>
        </p:nvSpPr>
        <p:spPr>
          <a:xfrm>
            <a:off x="1451486" y="3212976"/>
            <a:ext cx="151216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/>
              <p:nvPr/>
            </p:nvSpPr>
            <p:spPr>
              <a:xfrm>
                <a:off x="2063552" y="2055386"/>
                <a:ext cx="7200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Possible Answer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48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GB" sz="4800" i="1" baseline="30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A1154E-4CD8-73B9-4555-8167DC8B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055386"/>
                <a:ext cx="7200800" cy="830997"/>
              </a:xfrm>
              <a:prstGeom prst="rect">
                <a:avLst/>
              </a:prstGeom>
              <a:blipFill>
                <a:blip r:embed="rId6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2467380"/>
                  </p:ext>
                </p:extLst>
              </p:nvPr>
            </p:nvGraphicFramePr>
            <p:xfrm>
              <a:off x="512021" y="4776350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47857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28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US" sz="28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kumimoji="0" lang="en-US" sz="28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4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2A0EF08-3347-2954-25A4-49E00FAE86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2467380"/>
                  </p:ext>
                </p:extLst>
              </p:nvPr>
            </p:nvGraphicFramePr>
            <p:xfrm>
              <a:off x="512021" y="4776350"/>
              <a:ext cx="3391098" cy="10141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554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554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358" b="-9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358" b="-976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496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3659" r="-100358" b="-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103659" r="-358" b="-12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/>
              <p:nvPr/>
            </p:nvSpPr>
            <p:spPr>
              <a:xfrm>
                <a:off x="940726" y="5309852"/>
                <a:ext cx="820994" cy="5219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98B35BB-475D-44F7-87C9-20C41E79E6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726" y="5309852"/>
                <a:ext cx="820994" cy="5219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/>
              <p:nvPr/>
            </p:nvSpPr>
            <p:spPr>
              <a:xfrm>
                <a:off x="2540899" y="5340534"/>
                <a:ext cx="10043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AC5F46C-9057-7FFD-AA4C-077E666AF5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899" y="5340534"/>
                <a:ext cx="100434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0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/>
      <p:bldP spid="16" grpId="0"/>
      <p:bldP spid="13" grpId="0" animBg="1"/>
      <p:bldP spid="15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58435</TotalTime>
  <Words>467</Words>
  <Application>Microsoft Office PowerPoint</Application>
  <PresentationFormat>Widescreen</PresentationFormat>
  <Paragraphs>150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1314</cp:revision>
  <cp:lastPrinted>2020-01-15T03:34:32Z</cp:lastPrinted>
  <dcterms:created xsi:type="dcterms:W3CDTF">2013-02-28T07:36:55Z</dcterms:created>
  <dcterms:modified xsi:type="dcterms:W3CDTF">2026-01-12T05:22:50Z</dcterms:modified>
</cp:coreProperties>
</file>