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62" r:id="rId2"/>
    <p:sldId id="280" r:id="rId3"/>
    <p:sldId id="258" r:id="rId4"/>
    <p:sldId id="259" r:id="rId5"/>
    <p:sldId id="256" r:id="rId6"/>
    <p:sldId id="264" r:id="rId7"/>
    <p:sldId id="266" r:id="rId8"/>
    <p:sldId id="265" r:id="rId9"/>
    <p:sldId id="267" r:id="rId10"/>
    <p:sldId id="263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61" r:id="rId20"/>
    <p:sldId id="277" r:id="rId21"/>
    <p:sldId id="278" r:id="rId22"/>
    <p:sldId id="260" r:id="rId23"/>
    <p:sldId id="27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33CC"/>
    <a:srgbClr val="0000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40E0DAEB-CE3B-4112-AAFD-F7208D6D55E0}"/>
    <pc:docChg chg="custSel modSld">
      <pc:chgData name="Stewart Gale" userId="3647ddd2-6040-41ae-a96d-232c23482af8" providerId="ADAL" clId="{40E0DAEB-CE3B-4112-AAFD-F7208D6D55E0}" dt="2023-01-02T06:21:38.656" v="6" actId="1076"/>
      <pc:docMkLst>
        <pc:docMk/>
      </pc:docMkLst>
      <pc:sldChg chg="delSp modSp mod">
        <pc:chgData name="Stewart Gale" userId="3647ddd2-6040-41ae-a96d-232c23482af8" providerId="ADAL" clId="{40E0DAEB-CE3B-4112-AAFD-F7208D6D55E0}" dt="2023-01-02T06:21:38.656" v="6" actId="1076"/>
        <pc:sldMkLst>
          <pc:docMk/>
          <pc:sldMk cId="2063431844" sldId="279"/>
        </pc:sldMkLst>
        <pc:spChg chg="mod">
          <ac:chgData name="Stewart Gale" userId="3647ddd2-6040-41ae-a96d-232c23482af8" providerId="ADAL" clId="{40E0DAEB-CE3B-4112-AAFD-F7208D6D55E0}" dt="2023-01-02T06:21:30.141" v="4" actId="403"/>
          <ac:spMkLst>
            <pc:docMk/>
            <pc:sldMk cId="2063431844" sldId="279"/>
            <ac:spMk id="2" creationId="{00000000-0000-0000-0000-000000000000}"/>
          </ac:spMkLst>
        </pc:spChg>
        <pc:spChg chg="mod">
          <ac:chgData name="Stewart Gale" userId="3647ddd2-6040-41ae-a96d-232c23482af8" providerId="ADAL" clId="{40E0DAEB-CE3B-4112-AAFD-F7208D6D55E0}" dt="2023-01-02T06:21:38.656" v="6" actId="1076"/>
          <ac:spMkLst>
            <pc:docMk/>
            <pc:sldMk cId="2063431844" sldId="279"/>
            <ac:spMk id="3" creationId="{00000000-0000-0000-0000-000000000000}"/>
          </ac:spMkLst>
        </pc:spChg>
        <pc:spChg chg="del">
          <ac:chgData name="Stewart Gale" userId="3647ddd2-6040-41ae-a96d-232c23482af8" providerId="ADAL" clId="{40E0DAEB-CE3B-4112-AAFD-F7208D6D55E0}" dt="2023-01-02T06:21:17.918" v="0" actId="478"/>
          <ac:spMkLst>
            <pc:docMk/>
            <pc:sldMk cId="2063431844" sldId="279"/>
            <ac:spMk id="4" creationId="{00000000-0000-0000-0000-000000000000}"/>
          </ac:spMkLst>
        </pc:spChg>
        <pc:spChg chg="mod">
          <ac:chgData name="Stewart Gale" userId="3647ddd2-6040-41ae-a96d-232c23482af8" providerId="ADAL" clId="{40E0DAEB-CE3B-4112-AAFD-F7208D6D55E0}" dt="2023-01-02T06:21:38.656" v="6" actId="1076"/>
          <ac:spMkLst>
            <pc:docMk/>
            <pc:sldMk cId="2063431844" sldId="279"/>
            <ac:spMk id="10" creationId="{00000000-0000-0000-0000-000000000000}"/>
          </ac:spMkLst>
        </pc:spChg>
        <pc:spChg chg="mod">
          <ac:chgData name="Stewart Gale" userId="3647ddd2-6040-41ae-a96d-232c23482af8" providerId="ADAL" clId="{40E0DAEB-CE3B-4112-AAFD-F7208D6D55E0}" dt="2023-01-02T06:21:38.656" v="6" actId="1076"/>
          <ac:spMkLst>
            <pc:docMk/>
            <pc:sldMk cId="2063431844" sldId="279"/>
            <ac:spMk id="11" creationId="{00000000-0000-0000-0000-000000000000}"/>
          </ac:spMkLst>
        </pc:spChg>
        <pc:spChg chg="mod">
          <ac:chgData name="Stewart Gale" userId="3647ddd2-6040-41ae-a96d-232c23482af8" providerId="ADAL" clId="{40E0DAEB-CE3B-4112-AAFD-F7208D6D55E0}" dt="2023-01-02T06:21:38.656" v="6" actId="1076"/>
          <ac:spMkLst>
            <pc:docMk/>
            <pc:sldMk cId="2063431844" sldId="279"/>
            <ac:spMk id="12" creationId="{00000000-0000-0000-0000-000000000000}"/>
          </ac:spMkLst>
        </pc:spChg>
        <pc:picChg chg="mod">
          <ac:chgData name="Stewart Gale" userId="3647ddd2-6040-41ae-a96d-232c23482af8" providerId="ADAL" clId="{40E0DAEB-CE3B-4112-AAFD-F7208D6D55E0}" dt="2023-01-02T06:21:38.656" v="6" actId="1076"/>
          <ac:picMkLst>
            <pc:docMk/>
            <pc:sldMk cId="2063431844" sldId="279"/>
            <ac:picMk id="8" creationId="{00000000-0000-0000-0000-000000000000}"/>
          </ac:picMkLst>
        </pc:picChg>
        <pc:picChg chg="mod">
          <ac:chgData name="Stewart Gale" userId="3647ddd2-6040-41ae-a96d-232c23482af8" providerId="ADAL" clId="{40E0DAEB-CE3B-4112-AAFD-F7208D6D55E0}" dt="2023-01-02T06:21:38.656" v="6" actId="1076"/>
          <ac:picMkLst>
            <pc:docMk/>
            <pc:sldMk cId="2063431844" sldId="279"/>
            <ac:picMk id="9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87696F-9DB4-4EAE-AB8A-9BC8D72AAB6E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B49339-3DC4-432E-A819-8B798B523B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5105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2112-E886-4AE4-850A-76E0EFACA887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FA07-CF24-4307-ABB4-A4DA07399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9211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2112-E886-4AE4-850A-76E0EFACA887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FA07-CF24-4307-ABB4-A4DA07399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6998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2112-E886-4AE4-850A-76E0EFACA887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FA07-CF24-4307-ABB4-A4DA07399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6932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2112-E886-4AE4-850A-76E0EFACA887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FA07-CF24-4307-ABB4-A4DA07399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693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2112-E886-4AE4-850A-76E0EFACA887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FA07-CF24-4307-ABB4-A4DA07399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735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2112-E886-4AE4-850A-76E0EFACA887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FA07-CF24-4307-ABB4-A4DA07399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0659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2112-E886-4AE4-850A-76E0EFACA887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FA07-CF24-4307-ABB4-A4DA07399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937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2112-E886-4AE4-850A-76E0EFACA887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FA07-CF24-4307-ABB4-A4DA07399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464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2112-E886-4AE4-850A-76E0EFACA887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FA07-CF24-4307-ABB4-A4DA07399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746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2112-E886-4AE4-850A-76E0EFACA887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FA07-CF24-4307-ABB4-A4DA07399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3211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2112-E886-4AE4-850A-76E0EFACA887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FA07-CF24-4307-ABB4-A4DA07399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7179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E2112-E886-4AE4-850A-76E0EFACA887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4FA07-CF24-4307-ABB4-A4DA07399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3641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83674" y="1403585"/>
            <a:ext cx="10224651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500" b="1" u="sng">
                <a:solidFill>
                  <a:srgbClr val="000000"/>
                </a:solidFill>
                <a:latin typeface="Calibri" panose="020F0502020204030204" pitchFamily="34" charset="0"/>
              </a:rPr>
              <a:t>FM</a:t>
            </a:r>
            <a:r>
              <a:rPr lang="en-US" sz="11500" b="1" i="0" u="sng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: </a:t>
            </a:r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Exponential Graphs</a:t>
            </a:r>
            <a:r>
              <a:rPr lang="en-US" sz="11500" dirty="0"/>
              <a:t> 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3483574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195469"/>
            <a:ext cx="11189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000000"/>
                </a:solidFill>
                <a:latin typeface="Calibri" panose="020F0502020204030204" pitchFamily="34" charset="0"/>
              </a:rPr>
              <a:t>Exponential Equation or Not</a:t>
            </a:r>
            <a:endParaRPr lang="en-GB" sz="7200" dirty="0"/>
          </a:p>
        </p:txBody>
      </p:sp>
      <p:sp>
        <p:nvSpPr>
          <p:cNvPr id="8" name="TextBox 7"/>
          <p:cNvSpPr txBox="1"/>
          <p:nvPr/>
        </p:nvSpPr>
        <p:spPr>
          <a:xfrm>
            <a:off x="2724988" y="1659866"/>
            <a:ext cx="690800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9900" b="1" dirty="0">
                <a:solidFill>
                  <a:srgbClr val="0000FF"/>
                </a:solidFill>
              </a:rPr>
              <a:t> = 3</a:t>
            </a:r>
            <a:r>
              <a:rPr lang="en-GB" sz="19900" b="1" i="1" baseline="30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pic>
        <p:nvPicPr>
          <p:cNvPr id="10" name="Picture 22" descr="File:Green tick.sv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2745" y="3655777"/>
            <a:ext cx="2543695" cy="254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229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195469"/>
            <a:ext cx="11189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000000"/>
                </a:solidFill>
                <a:latin typeface="Calibri" panose="020F0502020204030204" pitchFamily="34" charset="0"/>
              </a:rPr>
              <a:t>Exponential Equation or Not</a:t>
            </a:r>
            <a:endParaRPr lang="en-GB" sz="7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961803" y="1772914"/>
                <a:ext cx="8574505" cy="3154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9900" b="1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19900" b="1" dirty="0">
                    <a:solidFill>
                      <a:srgbClr val="0000FF"/>
                    </a:solidFill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99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99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GB" sz="199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199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endParaRPr lang="en-GB" sz="19900" b="1" i="1" baseline="3000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1803" y="1772914"/>
                <a:ext cx="8574505" cy="3154710"/>
              </a:xfrm>
              <a:prstGeom prst="rect">
                <a:avLst/>
              </a:prstGeom>
              <a:blipFill>
                <a:blip r:embed="rId2"/>
                <a:stretch>
                  <a:fillRect l="-11807" t="-24758" b="-464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22" descr="File:Green tick.svg - Wikimedia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164" y="3816490"/>
            <a:ext cx="2543695" cy="254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6180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195469"/>
            <a:ext cx="11189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000000"/>
                </a:solidFill>
                <a:latin typeface="Calibri" panose="020F0502020204030204" pitchFamily="34" charset="0"/>
              </a:rPr>
              <a:t>Exponential Equation or Not</a:t>
            </a:r>
            <a:endParaRPr lang="en-GB" sz="7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23918" y="1621072"/>
                <a:ext cx="11302321" cy="2646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6600" b="1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16600" b="1" dirty="0">
                    <a:solidFill>
                      <a:srgbClr val="0000FF"/>
                    </a:solidFill>
                  </a:rPr>
                  <a:t> = 1 </a:t>
                </a:r>
                <a14:m>
                  <m:oMath xmlns:m="http://schemas.openxmlformats.org/officeDocument/2006/math">
                    <m:r>
                      <a:rPr lang="en-GB" sz="16600" b="1" i="1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16600" b="1" dirty="0">
                    <a:solidFill>
                      <a:srgbClr val="0000FF"/>
                    </a:solidFill>
                  </a:rPr>
                  <a:t> 0.5</a:t>
                </a:r>
                <a:r>
                  <a:rPr lang="en-GB" sz="16600" b="1" i="1" baseline="300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918" y="1621072"/>
                <a:ext cx="11302321" cy="2646878"/>
              </a:xfrm>
              <a:prstGeom prst="rect">
                <a:avLst/>
              </a:prstGeom>
              <a:blipFill>
                <a:blip r:embed="rId2"/>
                <a:stretch>
                  <a:fillRect l="-5178" t="-24194" r="-1402" b="-456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22" descr="File:Green tick.svg - Wikimedia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2872" y="4126831"/>
            <a:ext cx="2543695" cy="254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8866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195469"/>
            <a:ext cx="11189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000000"/>
                </a:solidFill>
                <a:latin typeface="Calibri" panose="020F0502020204030204" pitchFamily="34" charset="0"/>
              </a:rPr>
              <a:t>Exponential Equation or Not</a:t>
            </a:r>
            <a:endParaRPr lang="en-GB" sz="7200" dirty="0"/>
          </a:p>
        </p:txBody>
      </p:sp>
      <p:sp>
        <p:nvSpPr>
          <p:cNvPr id="8" name="TextBox 7"/>
          <p:cNvSpPr txBox="1"/>
          <p:nvPr/>
        </p:nvSpPr>
        <p:spPr>
          <a:xfrm>
            <a:off x="2724988" y="1659866"/>
            <a:ext cx="690800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9900" b="1" dirty="0">
                <a:solidFill>
                  <a:srgbClr val="0000FF"/>
                </a:solidFill>
              </a:rPr>
              <a:t> = </a:t>
            </a:r>
            <a:r>
              <a:rPr lang="en-GB" sz="199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9900" b="1" baseline="30000" dirty="0">
                <a:solidFill>
                  <a:srgbClr val="0000FF"/>
                </a:solidFill>
                <a:cs typeface="Times New Roman" panose="02020603050405020304" pitchFamily="18" charset="0"/>
              </a:rPr>
              <a:t>2</a:t>
            </a:r>
          </a:p>
        </p:txBody>
      </p:sp>
      <p:pic>
        <p:nvPicPr>
          <p:cNvPr id="5" name="Picture 26" descr="The Excuse That Wore Thin. - Julie Hyde Leadershi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9746" y="4052022"/>
            <a:ext cx="2053243" cy="205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7971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195469"/>
            <a:ext cx="11189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000000"/>
                </a:solidFill>
                <a:latin typeface="Calibri" panose="020F0502020204030204" pitchFamily="34" charset="0"/>
              </a:rPr>
              <a:t>Exponential Equation or Not</a:t>
            </a:r>
            <a:endParaRPr lang="en-GB" sz="7200" dirty="0"/>
          </a:p>
        </p:txBody>
      </p:sp>
      <p:sp>
        <p:nvSpPr>
          <p:cNvPr id="8" name="TextBox 7"/>
          <p:cNvSpPr txBox="1"/>
          <p:nvPr/>
        </p:nvSpPr>
        <p:spPr>
          <a:xfrm>
            <a:off x="2724988" y="1659866"/>
            <a:ext cx="690800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9900" b="1" dirty="0">
                <a:solidFill>
                  <a:srgbClr val="0000FF"/>
                </a:solidFill>
              </a:rPr>
              <a:t> = </a:t>
            </a:r>
            <a:r>
              <a:rPr lang="en-GB" sz="19900" b="1" dirty="0" err="1">
                <a:solidFill>
                  <a:srgbClr val="0000FF"/>
                </a:solidFill>
              </a:rPr>
              <a:t>a</a:t>
            </a:r>
            <a:r>
              <a:rPr lang="en-GB" sz="19900" b="1" i="1" baseline="30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19900" b="1" i="1" baseline="30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2" descr="File:Green tick.sv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2745" y="3655777"/>
            <a:ext cx="2543695" cy="254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359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8613" t="23121" r="15413" b="18232"/>
          <a:stretch/>
        </p:blipFill>
        <p:spPr>
          <a:xfrm>
            <a:off x="2685011" y="1582587"/>
            <a:ext cx="6770914" cy="472953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047702" y="123426"/>
            <a:ext cx="82268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dirty="0">
                <a:solidFill>
                  <a:srgbClr val="000000"/>
                </a:solidFill>
                <a:latin typeface="Calibri" panose="020F0502020204030204" pitchFamily="34" charset="0"/>
              </a:rPr>
              <a:t>Growth or Decay</a:t>
            </a:r>
            <a:endParaRPr lang="en-GB" sz="8000" dirty="0"/>
          </a:p>
        </p:txBody>
      </p:sp>
      <p:sp>
        <p:nvSpPr>
          <p:cNvPr id="6" name="Rectangle 5"/>
          <p:cNvSpPr/>
          <p:nvPr/>
        </p:nvSpPr>
        <p:spPr>
          <a:xfrm>
            <a:off x="2511991" y="3947354"/>
            <a:ext cx="4321071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1500" b="1" dirty="0">
                <a:solidFill>
                  <a:srgbClr val="FF00FF"/>
                </a:solidFill>
                <a:latin typeface="Calibri" panose="020F0502020204030204" pitchFamily="34" charset="0"/>
              </a:rPr>
              <a:t>Decay</a:t>
            </a:r>
            <a:endParaRPr lang="en-GB" sz="115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253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047702" y="123426"/>
            <a:ext cx="82268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dirty="0">
                <a:solidFill>
                  <a:srgbClr val="000000"/>
                </a:solidFill>
                <a:latin typeface="Calibri" panose="020F0502020204030204" pitchFamily="34" charset="0"/>
              </a:rPr>
              <a:t>Growth or Decay</a:t>
            </a:r>
            <a:endParaRPr lang="en-GB" sz="8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2967" t="16886" r="15279" b="21820"/>
          <a:stretch/>
        </p:blipFill>
        <p:spPr>
          <a:xfrm>
            <a:off x="3179791" y="1581479"/>
            <a:ext cx="5983259" cy="472407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64092" y="2706823"/>
            <a:ext cx="488425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1500" b="1" dirty="0">
                <a:solidFill>
                  <a:srgbClr val="FF00FF"/>
                </a:solidFill>
                <a:latin typeface="Calibri" panose="020F0502020204030204" pitchFamily="34" charset="0"/>
              </a:rPr>
              <a:t>Growth</a:t>
            </a:r>
            <a:endParaRPr lang="en-GB" sz="115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163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8977" t="16557" r="3070" b="17105"/>
          <a:stretch/>
        </p:blipFill>
        <p:spPr>
          <a:xfrm>
            <a:off x="3314700" y="1466850"/>
            <a:ext cx="5453148" cy="502919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047702" y="123426"/>
            <a:ext cx="82268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dirty="0">
                <a:solidFill>
                  <a:srgbClr val="000000"/>
                </a:solidFill>
                <a:latin typeface="Calibri" panose="020F0502020204030204" pitchFamily="34" charset="0"/>
              </a:rPr>
              <a:t>Growth or Decay</a:t>
            </a:r>
            <a:endParaRPr lang="en-GB" sz="8000" dirty="0"/>
          </a:p>
        </p:txBody>
      </p:sp>
      <p:sp>
        <p:nvSpPr>
          <p:cNvPr id="6" name="Rectangle 5"/>
          <p:cNvSpPr/>
          <p:nvPr/>
        </p:nvSpPr>
        <p:spPr>
          <a:xfrm>
            <a:off x="525942" y="3278323"/>
            <a:ext cx="488425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1500" b="1" dirty="0">
                <a:solidFill>
                  <a:srgbClr val="FF00FF"/>
                </a:solidFill>
                <a:latin typeface="Calibri" panose="020F0502020204030204" pitchFamily="34" charset="0"/>
              </a:rPr>
              <a:t>Growth</a:t>
            </a:r>
            <a:endParaRPr lang="en-GB" sz="115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832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8187" t="16996" r="20468" b="18421"/>
          <a:stretch/>
        </p:blipFill>
        <p:spPr>
          <a:xfrm>
            <a:off x="2324100" y="1562100"/>
            <a:ext cx="7505700" cy="452956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047702" y="123426"/>
            <a:ext cx="82268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dirty="0">
                <a:solidFill>
                  <a:srgbClr val="000000"/>
                </a:solidFill>
                <a:latin typeface="Calibri" panose="020F0502020204030204" pitchFamily="34" charset="0"/>
              </a:rPr>
              <a:t>Growth or Decay</a:t>
            </a:r>
            <a:endParaRPr lang="en-GB" sz="8000" dirty="0"/>
          </a:p>
        </p:txBody>
      </p:sp>
      <p:sp>
        <p:nvSpPr>
          <p:cNvPr id="6" name="Rectangle 5"/>
          <p:cNvSpPr/>
          <p:nvPr/>
        </p:nvSpPr>
        <p:spPr>
          <a:xfrm>
            <a:off x="5369491" y="3032954"/>
            <a:ext cx="4321071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1500" b="1" dirty="0">
                <a:solidFill>
                  <a:srgbClr val="FF00FF"/>
                </a:solidFill>
                <a:latin typeface="Calibri" panose="020F0502020204030204" pitchFamily="34" charset="0"/>
              </a:rPr>
              <a:t>Decay</a:t>
            </a:r>
            <a:endParaRPr lang="en-GB" sz="115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536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858981" y="461128"/>
            <a:ext cx="1061258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Can you think of possible situations that might produce a exponential </a:t>
            </a:r>
            <a:r>
              <a:rPr lang="en-GB" sz="5400" b="1" dirty="0"/>
              <a:t>growth</a:t>
            </a:r>
            <a:r>
              <a:rPr lang="en-GB" sz="5400" dirty="0"/>
              <a:t> and </a:t>
            </a:r>
            <a:r>
              <a:rPr lang="en-GB" sz="5400" b="1" dirty="0"/>
              <a:t>decay</a:t>
            </a:r>
            <a:r>
              <a:rPr lang="en-GB" sz="5400" dirty="0"/>
              <a:t> graph?</a:t>
            </a:r>
          </a:p>
        </p:txBody>
      </p:sp>
      <p:pic>
        <p:nvPicPr>
          <p:cNvPr id="2052" name="Picture 4" descr="Cascade Centers | 10 Tips for Improving Your Listening Skil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542" y="3250650"/>
            <a:ext cx="5028013" cy="3083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521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36561" y="2364100"/>
                <a:ext cx="3145757" cy="994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/>
                        </a:rPr>
                        <m:t>𝑦</m:t>
                      </m:r>
                      <m:r>
                        <a:rPr lang="en-GB" sz="6000" i="1">
                          <a:latin typeface="Cambria Math"/>
                        </a:rPr>
                        <m:t>=</m:t>
                      </m:r>
                      <m:r>
                        <a:rPr lang="en-GB" sz="6000" i="1">
                          <a:latin typeface="Cambria Math"/>
                        </a:rPr>
                        <m:t>𝑎</m:t>
                      </m:r>
                      <m:sSup>
                        <m:sSup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i="1"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GB" sz="6000" i="1">
                              <a:latin typeface="Cambria Math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6000" baseline="30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561" y="2364100"/>
                <a:ext cx="3145757" cy="9943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/>
          <p:cNvCxnSpPr/>
          <p:nvPr/>
        </p:nvCxnSpPr>
        <p:spPr>
          <a:xfrm flipV="1">
            <a:off x="5951984" y="2492896"/>
            <a:ext cx="0" cy="25922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3431704" y="5085184"/>
            <a:ext cx="518457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8715091" y="4854351"/>
            <a:ext cx="378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63952" y="2060849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p:sp>
        <p:nvSpPr>
          <p:cNvPr id="28" name="Freeform 27"/>
          <p:cNvSpPr/>
          <p:nvPr/>
        </p:nvSpPr>
        <p:spPr>
          <a:xfrm>
            <a:off x="3496816" y="2364100"/>
            <a:ext cx="4892040" cy="2537460"/>
          </a:xfrm>
          <a:custGeom>
            <a:avLst/>
            <a:gdLst>
              <a:gd name="connsiteX0" fmla="*/ 0 w 4892040"/>
              <a:gd name="connsiteY0" fmla="*/ 2537460 h 2537460"/>
              <a:gd name="connsiteX1" fmla="*/ 1310640 w 4892040"/>
              <a:gd name="connsiteY1" fmla="*/ 2423160 h 2537460"/>
              <a:gd name="connsiteX2" fmla="*/ 2590800 w 4892040"/>
              <a:gd name="connsiteY2" fmla="*/ 2194560 h 2537460"/>
              <a:gd name="connsiteX3" fmla="*/ 3558540 w 4892040"/>
              <a:gd name="connsiteY3" fmla="*/ 1798320 h 2537460"/>
              <a:gd name="connsiteX4" fmla="*/ 4297680 w 4892040"/>
              <a:gd name="connsiteY4" fmla="*/ 1135380 h 2537460"/>
              <a:gd name="connsiteX5" fmla="*/ 4762500 w 4892040"/>
              <a:gd name="connsiteY5" fmla="*/ 381000 h 2537460"/>
              <a:gd name="connsiteX6" fmla="*/ 4892040 w 4892040"/>
              <a:gd name="connsiteY6" fmla="*/ 0 h 2537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92040" h="2537460">
                <a:moveTo>
                  <a:pt x="0" y="2537460"/>
                </a:moveTo>
                <a:cubicBezTo>
                  <a:pt x="439420" y="2508885"/>
                  <a:pt x="878840" y="2480310"/>
                  <a:pt x="1310640" y="2423160"/>
                </a:cubicBezTo>
                <a:cubicBezTo>
                  <a:pt x="1742440" y="2366010"/>
                  <a:pt x="2216150" y="2298700"/>
                  <a:pt x="2590800" y="2194560"/>
                </a:cubicBezTo>
                <a:cubicBezTo>
                  <a:pt x="2965450" y="2090420"/>
                  <a:pt x="3274060" y="1974850"/>
                  <a:pt x="3558540" y="1798320"/>
                </a:cubicBezTo>
                <a:cubicBezTo>
                  <a:pt x="3843020" y="1621790"/>
                  <a:pt x="4097020" y="1371600"/>
                  <a:pt x="4297680" y="1135380"/>
                </a:cubicBezTo>
                <a:cubicBezTo>
                  <a:pt x="4498340" y="899160"/>
                  <a:pt x="4663440" y="570230"/>
                  <a:pt x="4762500" y="381000"/>
                </a:cubicBezTo>
                <a:cubicBezTo>
                  <a:pt x="4861560" y="191770"/>
                  <a:pt x="4876800" y="95885"/>
                  <a:pt x="4892040" y="0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558408" y="4116731"/>
                <a:ext cx="4655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dirty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8408" y="4116731"/>
                <a:ext cx="465583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9507" y="5663569"/>
                <a:ext cx="1192896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The </a:t>
                </a:r>
                <a:r>
                  <a:rPr lang="en-GB" sz="4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4400" dirty="0"/>
                  <a:t>-intercept is </a:t>
                </a:r>
                <a14:m>
                  <m:oMath xmlns:m="http://schemas.openxmlformats.org/officeDocument/2006/math">
                    <m:r>
                      <a:rPr lang="en-GB" sz="4400" i="1" dirty="0">
                        <a:latin typeface="Cambria Math"/>
                      </a:rPr>
                      <m:t>𝑎</m:t>
                    </m:r>
                  </m:oMath>
                </a14:m>
                <a:r>
                  <a:rPr lang="en-GB" sz="4400" dirty="0"/>
                  <a:t> because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𝑎</m:t>
                    </m:r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latin typeface="Cambria Math"/>
                          </a:rPr>
                          <m:t>𝑏</m:t>
                        </m:r>
                      </m:e>
                      <m:sup>
                        <m:r>
                          <a:rPr lang="en-GB" sz="44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sz="4400" i="1">
                        <a:latin typeface="Cambria Math"/>
                      </a:rPr>
                      <m:t>=</m:t>
                    </m:r>
                    <m:r>
                      <a:rPr lang="en-GB" sz="4400" i="1">
                        <a:latin typeface="Cambria Math"/>
                      </a:rPr>
                      <m:t>𝑎</m:t>
                    </m:r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4400" i="1">
                        <a:latin typeface="Cambria Math"/>
                      </a:rPr>
                      <m:t>1</m:t>
                    </m:r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sz="4400" i="1">
                        <a:latin typeface="Cambria Math"/>
                      </a:rPr>
                      <m:t>=</m:t>
                    </m:r>
                    <m:r>
                      <a:rPr lang="en-GB" sz="4400" i="1">
                        <a:latin typeface="Cambria Math"/>
                      </a:rPr>
                      <m:t>𝑎</m:t>
                    </m:r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07" y="5663569"/>
                <a:ext cx="11928969" cy="769441"/>
              </a:xfrm>
              <a:prstGeom prst="rect">
                <a:avLst/>
              </a:prstGeom>
              <a:blipFill>
                <a:blip r:embed="rId4"/>
                <a:stretch>
                  <a:fillRect t="-16667" b="-380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2CE2AA38-CC8C-C05E-3F65-61E1F916D353}"/>
              </a:ext>
            </a:extLst>
          </p:cNvPr>
          <p:cNvSpPr txBox="1"/>
          <p:nvPr/>
        </p:nvSpPr>
        <p:spPr>
          <a:xfrm>
            <a:off x="1705529" y="154898"/>
            <a:ext cx="89125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Exponential equation is when </a:t>
            </a:r>
          </a:p>
          <a:p>
            <a:pPr algn="ctr"/>
            <a:r>
              <a:rPr lang="en-GB" sz="5400" dirty="0"/>
              <a:t>the 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 variable is a power.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909" t="8416" r="4602" b="7273"/>
          <a:stretch/>
        </p:blipFill>
        <p:spPr>
          <a:xfrm>
            <a:off x="964277" y="953192"/>
            <a:ext cx="9482051" cy="57745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08761" y="163484"/>
            <a:ext cx="87436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World Population Growth Rate</a:t>
            </a:r>
          </a:p>
        </p:txBody>
      </p:sp>
    </p:spTree>
    <p:extLst>
      <p:ext uri="{BB962C8B-B14F-4D97-AF65-F5344CB8AC3E}">
        <p14:creationId xmlns:p14="http://schemas.microsoft.com/office/powerpoint/2010/main" val="41146866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174" t="4722" r="-116" b="15431"/>
          <a:stretch/>
        </p:blipFill>
        <p:spPr>
          <a:xfrm>
            <a:off x="1712421" y="1280160"/>
            <a:ext cx="9392713" cy="476042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260465" y="3275214"/>
            <a:ext cx="23497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Dose Rate (R/hr)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24647" y="6112625"/>
            <a:ext cx="3444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Hours After The Explosion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6033" y="257694"/>
            <a:ext cx="10828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Decay of Radiation From Explosion of Chernobyl </a:t>
            </a:r>
          </a:p>
        </p:txBody>
      </p:sp>
    </p:spTree>
    <p:extLst>
      <p:ext uri="{BB962C8B-B14F-4D97-AF65-F5344CB8AC3E}">
        <p14:creationId xmlns:p14="http://schemas.microsoft.com/office/powerpoint/2010/main" val="24778595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240720"/>
            <a:ext cx="12191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2800" dirty="0">
                <a:solidFill>
                  <a:prstClr val="black"/>
                </a:solidFill>
              </a:rPr>
              <a:t>The </a:t>
            </a:r>
            <a:r>
              <a:rPr lang="en-GB" sz="2800" b="1" dirty="0">
                <a:solidFill>
                  <a:prstClr val="black"/>
                </a:solidFill>
              </a:rPr>
              <a:t>heptathlon</a:t>
            </a:r>
            <a:r>
              <a:rPr lang="en-GB" sz="2800" dirty="0">
                <a:solidFill>
                  <a:prstClr val="black"/>
                </a:solidFill>
              </a:rPr>
              <a:t> is an Olympic competition consisting of </a:t>
            </a:r>
            <a:r>
              <a:rPr lang="en-GB" sz="2800" b="1" dirty="0">
                <a:solidFill>
                  <a:prstClr val="black"/>
                </a:solidFill>
              </a:rPr>
              <a:t>7 events</a:t>
            </a:r>
            <a:r>
              <a:rPr lang="en-GB" sz="2800" dirty="0">
                <a:solidFill>
                  <a:prstClr val="black"/>
                </a:solidFill>
              </a:rPr>
              <a:t>: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815892"/>
            <a:ext cx="12191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2800" dirty="0">
                <a:solidFill>
                  <a:prstClr val="black"/>
                </a:solidFill>
                <a:sym typeface="Wingdings" pitchFamily="2" charset="2"/>
              </a:rPr>
              <a:t>100m Hurdles, 200m, 800m, Javelin, Shot Put, Long Jump, High Jump</a:t>
            </a:r>
            <a:endParaRPr lang="en-GB" sz="2800" dirty="0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9815" y="2229939"/>
            <a:ext cx="4244192" cy="34952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2523" y="1914284"/>
            <a:ext cx="4676734" cy="412652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1339112"/>
            <a:ext cx="12192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The points system for the heptathlon is based on the following two graphs.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1299" y="5797200"/>
            <a:ext cx="114493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Why do you think they use two different graphs?</a:t>
            </a:r>
          </a:p>
        </p:txBody>
      </p:sp>
    </p:spTree>
    <p:extLst>
      <p:ext uri="{BB962C8B-B14F-4D97-AF65-F5344CB8AC3E}">
        <p14:creationId xmlns:p14="http://schemas.microsoft.com/office/powerpoint/2010/main" val="25872674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2976" y="280986"/>
            <a:ext cx="112000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An exponential equation is </a:t>
            </a:r>
          </a:p>
          <a:p>
            <a:pPr algn="ctr"/>
            <a:r>
              <a:rPr lang="en-GB" sz="5400" dirty="0"/>
              <a:t>where the 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 value is an exponential.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32967" t="24052" r="15279" b="21820"/>
          <a:stretch/>
        </p:blipFill>
        <p:spPr>
          <a:xfrm>
            <a:off x="6792944" y="3557840"/>
            <a:ext cx="2873199" cy="200331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15343" t="16967" r="23992" b="21122"/>
          <a:stretch/>
        </p:blipFill>
        <p:spPr>
          <a:xfrm>
            <a:off x="1935310" y="3577306"/>
            <a:ext cx="2860116" cy="194592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802862" y="2263469"/>
            <a:ext cx="28533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b="1" dirty="0"/>
              <a:t> = </a:t>
            </a:r>
            <a:r>
              <a:rPr lang="en-GB" sz="7200" b="1" dirty="0" err="1"/>
              <a:t>a</a:t>
            </a:r>
            <a:r>
              <a:rPr lang="en-GB" sz="7200" b="1" i="1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72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35310" y="2264570"/>
            <a:ext cx="28533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b="1" dirty="0"/>
              <a:t> = a</a:t>
            </a:r>
            <a:r>
              <a:rPr lang="en-GB" sz="72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sz="72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81399" y="5468464"/>
            <a:ext cx="2854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Decay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92944" y="5468464"/>
            <a:ext cx="2854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Growth</a:t>
            </a:r>
          </a:p>
        </p:txBody>
      </p:sp>
    </p:spTree>
    <p:extLst>
      <p:ext uri="{BB962C8B-B14F-4D97-AF65-F5344CB8AC3E}">
        <p14:creationId xmlns:p14="http://schemas.microsoft.com/office/powerpoint/2010/main" val="2063431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2727" t="41139" r="36162" b="18273"/>
          <a:stretch/>
        </p:blipFill>
        <p:spPr>
          <a:xfrm>
            <a:off x="4958812" y="1064029"/>
            <a:ext cx="6858000" cy="55916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22700"/>
          <a:stretch/>
        </p:blipFill>
        <p:spPr>
          <a:xfrm>
            <a:off x="247201" y="2633031"/>
            <a:ext cx="4572449" cy="98759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01688" y="3172859"/>
            <a:ext cx="5288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</a:rPr>
              <a:t>0.04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30496" y="3179947"/>
            <a:ext cx="5288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</a:rPr>
              <a:t>0.11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23500" y="3179947"/>
            <a:ext cx="5288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</a:rPr>
              <a:t>0.33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66078" y="3172858"/>
            <a:ext cx="5288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72852" y="3172090"/>
            <a:ext cx="5288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01660" y="3172089"/>
            <a:ext cx="5288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30468" y="3179947"/>
            <a:ext cx="5288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39397" y="1045726"/>
            <a:ext cx="28533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800" b="1" dirty="0">
                <a:solidFill>
                  <a:srgbClr val="FF0000"/>
                </a:solidFill>
              </a:rPr>
              <a:t> = 3</a:t>
            </a:r>
            <a:r>
              <a:rPr lang="en-GB" sz="88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2" name="Oval 11"/>
          <p:cNvSpPr/>
          <p:nvPr/>
        </p:nvSpPr>
        <p:spPr>
          <a:xfrm>
            <a:off x="5673688" y="6081714"/>
            <a:ext cx="143213" cy="1432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/>
          <p:cNvSpPr/>
          <p:nvPr/>
        </p:nvSpPr>
        <p:spPr>
          <a:xfrm>
            <a:off x="6601626" y="6070696"/>
            <a:ext cx="143213" cy="1432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/>
          <p:cNvSpPr/>
          <p:nvPr/>
        </p:nvSpPr>
        <p:spPr>
          <a:xfrm>
            <a:off x="7533703" y="6081717"/>
            <a:ext cx="143213" cy="1432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8439607" y="5949512"/>
            <a:ext cx="143213" cy="1432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9384536" y="5562085"/>
            <a:ext cx="143213" cy="1432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/>
          <p:cNvSpPr/>
          <p:nvPr/>
        </p:nvSpPr>
        <p:spPr>
          <a:xfrm>
            <a:off x="10287919" y="4460398"/>
            <a:ext cx="143213" cy="1432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/>
          <p:cNvSpPr/>
          <p:nvPr/>
        </p:nvSpPr>
        <p:spPr>
          <a:xfrm>
            <a:off x="11235370" y="1122287"/>
            <a:ext cx="143213" cy="1432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Freeform 22"/>
          <p:cNvSpPr/>
          <p:nvPr/>
        </p:nvSpPr>
        <p:spPr>
          <a:xfrm>
            <a:off x="5761822" y="1190224"/>
            <a:ext cx="5563518" cy="4979625"/>
          </a:xfrm>
          <a:custGeom>
            <a:avLst/>
            <a:gdLst>
              <a:gd name="connsiteX0" fmla="*/ 0 w 5563518"/>
              <a:gd name="connsiteY0" fmla="*/ 4979625 h 4979625"/>
              <a:gd name="connsiteX1" fmla="*/ 936433 w 5563518"/>
              <a:gd name="connsiteY1" fmla="*/ 4979625 h 4979625"/>
              <a:gd name="connsiteX2" fmla="*/ 1872867 w 5563518"/>
              <a:gd name="connsiteY2" fmla="*/ 4968608 h 4979625"/>
              <a:gd name="connsiteX3" fmla="*/ 2765233 w 5563518"/>
              <a:gd name="connsiteY3" fmla="*/ 4836405 h 4979625"/>
              <a:gd name="connsiteX4" fmla="*/ 3701667 w 5563518"/>
              <a:gd name="connsiteY4" fmla="*/ 4450815 h 4979625"/>
              <a:gd name="connsiteX5" fmla="*/ 4605050 w 5563518"/>
              <a:gd name="connsiteY5" fmla="*/ 3371162 h 4979625"/>
              <a:gd name="connsiteX6" fmla="*/ 5563518 w 5563518"/>
              <a:gd name="connsiteY6" fmla="*/ 0 h 4979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63518" h="4979625">
                <a:moveTo>
                  <a:pt x="0" y="4979625"/>
                </a:moveTo>
                <a:lnTo>
                  <a:pt x="936433" y="4979625"/>
                </a:lnTo>
                <a:lnTo>
                  <a:pt x="1872867" y="4968608"/>
                </a:lnTo>
                <a:cubicBezTo>
                  <a:pt x="2177667" y="4944738"/>
                  <a:pt x="2460433" y="4922704"/>
                  <a:pt x="2765233" y="4836405"/>
                </a:cubicBezTo>
                <a:cubicBezTo>
                  <a:pt x="3070033" y="4750106"/>
                  <a:pt x="3395031" y="4695022"/>
                  <a:pt x="3701667" y="4450815"/>
                </a:cubicBezTo>
                <a:cubicBezTo>
                  <a:pt x="4008303" y="4206608"/>
                  <a:pt x="4294742" y="4112964"/>
                  <a:pt x="4605050" y="3371162"/>
                </a:cubicBezTo>
                <a:cubicBezTo>
                  <a:pt x="4915359" y="2629359"/>
                  <a:pt x="5239438" y="1314679"/>
                  <a:pt x="5563518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945179" y="22005"/>
            <a:ext cx="81741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Plotting Exponential Graphs</a:t>
            </a:r>
          </a:p>
        </p:txBody>
      </p:sp>
    </p:spTree>
    <p:extLst>
      <p:ext uri="{BB962C8B-B14F-4D97-AF65-F5344CB8AC3E}">
        <p14:creationId xmlns:p14="http://schemas.microsoft.com/office/powerpoint/2010/main" val="2618542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  <p:bldP spid="11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9306" t="42889" r="31295" b="10222"/>
          <a:stretch/>
        </p:blipFill>
        <p:spPr>
          <a:xfrm>
            <a:off x="4168495" y="435312"/>
            <a:ext cx="7990963" cy="5943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8338" t="26493" r="33056" b="59555"/>
          <a:stretch/>
        </p:blipFill>
        <p:spPr>
          <a:xfrm>
            <a:off x="61128" y="3407112"/>
            <a:ext cx="3979196" cy="8987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0264" y="3852329"/>
            <a:ext cx="4516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00FF"/>
                </a:solidFill>
              </a:rPr>
              <a:t>16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11956" y="3859417"/>
            <a:ext cx="5288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00FF"/>
                </a:solidFill>
              </a:rPr>
              <a:t>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04960" y="3859417"/>
            <a:ext cx="4213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00FF"/>
                </a:solidFill>
              </a:rPr>
              <a:t>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33340" y="3851558"/>
            <a:ext cx="4860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90540" y="3851557"/>
            <a:ext cx="464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47741" y="3859416"/>
            <a:ext cx="463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00FF"/>
                </a:solidFill>
              </a:rPr>
              <a:t>0.5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18499" y="3851557"/>
            <a:ext cx="5288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00FF"/>
                </a:solidFill>
              </a:rPr>
              <a:t>0.25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3749" y="1857520"/>
            <a:ext cx="33821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000" b="1" dirty="0">
                <a:solidFill>
                  <a:srgbClr val="0000FF"/>
                </a:solidFill>
              </a:rPr>
              <a:t> = 2</a:t>
            </a:r>
            <a:r>
              <a:rPr lang="en-GB" sz="8000" b="1" baseline="30000" dirty="0">
                <a:solidFill>
                  <a:srgbClr val="0000FF"/>
                </a:solidFill>
              </a:rPr>
              <a:t>-</a:t>
            </a:r>
            <a:r>
              <a:rPr lang="en-GB" sz="8000" b="1" i="1" baseline="30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4" name="Oval 13"/>
          <p:cNvSpPr/>
          <p:nvPr/>
        </p:nvSpPr>
        <p:spPr>
          <a:xfrm>
            <a:off x="4754153" y="2019106"/>
            <a:ext cx="143213" cy="14321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5867639" y="3826757"/>
            <a:ext cx="143213" cy="14321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6978930" y="4732928"/>
            <a:ext cx="143213" cy="14321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/>
          <p:cNvSpPr/>
          <p:nvPr/>
        </p:nvSpPr>
        <p:spPr>
          <a:xfrm>
            <a:off x="8095662" y="5175439"/>
            <a:ext cx="143213" cy="14321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/>
          <p:cNvSpPr/>
          <p:nvPr/>
        </p:nvSpPr>
        <p:spPr>
          <a:xfrm>
            <a:off x="9226369" y="5399449"/>
            <a:ext cx="143213" cy="14321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>
            <a:off x="10337025" y="5509617"/>
            <a:ext cx="143213" cy="14321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11465838" y="5531651"/>
            <a:ext cx="143213" cy="14321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reeform 1"/>
          <p:cNvSpPr/>
          <p:nvPr/>
        </p:nvSpPr>
        <p:spPr>
          <a:xfrm>
            <a:off x="4810441" y="2090716"/>
            <a:ext cx="6742322" cy="3526345"/>
          </a:xfrm>
          <a:custGeom>
            <a:avLst/>
            <a:gdLst>
              <a:gd name="connsiteX0" fmla="*/ 0 w 6742322"/>
              <a:gd name="connsiteY0" fmla="*/ 0 h 3526345"/>
              <a:gd name="connsiteX1" fmla="*/ 1123720 w 6742322"/>
              <a:gd name="connsiteY1" fmla="*/ 1828800 h 3526345"/>
              <a:gd name="connsiteX2" fmla="*/ 2247441 w 6742322"/>
              <a:gd name="connsiteY2" fmla="*/ 2732183 h 3526345"/>
              <a:gd name="connsiteX3" fmla="*/ 3360144 w 6742322"/>
              <a:gd name="connsiteY3" fmla="*/ 3161841 h 3526345"/>
              <a:gd name="connsiteX4" fmla="*/ 4505898 w 6742322"/>
              <a:gd name="connsiteY4" fmla="*/ 3371161 h 3526345"/>
              <a:gd name="connsiteX5" fmla="*/ 5651653 w 6742322"/>
              <a:gd name="connsiteY5" fmla="*/ 3503364 h 3526345"/>
              <a:gd name="connsiteX6" fmla="*/ 6742322 w 6742322"/>
              <a:gd name="connsiteY6" fmla="*/ 3525397 h 3526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42322" h="3526345">
                <a:moveTo>
                  <a:pt x="0" y="0"/>
                </a:moveTo>
                <a:cubicBezTo>
                  <a:pt x="374573" y="686718"/>
                  <a:pt x="749147" y="1373436"/>
                  <a:pt x="1123720" y="1828800"/>
                </a:cubicBezTo>
                <a:cubicBezTo>
                  <a:pt x="1498293" y="2284164"/>
                  <a:pt x="1874704" y="2510010"/>
                  <a:pt x="2247441" y="2732183"/>
                </a:cubicBezTo>
                <a:cubicBezTo>
                  <a:pt x="2620178" y="2954356"/>
                  <a:pt x="2983735" y="3055345"/>
                  <a:pt x="3360144" y="3161841"/>
                </a:cubicBezTo>
                <a:cubicBezTo>
                  <a:pt x="3736553" y="3268337"/>
                  <a:pt x="4123980" y="3314241"/>
                  <a:pt x="4505898" y="3371161"/>
                </a:cubicBezTo>
                <a:cubicBezTo>
                  <a:pt x="4887816" y="3428082"/>
                  <a:pt x="5278916" y="3477658"/>
                  <a:pt x="5651653" y="3503364"/>
                </a:cubicBezTo>
                <a:cubicBezTo>
                  <a:pt x="6024390" y="3529070"/>
                  <a:pt x="6383356" y="3527233"/>
                  <a:pt x="6742322" y="3525397"/>
                </a:cubicBezTo>
              </a:path>
            </a:pathLst>
          </a:cu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008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21327" y="195469"/>
            <a:ext cx="102246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000000"/>
                </a:solidFill>
                <a:latin typeface="Calibri" panose="020F0502020204030204" pitchFamily="34" charset="0"/>
              </a:rPr>
              <a:t>Exponential Graph or Not</a:t>
            </a:r>
            <a:endParaRPr lang="en-GB" sz="7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4248" t="16029" r="18049" b="18302"/>
          <a:stretch/>
        </p:blipFill>
        <p:spPr>
          <a:xfrm>
            <a:off x="2202872" y="1395798"/>
            <a:ext cx="7959436" cy="5146914"/>
          </a:xfrm>
          <a:prstGeom prst="rect">
            <a:avLst/>
          </a:prstGeom>
        </p:spPr>
      </p:pic>
      <p:pic>
        <p:nvPicPr>
          <p:cNvPr id="15" name="Picture 22" descr="File:Green tick.svg - Wikimedia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629" y="2353887"/>
            <a:ext cx="2543695" cy="254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392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5332" t="16986" r="13344" b="21770"/>
          <a:stretch/>
        </p:blipFill>
        <p:spPr>
          <a:xfrm>
            <a:off x="2209797" y="1395798"/>
            <a:ext cx="7647709" cy="509184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21327" y="195469"/>
            <a:ext cx="102246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000000"/>
                </a:solidFill>
                <a:latin typeface="Calibri" panose="020F0502020204030204" pitchFamily="34" charset="0"/>
              </a:rPr>
              <a:t>Exponential Graph or Not</a:t>
            </a:r>
            <a:endParaRPr lang="en-GB" sz="7200" dirty="0"/>
          </a:p>
        </p:txBody>
      </p:sp>
      <p:pic>
        <p:nvPicPr>
          <p:cNvPr id="6" name="Picture 26" descr="The Excuse That Wore Thin. - Julie Hyde Leadershi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0408" y="1888476"/>
            <a:ext cx="2053243" cy="205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8716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21327" y="195469"/>
            <a:ext cx="102246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000000"/>
                </a:solidFill>
                <a:latin typeface="Calibri" panose="020F0502020204030204" pitchFamily="34" charset="0"/>
              </a:rPr>
              <a:t>Exponential Graph or Not</a:t>
            </a:r>
            <a:endParaRPr lang="en-GB" sz="7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5408" t="25138" r="26485" b="18629"/>
          <a:stretch/>
        </p:blipFill>
        <p:spPr>
          <a:xfrm>
            <a:off x="3010226" y="1564240"/>
            <a:ext cx="6398469" cy="4986139"/>
          </a:xfrm>
          <a:prstGeom prst="rect">
            <a:avLst/>
          </a:prstGeom>
        </p:spPr>
      </p:pic>
      <p:pic>
        <p:nvPicPr>
          <p:cNvPr id="7" name="Picture 26" descr="The Excuse That Wore Thin. - Julie Hyde Leadershi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082" y="3476644"/>
            <a:ext cx="2053243" cy="205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609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21327" y="195469"/>
            <a:ext cx="102246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000000"/>
                </a:solidFill>
                <a:latin typeface="Calibri" panose="020F0502020204030204" pitchFamily="34" charset="0"/>
              </a:rPr>
              <a:t>Exponential Graph or Not</a:t>
            </a:r>
            <a:endParaRPr lang="en-GB" sz="7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343" t="16967" r="23992" b="21122"/>
          <a:stretch/>
        </p:blipFill>
        <p:spPr>
          <a:xfrm>
            <a:off x="2983831" y="1660491"/>
            <a:ext cx="6761748" cy="4600459"/>
          </a:xfrm>
          <a:prstGeom prst="rect">
            <a:avLst/>
          </a:prstGeom>
        </p:spPr>
      </p:pic>
      <p:pic>
        <p:nvPicPr>
          <p:cNvPr id="7" name="Picture 22" descr="File:Green tick.svg - Wikimedia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6219" y="2017003"/>
            <a:ext cx="2543695" cy="254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8573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9655" t="16274" r="18082" b="16690"/>
          <a:stretch/>
        </p:blipFill>
        <p:spPr>
          <a:xfrm>
            <a:off x="3122010" y="1603559"/>
            <a:ext cx="5823284" cy="497962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21327" y="195469"/>
            <a:ext cx="102246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000000"/>
                </a:solidFill>
                <a:latin typeface="Calibri" panose="020F0502020204030204" pitchFamily="34" charset="0"/>
              </a:rPr>
              <a:t>Exponential Graph or Not</a:t>
            </a:r>
            <a:endParaRPr lang="en-GB" sz="7200" dirty="0"/>
          </a:p>
        </p:txBody>
      </p:sp>
      <p:pic>
        <p:nvPicPr>
          <p:cNvPr id="6" name="Picture 22" descr="File:Green tick.svg - Wikimedia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010" y="2137319"/>
            <a:ext cx="2543695" cy="254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8149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242</Words>
  <Application>Microsoft Office PowerPoint</Application>
  <PresentationFormat>Widescreen</PresentationFormat>
  <Paragraphs>63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27</cp:revision>
  <dcterms:created xsi:type="dcterms:W3CDTF">2016-03-24T06:55:57Z</dcterms:created>
  <dcterms:modified xsi:type="dcterms:W3CDTF">2023-06-19T14:54:59Z</dcterms:modified>
</cp:coreProperties>
</file>