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693" r:id="rId2"/>
    <p:sldId id="694" r:id="rId3"/>
    <p:sldId id="672" r:id="rId4"/>
    <p:sldId id="675" r:id="rId5"/>
    <p:sldId id="695" r:id="rId6"/>
    <p:sldId id="697" r:id="rId7"/>
    <p:sldId id="696" r:id="rId8"/>
    <p:sldId id="676" r:id="rId9"/>
    <p:sldId id="700" r:id="rId10"/>
    <p:sldId id="701" r:id="rId11"/>
    <p:sldId id="70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2442" autoAdjust="0"/>
  </p:normalViewPr>
  <p:slideViewPr>
    <p:cSldViewPr>
      <p:cViewPr varScale="1">
        <p:scale>
          <a:sx n="93" d="100"/>
          <a:sy n="93" d="100"/>
        </p:scale>
        <p:origin x="54" y="126"/>
      </p:cViewPr>
      <p:guideLst>
        <p:guide orient="horz" pos="1933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delSld">
      <pc:chgData name="Stewart Gale" userId="3647ddd2-6040-41ae-a96d-232c23482af8" providerId="ADAL" clId="{163176A0-02FC-47D8-8D6B-77EA423298B5}" dt="2026-04-06T03:13:22.155" v="2" actId="47"/>
      <pc:docMkLst>
        <pc:docMk/>
      </pc:docMkLst>
      <pc:sldChg chg="add del">
        <pc:chgData name="Stewart Gale" userId="3647ddd2-6040-41ae-a96d-232c23482af8" providerId="ADAL" clId="{163176A0-02FC-47D8-8D6B-77EA423298B5}" dt="2026-04-06T03:13:19.992" v="1" actId="47"/>
        <pc:sldMkLst>
          <pc:docMk/>
          <pc:sldMk cId="2806855362" sldId="672"/>
        </pc:sldMkLst>
      </pc:sldChg>
      <pc:sldChg chg="del">
        <pc:chgData name="Stewart Gale" userId="3647ddd2-6040-41ae-a96d-232c23482af8" providerId="ADAL" clId="{163176A0-02FC-47D8-8D6B-77EA423298B5}" dt="2026-04-06T03:13:22.155" v="2" actId="47"/>
        <pc:sldMkLst>
          <pc:docMk/>
          <pc:sldMk cId="2208483482" sldId="6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C6222-B1C9-B358-784F-1E1C4BC7A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C70C24-2AB0-77C3-BBE4-EFD4B1DDE4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6C322E-C4A2-04BB-D8F1-8E9338C49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E9F8F-9BC3-0080-A721-A110EA6F36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273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24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image" Target="../media/image74.png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820.png"/><Relationship Id="rId7" Type="http://schemas.openxmlformats.org/officeDocument/2006/relationships/image" Target="../media/image94.png"/><Relationship Id="rId12" Type="http://schemas.openxmlformats.org/officeDocument/2006/relationships/image" Target="../media/image911.png"/><Relationship Id="rId17" Type="http://schemas.openxmlformats.org/officeDocument/2006/relationships/image" Target="../media/image99.png"/><Relationship Id="rId2" Type="http://schemas.openxmlformats.org/officeDocument/2006/relationships/image" Target="../media/image90.png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900.png"/><Relationship Id="rId5" Type="http://schemas.openxmlformats.org/officeDocument/2006/relationships/image" Target="../media/image92.png"/><Relationship Id="rId15" Type="http://schemas.openxmlformats.org/officeDocument/2006/relationships/image" Target="../media/image97.png"/><Relationship Id="rId10" Type="http://schemas.openxmlformats.org/officeDocument/2006/relationships/image" Target="../media/image890.png"/><Relationship Id="rId19" Type="http://schemas.openxmlformats.org/officeDocument/2006/relationships/image" Target="../media/image101.png"/><Relationship Id="rId4" Type="http://schemas.openxmlformats.org/officeDocument/2006/relationships/image" Target="../media/image91.png"/><Relationship Id="rId9" Type="http://schemas.openxmlformats.org/officeDocument/2006/relationships/image" Target="../media/image880.png"/><Relationship Id="rId1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36.png"/><Relationship Id="rId3" Type="http://schemas.openxmlformats.org/officeDocument/2006/relationships/image" Target="../media/image210.png"/><Relationship Id="rId7" Type="http://schemas.openxmlformats.org/officeDocument/2006/relationships/image" Target="../media/image260.png"/><Relationship Id="rId12" Type="http://schemas.openxmlformats.org/officeDocument/2006/relationships/image" Target="../media/image35.png"/><Relationship Id="rId2" Type="http://schemas.openxmlformats.org/officeDocument/2006/relationships/image" Target="../media/image231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png"/><Relationship Id="rId5" Type="http://schemas.openxmlformats.org/officeDocument/2006/relationships/image" Target="../media/image230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40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26" Type="http://schemas.openxmlformats.org/officeDocument/2006/relationships/image" Target="../media/image70.png"/><Relationship Id="rId3" Type="http://schemas.openxmlformats.org/officeDocument/2006/relationships/image" Target="../media/image55.png"/><Relationship Id="rId21" Type="http://schemas.openxmlformats.org/officeDocument/2006/relationships/image" Target="../media/image68.pn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5" Type="http://schemas.openxmlformats.org/officeDocument/2006/relationships/image" Target="../media/image73.png"/><Relationship Id="rId2" Type="http://schemas.openxmlformats.org/officeDocument/2006/relationships/image" Target="../media/image54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24" Type="http://schemas.openxmlformats.org/officeDocument/2006/relationships/image" Target="../media/image72.png"/><Relationship Id="rId5" Type="http://schemas.openxmlformats.org/officeDocument/2006/relationships/image" Target="../media/image511.png"/><Relationship Id="rId15" Type="http://schemas.openxmlformats.org/officeDocument/2006/relationships/image" Target="../media/image65.png"/><Relationship Id="rId23" Type="http://schemas.openxmlformats.org/officeDocument/2006/relationships/image" Target="../media/image71.png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560.png"/><Relationship Id="rId14" Type="http://schemas.openxmlformats.org/officeDocument/2006/relationships/image" Target="../media/image64.png"/><Relationship Id="rId22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91344" y="404664"/>
            <a:ext cx="116652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/>
              <a:t>Elastic Collisions in 1D </a:t>
            </a:r>
          </a:p>
          <a:p>
            <a:pPr lvl="0" algn="ctr"/>
            <a:r>
              <a:rPr lang="en-GB" sz="8800" b="1" dirty="0">
                <a:solidFill>
                  <a:prstClr val="black"/>
                </a:solidFill>
                <a:latin typeface="+mj-lt"/>
              </a:rPr>
              <a:t>Successive Collisions</a:t>
            </a:r>
            <a:endParaRPr lang="en-GB" sz="88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23592" y="3393267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4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5 of 5)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03660-3F23-8656-E58F-512035F17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5BB8EFA4-FD48-7319-DB90-40B9B5B2953D}"/>
              </a:ext>
            </a:extLst>
          </p:cNvPr>
          <p:cNvSpPr/>
          <p:nvPr/>
        </p:nvSpPr>
        <p:spPr>
          <a:xfrm>
            <a:off x="742380" y="1098554"/>
            <a:ext cx="573265" cy="55409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ECCFC02-A8D5-6FBA-5AE6-8DD81F8223D6}"/>
              </a:ext>
            </a:extLst>
          </p:cNvPr>
          <p:cNvCxnSpPr/>
          <p:nvPr/>
        </p:nvCxnSpPr>
        <p:spPr>
          <a:xfrm>
            <a:off x="551291" y="913857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BC6DA82-CFEA-A225-D1DF-899B0EC0A88C}"/>
              </a:ext>
            </a:extLst>
          </p:cNvPr>
          <p:cNvCxnSpPr>
            <a:cxnSpLocks/>
          </p:cNvCxnSpPr>
          <p:nvPr/>
        </p:nvCxnSpPr>
        <p:spPr>
          <a:xfrm>
            <a:off x="502966" y="2083410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1808EE3-7AAE-E1EA-D319-5DA2B51C3A33}"/>
                  </a:ext>
                </a:extLst>
              </p:cNvPr>
              <p:cNvSpPr txBox="1"/>
              <p:nvPr/>
            </p:nvSpPr>
            <p:spPr>
              <a:xfrm>
                <a:off x="664455" y="1603001"/>
                <a:ext cx="790282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1808EE3-7AAE-E1EA-D319-5DA2B51C3A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55" y="1603001"/>
                <a:ext cx="790282" cy="490199"/>
              </a:xfrm>
              <a:prstGeom prst="rect">
                <a:avLst/>
              </a:prstGeom>
              <a:blipFill>
                <a:blip r:embed="rId2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96AD59-5E78-7458-2E86-3D620ED8C129}"/>
                  </a:ext>
                </a:extLst>
              </p:cNvPr>
              <p:cNvSpPr txBox="1"/>
              <p:nvPr/>
            </p:nvSpPr>
            <p:spPr>
              <a:xfrm>
                <a:off x="375219" y="424951"/>
                <a:ext cx="1262797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96AD59-5E78-7458-2E86-3D620ED8C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19" y="424951"/>
                <a:ext cx="1262797" cy="490199"/>
              </a:xfrm>
              <a:prstGeom prst="rect">
                <a:avLst/>
              </a:prstGeom>
              <a:blipFill>
                <a:blip r:embed="rId3"/>
                <a:stretch>
                  <a:fillRect r="-483"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53E6CAED-A82C-055C-D85C-55F055A7DEAE}"/>
              </a:ext>
            </a:extLst>
          </p:cNvPr>
          <p:cNvSpPr/>
          <p:nvPr/>
        </p:nvSpPr>
        <p:spPr>
          <a:xfrm>
            <a:off x="2340703" y="1098554"/>
            <a:ext cx="573265" cy="55409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FDC6D0C-52F3-6F4E-3072-3731115BE547}"/>
              </a:ext>
            </a:extLst>
          </p:cNvPr>
          <p:cNvCxnSpPr/>
          <p:nvPr/>
        </p:nvCxnSpPr>
        <p:spPr>
          <a:xfrm>
            <a:off x="2149615" y="913857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C36C589-8666-D0C0-3F18-1B187C008521}"/>
              </a:ext>
            </a:extLst>
          </p:cNvPr>
          <p:cNvCxnSpPr>
            <a:cxnSpLocks/>
          </p:cNvCxnSpPr>
          <p:nvPr/>
        </p:nvCxnSpPr>
        <p:spPr>
          <a:xfrm>
            <a:off x="2101290" y="2083410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5049A68-240B-0244-0F02-76BA337B6E07}"/>
                  </a:ext>
                </a:extLst>
              </p:cNvPr>
              <p:cNvSpPr txBox="1"/>
              <p:nvPr/>
            </p:nvSpPr>
            <p:spPr>
              <a:xfrm>
                <a:off x="1880124" y="415087"/>
                <a:ext cx="1543589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5049A68-240B-0244-0F02-76BA337B6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0124" y="415087"/>
                <a:ext cx="1543589" cy="490199"/>
              </a:xfrm>
              <a:prstGeom prst="rect">
                <a:avLst/>
              </a:prstGeom>
              <a:blipFill>
                <a:blip r:embed="rId4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F7B2AC-C9C3-F9C2-56AF-872D1E263CFB}"/>
                  </a:ext>
                </a:extLst>
              </p:cNvPr>
              <p:cNvSpPr txBox="1"/>
              <p:nvPr/>
            </p:nvSpPr>
            <p:spPr>
              <a:xfrm>
                <a:off x="1305550" y="1140189"/>
                <a:ext cx="886189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F7B2AC-C9C3-F9C2-56AF-872D1E263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550" y="1140189"/>
                <a:ext cx="886189" cy="6685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FD9D13-4D89-08EC-45CA-BC8D4897595F}"/>
                  </a:ext>
                </a:extLst>
              </p:cNvPr>
              <p:cNvSpPr txBox="1"/>
              <p:nvPr/>
            </p:nvSpPr>
            <p:spPr>
              <a:xfrm>
                <a:off x="2288706" y="1603001"/>
                <a:ext cx="790282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FD9D13-4D89-08EC-45CA-BC8D48975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706" y="1603001"/>
                <a:ext cx="790282" cy="490199"/>
              </a:xfrm>
              <a:prstGeom prst="rect">
                <a:avLst/>
              </a:prstGeom>
              <a:blipFill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>
            <a:extLst>
              <a:ext uri="{FF2B5EF4-FFF2-40B4-BE49-F238E27FC236}">
                <a16:creationId xmlns:a16="http://schemas.microsoft.com/office/drawing/2014/main" id="{CC89D0D0-0CC2-251B-7C95-3476D2337D74}"/>
              </a:ext>
            </a:extLst>
          </p:cNvPr>
          <p:cNvSpPr/>
          <p:nvPr/>
        </p:nvSpPr>
        <p:spPr>
          <a:xfrm>
            <a:off x="4058616" y="1123277"/>
            <a:ext cx="573265" cy="55409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746C363-1EB1-09B1-3B42-2CD81D3D9C82}"/>
              </a:ext>
            </a:extLst>
          </p:cNvPr>
          <p:cNvCxnSpPr/>
          <p:nvPr/>
        </p:nvCxnSpPr>
        <p:spPr>
          <a:xfrm>
            <a:off x="3867528" y="938580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E398CDD-6510-E119-E61A-0FAD1AEE7C95}"/>
              </a:ext>
            </a:extLst>
          </p:cNvPr>
          <p:cNvCxnSpPr>
            <a:cxnSpLocks/>
          </p:cNvCxnSpPr>
          <p:nvPr/>
        </p:nvCxnSpPr>
        <p:spPr>
          <a:xfrm>
            <a:off x="3819203" y="2108133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A904C4F-D914-16D0-0186-B03FDF6C6B50}"/>
                  </a:ext>
                </a:extLst>
              </p:cNvPr>
              <p:cNvSpPr txBox="1"/>
              <p:nvPr/>
            </p:nvSpPr>
            <p:spPr>
              <a:xfrm>
                <a:off x="3711751" y="426495"/>
                <a:ext cx="12847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A904C4F-D914-16D0-0186-B03FDF6C6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751" y="426495"/>
                <a:ext cx="128475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AC2250-4D0F-2507-7A02-176028AC7F0D}"/>
                  </a:ext>
                </a:extLst>
              </p:cNvPr>
              <p:cNvSpPr txBox="1"/>
              <p:nvPr/>
            </p:nvSpPr>
            <p:spPr>
              <a:xfrm>
                <a:off x="3648465" y="1636505"/>
                <a:ext cx="12469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AC2250-4D0F-2507-7A02-176028AC7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465" y="1636505"/>
                <a:ext cx="124692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C6C4AB3-ED2A-E511-AFE0-F96C09CB2F44}"/>
              </a:ext>
            </a:extLst>
          </p:cNvPr>
          <p:cNvCxnSpPr>
            <a:cxnSpLocks/>
          </p:cNvCxnSpPr>
          <p:nvPr/>
        </p:nvCxnSpPr>
        <p:spPr>
          <a:xfrm>
            <a:off x="5375920" y="424951"/>
            <a:ext cx="0" cy="6108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A503302-07E1-05DF-AF89-91CD3639BFA1}"/>
              </a:ext>
            </a:extLst>
          </p:cNvPr>
          <p:cNvSpPr txBox="1"/>
          <p:nvPr/>
        </p:nvSpPr>
        <p:spPr>
          <a:xfrm>
            <a:off x="5730131" y="564859"/>
            <a:ext cx="49638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76393F6-B786-7E3A-1CD6-CD0900BC66A4}"/>
                  </a:ext>
                </a:extLst>
              </p:cNvPr>
              <p:cNvSpPr txBox="1"/>
              <p:nvPr/>
            </p:nvSpPr>
            <p:spPr>
              <a:xfrm>
                <a:off x="6927729" y="4065123"/>
                <a:ext cx="3149502" cy="755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76393F6-B786-7E3A-1CD6-CD0900BC6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7729" y="4065123"/>
                <a:ext cx="3149502" cy="7554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35B7AA0-3F4F-6462-05D3-D148293CA2E3}"/>
                  </a:ext>
                </a:extLst>
              </p:cNvPr>
              <p:cNvSpPr txBox="1"/>
              <p:nvPr/>
            </p:nvSpPr>
            <p:spPr>
              <a:xfrm>
                <a:off x="6923088" y="1285143"/>
                <a:ext cx="3720882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+3(</m:t>
                      </m:r>
                      <m:f>
                        <m:f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35B7AA0-3F4F-6462-05D3-D148293CA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088" y="1285143"/>
                <a:ext cx="3720882" cy="12448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BC14184-3C01-E1E4-0011-C1A018B34B3D}"/>
                  </a:ext>
                </a:extLst>
              </p:cNvPr>
              <p:cNvSpPr txBox="1"/>
              <p:nvPr/>
            </p:nvSpPr>
            <p:spPr>
              <a:xfrm>
                <a:off x="482995" y="1021731"/>
                <a:ext cx="3291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BC14184-3C01-E1E4-0011-C1A018B34B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95" y="1021731"/>
                <a:ext cx="32915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FB7BE79-5A0F-F6A6-810C-B7349FC7A526}"/>
                  </a:ext>
                </a:extLst>
              </p:cNvPr>
              <p:cNvSpPr txBox="1"/>
              <p:nvPr/>
            </p:nvSpPr>
            <p:spPr>
              <a:xfrm>
                <a:off x="2074156" y="982056"/>
                <a:ext cx="3291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FB7BE79-5A0F-F6A6-810C-B7349FC7A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156" y="982056"/>
                <a:ext cx="329159" cy="369332"/>
              </a:xfrm>
              <a:prstGeom prst="rect">
                <a:avLst/>
              </a:prstGeom>
              <a:blipFill>
                <a:blip r:embed="rId12"/>
                <a:stretch>
                  <a:fillRect l="-3704" r="-7407" b="-98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A492F25-DE3E-7FF8-DE4E-50B485F79FA9}"/>
                  </a:ext>
                </a:extLst>
              </p:cNvPr>
              <p:cNvSpPr txBox="1"/>
              <p:nvPr/>
            </p:nvSpPr>
            <p:spPr>
              <a:xfrm>
                <a:off x="3814909" y="984524"/>
                <a:ext cx="3291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A492F25-DE3E-7FF8-DE4E-50B485F79F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909" y="984524"/>
                <a:ext cx="32915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E0D994F-E9CA-2C7C-4B73-EA1BD4F7C711}"/>
                  </a:ext>
                </a:extLst>
              </p:cNvPr>
              <p:cNvSpPr txBox="1"/>
              <p:nvPr/>
            </p:nvSpPr>
            <p:spPr>
              <a:xfrm>
                <a:off x="2970243" y="1117388"/>
                <a:ext cx="886189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E0D994F-E9CA-2C7C-4B73-EA1BD4F7C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243" y="1117388"/>
                <a:ext cx="886189" cy="66851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9DCF2AE-2C0F-DA16-CC28-5E5BAFA3A99E}"/>
                  </a:ext>
                </a:extLst>
              </p:cNvPr>
              <p:cNvSpPr txBox="1"/>
              <p:nvPr/>
            </p:nvSpPr>
            <p:spPr>
              <a:xfrm>
                <a:off x="6876440" y="528875"/>
                <a:ext cx="3310504" cy="755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𝑒𝑢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9DCF2AE-2C0F-DA16-CC28-5E5BAFA3A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440" y="528875"/>
                <a:ext cx="3310504" cy="75546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989E749-1A2E-C273-2F67-6D410CE9BF8B}"/>
                  </a:ext>
                </a:extLst>
              </p:cNvPr>
              <p:cNvSpPr txBox="1"/>
              <p:nvPr/>
            </p:nvSpPr>
            <p:spPr>
              <a:xfrm>
                <a:off x="6952301" y="4867385"/>
                <a:ext cx="2564478" cy="1257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989E749-1A2E-C273-2F67-6D410CE9B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2301" y="4867385"/>
                <a:ext cx="2564478" cy="1257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202191E-B67B-AAF2-DE52-C7F460511C7C}"/>
                  </a:ext>
                </a:extLst>
              </p:cNvPr>
              <p:cNvSpPr txBox="1"/>
              <p:nvPr/>
            </p:nvSpPr>
            <p:spPr>
              <a:xfrm>
                <a:off x="6952301" y="2553593"/>
                <a:ext cx="2399923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13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202191E-B67B-AAF2-DE52-C7F460511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2301" y="2553593"/>
                <a:ext cx="2399923" cy="124482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329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6" grpId="0"/>
      <p:bldP spid="42" grpId="0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949AD-44EB-30F6-AACD-958B8443C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5AF80EE5-7C81-3054-B103-DB9E594E24E0}"/>
              </a:ext>
            </a:extLst>
          </p:cNvPr>
          <p:cNvSpPr/>
          <p:nvPr/>
        </p:nvSpPr>
        <p:spPr>
          <a:xfrm>
            <a:off x="736959" y="558671"/>
            <a:ext cx="573265" cy="55409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F9736AD-F2F3-8094-F969-9D4834C03DB9}"/>
              </a:ext>
            </a:extLst>
          </p:cNvPr>
          <p:cNvCxnSpPr>
            <a:cxnSpLocks/>
          </p:cNvCxnSpPr>
          <p:nvPr/>
        </p:nvCxnSpPr>
        <p:spPr>
          <a:xfrm>
            <a:off x="549256" y="1939394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6E2123-2037-A575-D379-45C74F3BF7C9}"/>
                  </a:ext>
                </a:extLst>
              </p:cNvPr>
              <p:cNvSpPr txBox="1"/>
              <p:nvPr/>
            </p:nvSpPr>
            <p:spPr>
              <a:xfrm>
                <a:off x="128524" y="1195094"/>
                <a:ext cx="1558919" cy="61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24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6E2123-2037-A575-D379-45C74F3BF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24" y="1195094"/>
                <a:ext cx="1558919" cy="6199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58F82FCE-B522-E7DF-4460-4D987EEE8802}"/>
              </a:ext>
            </a:extLst>
          </p:cNvPr>
          <p:cNvSpPr/>
          <p:nvPr/>
        </p:nvSpPr>
        <p:spPr>
          <a:xfrm>
            <a:off x="2335282" y="558671"/>
            <a:ext cx="573265" cy="55409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4A04D6C-14E3-3B03-647B-3E3060335330}"/>
              </a:ext>
            </a:extLst>
          </p:cNvPr>
          <p:cNvCxnSpPr>
            <a:cxnSpLocks/>
          </p:cNvCxnSpPr>
          <p:nvPr/>
        </p:nvCxnSpPr>
        <p:spPr>
          <a:xfrm>
            <a:off x="2147580" y="1939394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7D12D4-E521-A289-8104-62341F5FB059}"/>
                  </a:ext>
                </a:extLst>
              </p:cNvPr>
              <p:cNvSpPr txBox="1"/>
              <p:nvPr/>
            </p:nvSpPr>
            <p:spPr>
              <a:xfrm>
                <a:off x="1300129" y="600306"/>
                <a:ext cx="886189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7D12D4-E521-A289-8104-62341F5FB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129" y="600306"/>
                <a:ext cx="886189" cy="6685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5553EA-97E7-3DBC-C6FD-044C18FA7530}"/>
                  </a:ext>
                </a:extLst>
              </p:cNvPr>
              <p:cNvSpPr txBox="1"/>
              <p:nvPr/>
            </p:nvSpPr>
            <p:spPr>
              <a:xfrm>
                <a:off x="1986208" y="1201121"/>
                <a:ext cx="1397853" cy="61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24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5553EA-97E7-3DBC-C6FD-044C18FA7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6208" y="1201121"/>
                <a:ext cx="1397853" cy="6146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>
            <a:extLst>
              <a:ext uri="{FF2B5EF4-FFF2-40B4-BE49-F238E27FC236}">
                <a16:creationId xmlns:a16="http://schemas.microsoft.com/office/drawing/2014/main" id="{D41C3103-A8BF-41BD-C0D4-2EB562D1395D}"/>
              </a:ext>
            </a:extLst>
          </p:cNvPr>
          <p:cNvSpPr/>
          <p:nvPr/>
        </p:nvSpPr>
        <p:spPr>
          <a:xfrm>
            <a:off x="4053195" y="583394"/>
            <a:ext cx="573265" cy="55409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25F924-BCCE-6128-0C31-9E6C96E59168}"/>
              </a:ext>
            </a:extLst>
          </p:cNvPr>
          <p:cNvCxnSpPr>
            <a:cxnSpLocks/>
          </p:cNvCxnSpPr>
          <p:nvPr/>
        </p:nvCxnSpPr>
        <p:spPr>
          <a:xfrm>
            <a:off x="3865493" y="1964117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440F76B-E526-B39F-ED07-CA1BB2648FAF}"/>
                  </a:ext>
                </a:extLst>
              </p:cNvPr>
              <p:cNvSpPr txBox="1"/>
              <p:nvPr/>
            </p:nvSpPr>
            <p:spPr>
              <a:xfrm>
                <a:off x="3748597" y="1315819"/>
                <a:ext cx="12469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440F76B-E526-B39F-ED07-CA1BB2648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597" y="1315819"/>
                <a:ext cx="124692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9B7A0E5-F385-88EE-ED5C-9CF818720481}"/>
              </a:ext>
            </a:extLst>
          </p:cNvPr>
          <p:cNvCxnSpPr>
            <a:cxnSpLocks/>
          </p:cNvCxnSpPr>
          <p:nvPr/>
        </p:nvCxnSpPr>
        <p:spPr>
          <a:xfrm>
            <a:off x="2145839" y="2540181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EEAF847-30EF-9305-BE60-D81A0BA4250D}"/>
                  </a:ext>
                </a:extLst>
              </p:cNvPr>
              <p:cNvSpPr txBox="1"/>
              <p:nvPr/>
            </p:nvSpPr>
            <p:spPr>
              <a:xfrm>
                <a:off x="2284930" y="2058498"/>
                <a:ext cx="814706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EEAF847-30EF-9305-BE60-D81A0BA42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930" y="2058498"/>
                <a:ext cx="814706" cy="490199"/>
              </a:xfrm>
              <a:prstGeom prst="rect">
                <a:avLst/>
              </a:prstGeom>
              <a:blipFill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C58964C-E825-9799-446D-D5B904BD142A}"/>
              </a:ext>
            </a:extLst>
          </p:cNvPr>
          <p:cNvCxnSpPr>
            <a:cxnSpLocks/>
          </p:cNvCxnSpPr>
          <p:nvPr/>
        </p:nvCxnSpPr>
        <p:spPr>
          <a:xfrm>
            <a:off x="3863752" y="2564904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E9495A9-6EEA-95DE-8B7E-EC241D6A3E5B}"/>
                  </a:ext>
                </a:extLst>
              </p:cNvPr>
              <p:cNvSpPr txBox="1"/>
              <p:nvPr/>
            </p:nvSpPr>
            <p:spPr>
              <a:xfrm>
                <a:off x="3839566" y="2058498"/>
                <a:ext cx="10250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E9495A9-6EEA-95DE-8B7E-EC241D6A3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566" y="2058498"/>
                <a:ext cx="102505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E29ACEE-8E7A-AE9D-91E4-E262CEAA9264}"/>
              </a:ext>
            </a:extLst>
          </p:cNvPr>
          <p:cNvCxnSpPr>
            <a:cxnSpLocks/>
          </p:cNvCxnSpPr>
          <p:nvPr/>
        </p:nvCxnSpPr>
        <p:spPr>
          <a:xfrm>
            <a:off x="5159896" y="442173"/>
            <a:ext cx="0" cy="6108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9224FE0-6F77-C78B-7BC8-1EF32A87258D}"/>
              </a:ext>
            </a:extLst>
          </p:cNvPr>
          <p:cNvSpPr txBox="1"/>
          <p:nvPr/>
        </p:nvSpPr>
        <p:spPr>
          <a:xfrm>
            <a:off x="240572" y="3242334"/>
            <a:ext cx="49638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B2665A6-2945-5EEC-AB42-90D2FFD9D83F}"/>
                  </a:ext>
                </a:extLst>
              </p:cNvPr>
              <p:cNvSpPr txBox="1"/>
              <p:nvPr/>
            </p:nvSpPr>
            <p:spPr>
              <a:xfrm>
                <a:off x="477574" y="481848"/>
                <a:ext cx="3291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B2665A6-2945-5EEC-AB42-90D2FFD9D8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74" y="481848"/>
                <a:ext cx="32915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232AC13-C262-181D-85A6-BC3B5C65B66A}"/>
                  </a:ext>
                </a:extLst>
              </p:cNvPr>
              <p:cNvSpPr txBox="1"/>
              <p:nvPr/>
            </p:nvSpPr>
            <p:spPr>
              <a:xfrm>
                <a:off x="2068735" y="442173"/>
                <a:ext cx="3291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232AC13-C262-181D-85A6-BC3B5C65B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735" y="442173"/>
                <a:ext cx="329159" cy="369332"/>
              </a:xfrm>
              <a:prstGeom prst="rect">
                <a:avLst/>
              </a:prstGeom>
              <a:blipFill>
                <a:blip r:embed="rId10"/>
                <a:stretch>
                  <a:fillRect l="-3704" r="-7407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9EA769A-F5C5-B1D3-8DCB-C6EB2D8DDA67}"/>
                  </a:ext>
                </a:extLst>
              </p:cNvPr>
              <p:cNvSpPr txBox="1"/>
              <p:nvPr/>
            </p:nvSpPr>
            <p:spPr>
              <a:xfrm>
                <a:off x="3809488" y="444641"/>
                <a:ext cx="3291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9EA769A-F5C5-B1D3-8DCB-C6EB2D8DD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488" y="444641"/>
                <a:ext cx="32915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E850D1-37E4-6B67-36D4-4F0EF91EE295}"/>
                  </a:ext>
                </a:extLst>
              </p:cNvPr>
              <p:cNvSpPr txBox="1"/>
              <p:nvPr/>
            </p:nvSpPr>
            <p:spPr>
              <a:xfrm>
                <a:off x="2964822" y="577505"/>
                <a:ext cx="886189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E850D1-37E4-6B67-36D4-4F0EF91EE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822" y="577505"/>
                <a:ext cx="886189" cy="66851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0600B6-30EF-81A4-6FE3-9A9EFB93FC9B}"/>
                  </a:ext>
                </a:extLst>
              </p:cNvPr>
              <p:cNvSpPr txBox="1"/>
              <p:nvPr/>
            </p:nvSpPr>
            <p:spPr>
              <a:xfrm>
                <a:off x="5806092" y="127359"/>
                <a:ext cx="38182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/>
                  <a:t>CoM</a:t>
                </a:r>
                <a:r>
                  <a:rPr lang="en-US" sz="4000" b="1" dirty="0"/>
                  <a:t> for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US" sz="4000" b="1" dirty="0"/>
                  <a:t> and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0600B6-30EF-81A4-6FE3-9A9EFB93F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092" y="127359"/>
                <a:ext cx="3818299" cy="707886"/>
              </a:xfrm>
              <a:prstGeom prst="rect">
                <a:avLst/>
              </a:prstGeom>
              <a:blipFill>
                <a:blip r:embed="rId13"/>
                <a:stretch>
                  <a:fillRect l="-5582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566207-C335-791A-8C8E-CD447823E1C3}"/>
                  </a:ext>
                </a:extLst>
              </p:cNvPr>
              <p:cNvSpPr txBox="1"/>
              <p:nvPr/>
            </p:nvSpPr>
            <p:spPr>
              <a:xfrm>
                <a:off x="5789481" y="792175"/>
                <a:ext cx="6198492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𝑢𝑚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566207-C335-791A-8C8E-CD447823E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481" y="792175"/>
                <a:ext cx="6198492" cy="112947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80F607-7FCD-69BA-B74C-B073799CB82C}"/>
                  </a:ext>
                </a:extLst>
              </p:cNvPr>
              <p:cNvSpPr txBox="1"/>
              <p:nvPr/>
            </p:nvSpPr>
            <p:spPr>
              <a:xfrm>
                <a:off x="1340643" y="4005064"/>
                <a:ext cx="2805552" cy="12021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𝑤</m:t>
                            </m:r>
                          </m:e>
                          <m:sub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𝑟</m:t>
                            </m:r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</m:t>
                            </m:r>
                          </m:sub>
                        </m:sSub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sSub>
                          <m:sSub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𝑤</m:t>
                            </m:r>
                          </m:e>
                          <m:sub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𝑞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13</m:t>
                            </m:r>
                          </m:num>
                          <m:den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− 3</m:t>
                        </m:r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𝑢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80F607-7FCD-69BA-B74C-B073799CB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643" y="4005064"/>
                <a:ext cx="2805552" cy="120218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F56794-10CE-8A2E-F8E1-D55B97601C02}"/>
                  </a:ext>
                </a:extLst>
              </p:cNvPr>
              <p:cNvSpPr txBox="1"/>
              <p:nvPr/>
            </p:nvSpPr>
            <p:spPr>
              <a:xfrm>
                <a:off x="722341" y="5333242"/>
                <a:ext cx="3460593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F56794-10CE-8A2E-F8E1-D55B97601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41" y="5333242"/>
                <a:ext cx="3460593" cy="101752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D3EE54C-B3D1-0759-8D86-C7A11B2D2C30}"/>
                  </a:ext>
                </a:extLst>
              </p:cNvPr>
              <p:cNvSpPr txBox="1"/>
              <p:nvPr/>
            </p:nvSpPr>
            <p:spPr>
              <a:xfrm>
                <a:off x="7608168" y="1915560"/>
                <a:ext cx="3395823" cy="11407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6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sz="36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D3EE54C-B3D1-0759-8D86-C7A11B2D2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1915560"/>
                <a:ext cx="3395823" cy="114076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2E40D7B-FFB7-349D-4A42-F166817116D3}"/>
                  </a:ext>
                </a:extLst>
              </p:cNvPr>
              <p:cNvSpPr txBox="1"/>
              <p:nvPr/>
            </p:nvSpPr>
            <p:spPr>
              <a:xfrm>
                <a:off x="7620088" y="3356992"/>
                <a:ext cx="4464496" cy="11439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6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sz="36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en-GB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2E40D7B-FFB7-349D-4A42-F16681711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88" y="3356992"/>
                <a:ext cx="4464496" cy="114396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DBB1F8C-17D6-8A60-7DB2-56487B084C13}"/>
                  </a:ext>
                </a:extLst>
              </p:cNvPr>
              <p:cNvSpPr txBox="1"/>
              <p:nvPr/>
            </p:nvSpPr>
            <p:spPr>
              <a:xfrm>
                <a:off x="7896200" y="4635135"/>
                <a:ext cx="2220801" cy="10981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97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DBB1F8C-17D6-8A60-7DB2-56487B084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4635135"/>
                <a:ext cx="2220801" cy="109812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B5863E4E-2975-5DC4-798B-600E14D9C179}"/>
              </a:ext>
            </a:extLst>
          </p:cNvPr>
          <p:cNvSpPr txBox="1"/>
          <p:nvPr/>
        </p:nvSpPr>
        <p:spPr>
          <a:xfrm>
            <a:off x="5669831" y="5842003"/>
            <a:ext cx="61984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P and Q are going in opposite directions </a:t>
            </a:r>
          </a:p>
          <a:p>
            <a:pPr algn="ctr"/>
            <a:r>
              <a:rPr lang="en-GB" sz="2800" dirty="0"/>
              <a:t>so, no further collisions.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A43B90-25C6-ECF6-7774-C5DAFE1DAF7C}"/>
                  </a:ext>
                </a:extLst>
              </p:cNvPr>
              <p:cNvSpPr txBox="1"/>
              <p:nvPr/>
            </p:nvSpPr>
            <p:spPr>
              <a:xfrm>
                <a:off x="1013904" y="3097350"/>
                <a:ext cx="298297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en-US" sz="4000" b="1" dirty="0"/>
                  <a:t> for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US" sz="4000" b="1" dirty="0"/>
                  <a:t> and </a:t>
                </a:r>
                <a14:m>
                  <m:oMath xmlns:m="http://schemas.openxmlformats.org/officeDocument/2006/math">
                    <m:r>
                      <a:rPr lang="en-GB" sz="4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A43B90-25C6-ECF6-7774-C5DAFE1DA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904" y="3097350"/>
                <a:ext cx="2982971" cy="707886"/>
              </a:xfrm>
              <a:prstGeom prst="rect">
                <a:avLst/>
              </a:prstGeom>
              <a:blipFill>
                <a:blip r:embed="rId20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261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4" grpId="0"/>
      <p:bldP spid="34" grpId="0"/>
      <p:bldP spid="35" grpId="0"/>
      <p:bldP spid="37" grpId="0"/>
      <p:bldP spid="40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50E99-5A34-756B-148D-E3F667FF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C57AB62-0D46-DEA1-3F7A-3B89BC7B99E9}"/>
              </a:ext>
            </a:extLst>
          </p:cNvPr>
          <p:cNvSpPr txBox="1"/>
          <p:nvPr/>
        </p:nvSpPr>
        <p:spPr>
          <a:xfrm>
            <a:off x="2063552" y="332656"/>
            <a:ext cx="7920880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Successive Direct Impacts</a:t>
            </a:r>
            <a:endParaRPr lang="en-GB" sz="5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34C159-75B0-D348-8EE8-066CA5ED611A}"/>
              </a:ext>
            </a:extLst>
          </p:cNvPr>
          <p:cNvSpPr txBox="1"/>
          <p:nvPr/>
        </p:nvSpPr>
        <p:spPr>
          <a:xfrm>
            <a:off x="479376" y="1508586"/>
            <a:ext cx="112332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There are no new concepts </a:t>
            </a:r>
          </a:p>
          <a:p>
            <a:pPr algn="ctr"/>
            <a:r>
              <a:rPr lang="en-US" sz="4800" dirty="0"/>
              <a:t>introduced in this section. </a:t>
            </a:r>
          </a:p>
          <a:p>
            <a:pPr algn="ctr"/>
            <a:endParaRPr lang="en-US" sz="2800" dirty="0"/>
          </a:p>
          <a:p>
            <a:pPr algn="ctr"/>
            <a:r>
              <a:rPr lang="en-US" sz="4800" dirty="0"/>
              <a:t>However, the problems become </a:t>
            </a:r>
          </a:p>
          <a:p>
            <a:pPr algn="ctr"/>
            <a:r>
              <a:rPr lang="en-US" sz="4800" dirty="0"/>
              <a:t>significantly more complex because </a:t>
            </a:r>
          </a:p>
          <a:p>
            <a:pPr algn="ctr"/>
            <a:r>
              <a:rPr lang="en-US" sz="4800" dirty="0">
                <a:solidFill>
                  <a:prstClr val="black"/>
                </a:solidFill>
              </a:rPr>
              <a:t>there may be two or more </a:t>
            </a:r>
          </a:p>
          <a:p>
            <a:pPr algn="ctr"/>
            <a:r>
              <a:rPr lang="en-US" sz="4800" dirty="0">
                <a:solidFill>
                  <a:prstClr val="black"/>
                </a:solidFill>
              </a:rPr>
              <a:t>successive collisions</a:t>
            </a:r>
            <a:r>
              <a:rPr lang="en-US" sz="4800" dirty="0"/>
              <a:t>.</a:t>
            </a:r>
            <a:endParaRPr lang="en-US" sz="4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211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EE9A317-5BB8-9518-B796-28C74A97FF92}"/>
              </a:ext>
            </a:extLst>
          </p:cNvPr>
          <p:cNvSpPr txBox="1"/>
          <p:nvPr/>
        </p:nvSpPr>
        <p:spPr>
          <a:xfrm>
            <a:off x="479376" y="316738"/>
            <a:ext cx="113052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It’s good to develop a consistent system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naming velocities</a:t>
            </a:r>
            <a:r>
              <a:rPr lang="en-US" sz="4400" dirty="0">
                <a:solidFill>
                  <a:prstClr val="black"/>
                </a:solidFill>
                <a:latin typeface="Calibri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7D93A57-D1C7-EE79-587E-D4A343FA5353}"/>
              </a:ext>
            </a:extLst>
          </p:cNvPr>
          <p:cNvSpPr/>
          <p:nvPr/>
        </p:nvSpPr>
        <p:spPr>
          <a:xfrm>
            <a:off x="1631504" y="3015420"/>
            <a:ext cx="989569" cy="8752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m</a:t>
            </a:r>
            <a:endParaRPr lang="en-GB" sz="44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30B126A-8B89-0998-BB8C-084A8FDCECBF}"/>
              </a:ext>
            </a:extLst>
          </p:cNvPr>
          <p:cNvCxnSpPr>
            <a:cxnSpLocks/>
          </p:cNvCxnSpPr>
          <p:nvPr/>
        </p:nvCxnSpPr>
        <p:spPr>
          <a:xfrm>
            <a:off x="1297088" y="2705203"/>
            <a:ext cx="178564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6CF4E61-F13B-CDAB-1106-7F9110E8F13F}"/>
              </a:ext>
            </a:extLst>
          </p:cNvPr>
          <p:cNvCxnSpPr>
            <a:cxnSpLocks/>
          </p:cNvCxnSpPr>
          <p:nvPr/>
        </p:nvCxnSpPr>
        <p:spPr>
          <a:xfrm>
            <a:off x="1307624" y="4207531"/>
            <a:ext cx="178564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1EB20E-9AA1-1131-F426-C9C5C3AF54DC}"/>
                  </a:ext>
                </a:extLst>
              </p:cNvPr>
              <p:cNvSpPr txBox="1"/>
              <p:nvPr/>
            </p:nvSpPr>
            <p:spPr>
              <a:xfrm>
                <a:off x="1461959" y="4135054"/>
                <a:ext cx="14769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1EB20E-9AA1-1131-F426-C9C5C3AF5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959" y="4135054"/>
                <a:ext cx="1476971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C688FBE-FF20-D81B-AB1E-3C22C44AF395}"/>
                  </a:ext>
                </a:extLst>
              </p:cNvPr>
              <p:cNvSpPr txBox="1"/>
              <p:nvPr/>
            </p:nvSpPr>
            <p:spPr>
              <a:xfrm>
                <a:off x="1349590" y="1922552"/>
                <a:ext cx="170171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C688FBE-FF20-D81B-AB1E-3C22C44AF3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590" y="1922552"/>
                <a:ext cx="1701711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9AACE4E3-17C4-204A-C95C-1507C60745C9}"/>
              </a:ext>
            </a:extLst>
          </p:cNvPr>
          <p:cNvSpPr/>
          <p:nvPr/>
        </p:nvSpPr>
        <p:spPr>
          <a:xfrm>
            <a:off x="5477698" y="3001540"/>
            <a:ext cx="1071386" cy="8752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4400" dirty="0">
                <a:solidFill>
                  <a:srgbClr val="00B050"/>
                </a:solidFill>
              </a:rPr>
              <a:t>2m</a:t>
            </a:r>
            <a:endParaRPr lang="en-GB" sz="4400" dirty="0">
              <a:solidFill>
                <a:srgbClr val="00B05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766F8B-B1C0-FD96-0A20-F2837935F525}"/>
              </a:ext>
            </a:extLst>
          </p:cNvPr>
          <p:cNvCxnSpPr>
            <a:cxnSpLocks/>
          </p:cNvCxnSpPr>
          <p:nvPr/>
        </p:nvCxnSpPr>
        <p:spPr>
          <a:xfrm>
            <a:off x="5124739" y="2705203"/>
            <a:ext cx="178564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963DF79-E2F5-A531-45E8-96AFC8EBE301}"/>
              </a:ext>
            </a:extLst>
          </p:cNvPr>
          <p:cNvCxnSpPr>
            <a:cxnSpLocks/>
          </p:cNvCxnSpPr>
          <p:nvPr/>
        </p:nvCxnSpPr>
        <p:spPr>
          <a:xfrm>
            <a:off x="5135275" y="4207531"/>
            <a:ext cx="178564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F06CE04-9001-B905-51A8-D5614CE77563}"/>
                  </a:ext>
                </a:extLst>
              </p:cNvPr>
              <p:cNvSpPr txBox="1"/>
              <p:nvPr/>
            </p:nvSpPr>
            <p:spPr>
              <a:xfrm>
                <a:off x="5209276" y="1881510"/>
                <a:ext cx="167207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F06CE04-9001-B905-51A8-D5614CE77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276" y="1881510"/>
                <a:ext cx="167207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068A57-32B6-1BCD-3267-41C6159F84C4}"/>
                  </a:ext>
                </a:extLst>
              </p:cNvPr>
              <p:cNvSpPr txBox="1"/>
              <p:nvPr/>
            </p:nvSpPr>
            <p:spPr>
              <a:xfrm>
                <a:off x="3730464" y="2929332"/>
                <a:ext cx="82387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068A57-32B6-1BCD-3267-41C6159F8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464" y="2929332"/>
                <a:ext cx="823875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9E841FD-B8AA-FA92-5068-4DE8C46B1F89}"/>
                  </a:ext>
                </a:extLst>
              </p:cNvPr>
              <p:cNvSpPr txBox="1"/>
              <p:nvPr/>
            </p:nvSpPr>
            <p:spPr>
              <a:xfrm>
                <a:off x="5306826" y="4076640"/>
                <a:ext cx="14769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9E841FD-B8AA-FA92-5068-4DE8C46B1F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826" y="4076640"/>
                <a:ext cx="1476971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>
            <a:extLst>
              <a:ext uri="{FF2B5EF4-FFF2-40B4-BE49-F238E27FC236}">
                <a16:creationId xmlns:a16="http://schemas.microsoft.com/office/drawing/2014/main" id="{BE04A8F4-E758-8B17-20D7-7B065D717C6B}"/>
              </a:ext>
            </a:extLst>
          </p:cNvPr>
          <p:cNvSpPr/>
          <p:nvPr/>
        </p:nvSpPr>
        <p:spPr>
          <a:xfrm>
            <a:off x="9591741" y="3066872"/>
            <a:ext cx="1071386" cy="8752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3m</a:t>
            </a:r>
            <a:endParaRPr lang="en-GB" sz="4400" dirty="0">
              <a:solidFill>
                <a:srgbClr val="0070C0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1AF75F6-518F-02C8-7872-B4843C7EE9EE}"/>
              </a:ext>
            </a:extLst>
          </p:cNvPr>
          <p:cNvCxnSpPr>
            <a:cxnSpLocks/>
          </p:cNvCxnSpPr>
          <p:nvPr/>
        </p:nvCxnSpPr>
        <p:spPr>
          <a:xfrm>
            <a:off x="9238782" y="2770535"/>
            <a:ext cx="178564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87C5919-2D8C-265F-B846-B5D97E49C96C}"/>
              </a:ext>
            </a:extLst>
          </p:cNvPr>
          <p:cNvCxnSpPr>
            <a:cxnSpLocks/>
          </p:cNvCxnSpPr>
          <p:nvPr/>
        </p:nvCxnSpPr>
        <p:spPr>
          <a:xfrm>
            <a:off x="9249318" y="4272864"/>
            <a:ext cx="178564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72225DD-F227-92E7-2733-23E3D65F8835}"/>
                  </a:ext>
                </a:extLst>
              </p:cNvPr>
              <p:cNvSpPr txBox="1"/>
              <p:nvPr/>
            </p:nvSpPr>
            <p:spPr>
              <a:xfrm>
                <a:off x="9330892" y="1949161"/>
                <a:ext cx="167207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72225DD-F227-92E7-2733-23E3D65F88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0892" y="1949161"/>
                <a:ext cx="1672073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199921-8A32-F1B8-9708-5E3D31B15F7A}"/>
                  </a:ext>
                </a:extLst>
              </p:cNvPr>
              <p:cNvSpPr txBox="1"/>
              <p:nvPr/>
            </p:nvSpPr>
            <p:spPr>
              <a:xfrm>
                <a:off x="9413309" y="4167720"/>
                <a:ext cx="16271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199921-8A32-F1B8-9708-5E3D31B15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309" y="4167720"/>
                <a:ext cx="1627196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6ACABD4-698C-6DAD-5715-E37E70D24616}"/>
                  </a:ext>
                </a:extLst>
              </p:cNvPr>
              <p:cNvSpPr txBox="1"/>
              <p:nvPr/>
            </p:nvSpPr>
            <p:spPr>
              <a:xfrm>
                <a:off x="7752184" y="3001540"/>
                <a:ext cx="9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6ACABD4-698C-6DAD-5715-E37E70D24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3001540"/>
                <a:ext cx="935352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8F773A0-282B-EF6C-F1C6-5C15A2C567F6}"/>
              </a:ext>
            </a:extLst>
          </p:cNvPr>
          <p:cNvCxnSpPr>
            <a:cxnSpLocks/>
          </p:cNvCxnSpPr>
          <p:nvPr/>
        </p:nvCxnSpPr>
        <p:spPr>
          <a:xfrm>
            <a:off x="1349590" y="5359659"/>
            <a:ext cx="178564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17C9AC8-9CF1-FCF7-7EEE-37B9DA932180}"/>
                  </a:ext>
                </a:extLst>
              </p:cNvPr>
              <p:cNvSpPr txBox="1"/>
              <p:nvPr/>
            </p:nvSpPr>
            <p:spPr>
              <a:xfrm>
                <a:off x="1503925" y="5393046"/>
                <a:ext cx="14769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17C9AC8-9CF1-FCF7-7EEE-37B9DA932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925" y="5393046"/>
                <a:ext cx="1476971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5ECC522-CA8B-7EC3-C9A3-D0D3218844B0}"/>
              </a:ext>
            </a:extLst>
          </p:cNvPr>
          <p:cNvCxnSpPr>
            <a:cxnSpLocks/>
          </p:cNvCxnSpPr>
          <p:nvPr/>
        </p:nvCxnSpPr>
        <p:spPr>
          <a:xfrm>
            <a:off x="5177241" y="5359659"/>
            <a:ext cx="178564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4F9EDF9-7E67-991C-7E11-E5E1C2CF7332}"/>
                  </a:ext>
                </a:extLst>
              </p:cNvPr>
              <p:cNvSpPr txBox="1"/>
              <p:nvPr/>
            </p:nvSpPr>
            <p:spPr>
              <a:xfrm>
                <a:off x="5334690" y="5325138"/>
                <a:ext cx="152261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4F9EDF9-7E67-991C-7E11-E5E1C2CF7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690" y="5325138"/>
                <a:ext cx="1522619" cy="7694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A13DA38-AEA4-66C3-61B9-313019F86384}"/>
              </a:ext>
            </a:extLst>
          </p:cNvPr>
          <p:cNvCxnSpPr>
            <a:cxnSpLocks/>
          </p:cNvCxnSpPr>
          <p:nvPr/>
        </p:nvCxnSpPr>
        <p:spPr>
          <a:xfrm>
            <a:off x="9291284" y="5424991"/>
            <a:ext cx="178564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6589761-B713-8C9F-922D-55CD7A953A52}"/>
                  </a:ext>
                </a:extLst>
              </p:cNvPr>
              <p:cNvSpPr txBox="1"/>
              <p:nvPr/>
            </p:nvSpPr>
            <p:spPr>
              <a:xfrm>
                <a:off x="9480376" y="5373216"/>
                <a:ext cx="165615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6589761-B713-8C9F-922D-55CD7A953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5373216"/>
                <a:ext cx="1656153" cy="7694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685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20" grpId="0"/>
      <p:bldP spid="23" grpId="0"/>
      <p:bldP spid="25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3392" y="980728"/>
                <a:ext cx="10855556" cy="56930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300" dirty="0"/>
                  <a:t>Three spheres A, B and C have masses m, 2m and 3m respectively. </a:t>
                </a:r>
              </a:p>
              <a:p>
                <a:endParaRPr lang="en-US" sz="2300" dirty="0"/>
              </a:p>
              <a:p>
                <a:r>
                  <a:rPr lang="en-US" sz="2300" dirty="0"/>
                  <a:t>The spheres move along the same straight line on a horizontal plane with A following B, which is following C. </a:t>
                </a:r>
              </a:p>
              <a:p>
                <a:endParaRPr lang="en-US" sz="2300" dirty="0"/>
              </a:p>
              <a:p>
                <a:r>
                  <a:rPr lang="en-US" sz="2300" dirty="0"/>
                  <a:t>Initially the speeds of A, B and C are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3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2300" i="1">
                        <a:latin typeface="Cambria Math" panose="02040503050406030204" pitchFamily="18" charset="0"/>
                      </a:rPr>
                      <m:t>, 3</m:t>
                    </m:r>
                    <m:r>
                      <a:rPr lang="en-US" sz="23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300" dirty="0"/>
                  <a:t> and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</a:rPr>
                      <m:t> 1</m:t>
                    </m:r>
                    <m:r>
                      <a:rPr lang="en-US" sz="23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300" dirty="0"/>
                  <a:t> respectively, </a:t>
                </a:r>
              </a:p>
              <a:p>
                <a:r>
                  <a:rPr lang="en-GB" sz="2300" dirty="0"/>
                  <a:t>in the direction ABC. </a:t>
                </a:r>
              </a:p>
              <a:p>
                <a:endParaRPr lang="en-GB" sz="2300" dirty="0"/>
              </a:p>
              <a:p>
                <a:r>
                  <a:rPr lang="en-GB" sz="2300" dirty="0"/>
                  <a:t>Sphere A collides with sphere B and then sphere B collides with sphere C. </a:t>
                </a:r>
              </a:p>
              <a:p>
                <a:endParaRPr lang="en-GB" sz="2300" dirty="0"/>
              </a:p>
              <a:p>
                <a:r>
                  <a:rPr lang="en-GB" sz="2300" dirty="0"/>
                  <a:t>The coefficient of restitution between A and B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300" dirty="0"/>
                  <a:t> and </a:t>
                </a:r>
              </a:p>
              <a:p>
                <a:r>
                  <a:rPr lang="en-GB" sz="2300" dirty="0"/>
                  <a:t>the coefficient of restitution between B and C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300" dirty="0"/>
                  <a:t>.</a:t>
                </a:r>
              </a:p>
              <a:p>
                <a:endParaRPr lang="en-GB" sz="2300" dirty="0"/>
              </a:p>
              <a:p>
                <a:pPr marL="342900" indent="-342900">
                  <a:buAutoNum type="alphaLcParenR"/>
                </a:pPr>
                <a:r>
                  <a:rPr lang="en-US" sz="2300" dirty="0"/>
                  <a:t>Find the velocities of he three spheres after the second collisions.</a:t>
                </a:r>
              </a:p>
              <a:p>
                <a:pPr marL="342900" indent="-342900">
                  <a:buAutoNum type="alphaLcParenR"/>
                </a:pPr>
                <a:r>
                  <a:rPr lang="en-US" sz="2300" dirty="0"/>
                  <a:t>Explain how you can predict that there will be a further collision between A and B.</a:t>
                </a:r>
                <a:endParaRPr lang="en-GB" sz="23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980728"/>
                <a:ext cx="10855556" cy="56930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2ACB4AA-FA7B-81DC-37CB-ADAAF0A0FF9D}"/>
              </a:ext>
            </a:extLst>
          </p:cNvPr>
          <p:cNvSpPr txBox="1"/>
          <p:nvPr/>
        </p:nvSpPr>
        <p:spPr>
          <a:xfrm>
            <a:off x="3359696" y="44624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317069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27763-0A70-9036-6064-744A49A77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E030FAE-8C85-5E94-824F-BA53F4BD0975}"/>
              </a:ext>
            </a:extLst>
          </p:cNvPr>
          <p:cNvSpPr/>
          <p:nvPr/>
        </p:nvSpPr>
        <p:spPr>
          <a:xfrm>
            <a:off x="746580" y="930391"/>
            <a:ext cx="573265" cy="55409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8F021FB-C0D1-3429-75F2-41F2BCC437C2}"/>
              </a:ext>
            </a:extLst>
          </p:cNvPr>
          <p:cNvCxnSpPr/>
          <p:nvPr/>
        </p:nvCxnSpPr>
        <p:spPr>
          <a:xfrm>
            <a:off x="555492" y="745694"/>
            <a:ext cx="95544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2E86591-77A2-B3E0-ADB7-A275D024983F}"/>
              </a:ext>
            </a:extLst>
          </p:cNvPr>
          <p:cNvCxnSpPr>
            <a:cxnSpLocks/>
          </p:cNvCxnSpPr>
          <p:nvPr/>
        </p:nvCxnSpPr>
        <p:spPr>
          <a:xfrm>
            <a:off x="555492" y="1659722"/>
            <a:ext cx="95544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571AF0-029A-F6CA-7ECF-C0525EE2014B}"/>
                  </a:ext>
                </a:extLst>
              </p:cNvPr>
              <p:cNvSpPr txBox="1"/>
              <p:nvPr/>
            </p:nvSpPr>
            <p:spPr>
              <a:xfrm>
                <a:off x="594340" y="1651939"/>
                <a:ext cx="7902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571AF0-029A-F6CA-7ECF-C0525EE201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40" y="1651939"/>
                <a:ext cx="790282" cy="461665"/>
              </a:xfrm>
              <a:prstGeom prst="rect">
                <a:avLst/>
              </a:prstGeom>
              <a:blipFill>
                <a:blip r:embed="rId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4C211B-F38D-19B8-001E-BBFB8083ED75}"/>
                  </a:ext>
                </a:extLst>
              </p:cNvPr>
              <p:cNvSpPr txBox="1"/>
              <p:nvPr/>
            </p:nvSpPr>
            <p:spPr>
              <a:xfrm>
                <a:off x="508842" y="252209"/>
                <a:ext cx="12627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400" dirty="0"/>
                  <a:t>= 7</a:t>
                </a:r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4C211B-F38D-19B8-001E-BBFB8083E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42" y="252209"/>
                <a:ext cx="1262798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C0BE61D9-9DED-8220-D656-DDF7ED28F297}"/>
              </a:ext>
            </a:extLst>
          </p:cNvPr>
          <p:cNvSpPr/>
          <p:nvPr/>
        </p:nvSpPr>
        <p:spPr>
          <a:xfrm>
            <a:off x="2344904" y="930391"/>
            <a:ext cx="573265" cy="55409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CB41426-D0A8-9A0C-4637-2218345FF736}"/>
              </a:ext>
            </a:extLst>
          </p:cNvPr>
          <p:cNvCxnSpPr/>
          <p:nvPr/>
        </p:nvCxnSpPr>
        <p:spPr>
          <a:xfrm>
            <a:off x="2153815" y="745694"/>
            <a:ext cx="95544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32E8D7E-05ED-ACBB-AB8E-93219830BA31}"/>
              </a:ext>
            </a:extLst>
          </p:cNvPr>
          <p:cNvCxnSpPr>
            <a:cxnSpLocks/>
          </p:cNvCxnSpPr>
          <p:nvPr/>
        </p:nvCxnSpPr>
        <p:spPr>
          <a:xfrm>
            <a:off x="2153815" y="1659722"/>
            <a:ext cx="95544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7B3906-286C-76B0-2942-6CFFB65E0E51}"/>
                  </a:ext>
                </a:extLst>
              </p:cNvPr>
              <p:cNvSpPr txBox="1"/>
              <p:nvPr/>
            </p:nvSpPr>
            <p:spPr>
              <a:xfrm>
                <a:off x="2107166" y="252209"/>
                <a:ext cx="12627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= 3</a:t>
                </a:r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7B3906-286C-76B0-2942-6CFFB65E0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166" y="252209"/>
                <a:ext cx="1262798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EBB974-3982-33AB-C7A3-998C75F93C94}"/>
                  </a:ext>
                </a:extLst>
              </p:cNvPr>
              <p:cNvSpPr txBox="1"/>
              <p:nvPr/>
            </p:nvSpPr>
            <p:spPr>
              <a:xfrm>
                <a:off x="1161681" y="789100"/>
                <a:ext cx="1329451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EBB974-3982-33AB-C7A3-998C75F93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681" y="789100"/>
                <a:ext cx="1329451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2F013C-1EAF-C7CA-0B1C-52DE077E96BF}"/>
                  </a:ext>
                </a:extLst>
              </p:cNvPr>
              <p:cNvSpPr txBox="1"/>
              <p:nvPr/>
            </p:nvSpPr>
            <p:spPr>
              <a:xfrm>
                <a:off x="2218592" y="1651939"/>
                <a:ext cx="7902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2F013C-1EAF-C7CA-0B1C-52DE077E9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592" y="1651939"/>
                <a:ext cx="79028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>
            <a:extLst>
              <a:ext uri="{FF2B5EF4-FFF2-40B4-BE49-F238E27FC236}">
                <a16:creationId xmlns:a16="http://schemas.microsoft.com/office/drawing/2014/main" id="{CF1027F8-88B6-17E3-C6EA-CB07BD6BEBB2}"/>
              </a:ext>
            </a:extLst>
          </p:cNvPr>
          <p:cNvSpPr/>
          <p:nvPr/>
        </p:nvSpPr>
        <p:spPr>
          <a:xfrm>
            <a:off x="4062817" y="955115"/>
            <a:ext cx="573265" cy="55409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3m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58AF678-BCD5-23B3-DFF5-F317EB6533FF}"/>
              </a:ext>
            </a:extLst>
          </p:cNvPr>
          <p:cNvCxnSpPr/>
          <p:nvPr/>
        </p:nvCxnSpPr>
        <p:spPr>
          <a:xfrm>
            <a:off x="3871728" y="770418"/>
            <a:ext cx="95544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7CFB00F-0E67-A953-98CE-58606A98C7AB}"/>
              </a:ext>
            </a:extLst>
          </p:cNvPr>
          <p:cNvCxnSpPr>
            <a:cxnSpLocks/>
          </p:cNvCxnSpPr>
          <p:nvPr/>
        </p:nvCxnSpPr>
        <p:spPr>
          <a:xfrm>
            <a:off x="3871728" y="1684445"/>
            <a:ext cx="95544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8BDFF0-51AA-8B18-0592-405B8F020D7A}"/>
                  </a:ext>
                </a:extLst>
              </p:cNvPr>
              <p:cNvSpPr txBox="1"/>
              <p:nvPr/>
            </p:nvSpPr>
            <p:spPr>
              <a:xfrm>
                <a:off x="3851370" y="240517"/>
                <a:ext cx="1185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400" dirty="0"/>
                  <a:t>= 1</a:t>
                </a:r>
                <a:endParaRPr lang="en-GB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8BDFF0-51AA-8B18-0592-405B8F020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370" y="240517"/>
                <a:ext cx="1185526" cy="461665"/>
              </a:xfrm>
              <a:prstGeom prst="rect">
                <a:avLst/>
              </a:prstGeom>
              <a:blipFill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BDF141D-28A5-CF19-A021-492C0686287E}"/>
                  </a:ext>
                </a:extLst>
              </p:cNvPr>
              <p:cNvSpPr txBox="1"/>
              <p:nvPr/>
            </p:nvSpPr>
            <p:spPr>
              <a:xfrm>
                <a:off x="3851370" y="1671191"/>
                <a:ext cx="10250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= 1</a:t>
                </a:r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BDF141D-28A5-CF19-A021-492C06862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370" y="1671191"/>
                <a:ext cx="1025058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BD8B9A2-4F01-51BB-F293-3958263194A4}"/>
                  </a:ext>
                </a:extLst>
              </p:cNvPr>
              <p:cNvSpPr txBox="1"/>
              <p:nvPr/>
            </p:nvSpPr>
            <p:spPr>
              <a:xfrm>
                <a:off x="2884639" y="807613"/>
                <a:ext cx="1329451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BD8B9A2-4F01-51BB-F293-395826319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639" y="807613"/>
                <a:ext cx="1329451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E9378204-38A2-4367-8EAF-8B919A48B9E4}"/>
              </a:ext>
            </a:extLst>
          </p:cNvPr>
          <p:cNvSpPr txBox="1"/>
          <p:nvPr/>
        </p:nvSpPr>
        <p:spPr>
          <a:xfrm>
            <a:off x="5990029" y="345400"/>
            <a:ext cx="38724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/>
              <a:t>CoM</a:t>
            </a:r>
            <a:r>
              <a:rPr lang="en-US" sz="4000" b="1" dirty="0"/>
              <a:t> for A and B: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84A058-AE65-B137-10D5-A3B6B34376E1}"/>
                  </a:ext>
                </a:extLst>
              </p:cNvPr>
              <p:cNvSpPr txBox="1"/>
              <p:nvPr/>
            </p:nvSpPr>
            <p:spPr>
              <a:xfrm>
                <a:off x="6403882" y="1077477"/>
                <a:ext cx="530874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7m + 6m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sub>
                    </m:sSub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+ 2m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𝐵</m:t>
                        </m:r>
                      </m:sub>
                    </m:sSub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84A058-AE65-B137-10D5-A3B6B3437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882" y="1077477"/>
                <a:ext cx="5308741" cy="707886"/>
              </a:xfrm>
              <a:prstGeom prst="rect">
                <a:avLst/>
              </a:prstGeom>
              <a:blipFill>
                <a:blip r:embed="rId10"/>
                <a:stretch>
                  <a:fillRect l="-4138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CFE37AB-6F2A-C9F1-7892-80046FFC599D}"/>
                  </a:ext>
                </a:extLst>
              </p:cNvPr>
              <p:cNvSpPr txBox="1"/>
              <p:nvPr/>
            </p:nvSpPr>
            <p:spPr>
              <a:xfrm>
                <a:off x="1804103" y="3801897"/>
                <a:ext cx="2392308" cy="9646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𝑣</m:t>
                            </m:r>
                          </m:e>
                          <m:sub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𝐵</m:t>
                            </m:r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</m:t>
                            </m:r>
                          </m:sub>
                        </m:sSub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sSub>
                          <m:sSub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𝑣</m:t>
                            </m:r>
                          </m:e>
                          <m:sub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CFE37AB-6F2A-C9F1-7892-80046FFC5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103" y="3801897"/>
                <a:ext cx="2392308" cy="9646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2791529-DE19-A81D-AA84-42E3A01F7FA8}"/>
                  </a:ext>
                </a:extLst>
              </p:cNvPr>
              <p:cNvSpPr txBox="1"/>
              <p:nvPr/>
            </p:nvSpPr>
            <p:spPr>
              <a:xfrm>
                <a:off x="1255251" y="5097362"/>
                <a:ext cx="32587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2791529-DE19-A81D-AA84-42E3A01F7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251" y="5097362"/>
                <a:ext cx="3258776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F61D948-C9CD-F2EF-7C1A-0CAC7B1BF485}"/>
                  </a:ext>
                </a:extLst>
              </p:cNvPr>
              <p:cNvSpPr txBox="1"/>
              <p:nvPr/>
            </p:nvSpPr>
            <p:spPr>
              <a:xfrm>
                <a:off x="6997969" y="4952194"/>
                <a:ext cx="3400060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US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en-US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F61D948-C9CD-F2EF-7C1A-0CAC7B1BF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7969" y="4952194"/>
                <a:ext cx="3400060" cy="72180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1421536-33C5-0B33-D8D3-B49AAEE81AF8}"/>
                  </a:ext>
                </a:extLst>
              </p:cNvPr>
              <p:cNvSpPr txBox="1"/>
              <p:nvPr/>
            </p:nvSpPr>
            <p:spPr>
              <a:xfrm>
                <a:off x="7691758" y="1832437"/>
                <a:ext cx="31567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13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sub>
                    </m:sSub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+ 2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𝐵</m:t>
                        </m:r>
                      </m:sub>
                    </m:sSub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1421536-33C5-0B33-D8D3-B49AAEE81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1758" y="1832437"/>
                <a:ext cx="3156769" cy="707886"/>
              </a:xfrm>
              <a:prstGeom prst="rect">
                <a:avLst/>
              </a:prstGeom>
              <a:blipFill>
                <a:blip r:embed="rId14"/>
                <a:stretch>
                  <a:fillRect l="-6950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7D08DB7-601D-9049-3EEE-3C340889C181}"/>
                  </a:ext>
                </a:extLst>
              </p:cNvPr>
              <p:cNvSpPr txBox="1"/>
              <p:nvPr/>
            </p:nvSpPr>
            <p:spPr>
              <a:xfrm>
                <a:off x="6672064" y="3040918"/>
                <a:ext cx="475251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13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sub>
                    </m:sSub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+ 2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(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b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sub>
                    </m:sSub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7D08DB7-601D-9049-3EEE-3C340889C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3040918"/>
                <a:ext cx="4752519" cy="707886"/>
              </a:xfrm>
              <a:prstGeom prst="rect">
                <a:avLst/>
              </a:prstGeom>
              <a:blipFill>
                <a:blip r:embed="rId15"/>
                <a:stretch>
                  <a:fillRect l="-4487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59C10B6-111D-5159-CCA1-7BE277966079}"/>
                  </a:ext>
                </a:extLst>
              </p:cNvPr>
              <p:cNvSpPr txBox="1"/>
              <p:nvPr/>
            </p:nvSpPr>
            <p:spPr>
              <a:xfrm>
                <a:off x="6661465" y="3908543"/>
                <a:ext cx="30349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13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sub>
                    </m:sSub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+4</m:t>
                    </m:r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59C10B6-111D-5159-CCA1-7BE277966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465" y="3908543"/>
                <a:ext cx="3034936" cy="707886"/>
              </a:xfrm>
              <a:prstGeom prst="rect">
                <a:avLst/>
              </a:prstGeom>
              <a:blipFill>
                <a:blip r:embed="rId16"/>
                <a:stretch>
                  <a:fillRect l="-7229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7E157DB-EEAE-7D29-F059-EF6D7CAA7A3B}"/>
                  </a:ext>
                </a:extLst>
              </p:cNvPr>
              <p:cNvSpPr txBox="1"/>
              <p:nvPr/>
            </p:nvSpPr>
            <p:spPr>
              <a:xfrm>
                <a:off x="7308926" y="5805248"/>
                <a:ext cx="2945788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b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sub>
                      </m:sSub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kumimoji="0" lang="en-US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7E157DB-EEAE-7D29-F059-EF6D7CAA7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926" y="5805248"/>
                <a:ext cx="2945788" cy="72180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C5FC240-1C77-9593-39A7-B8F9DA1088C4}"/>
              </a:ext>
            </a:extLst>
          </p:cNvPr>
          <p:cNvCxnSpPr>
            <a:cxnSpLocks/>
          </p:cNvCxnSpPr>
          <p:nvPr/>
        </p:nvCxnSpPr>
        <p:spPr>
          <a:xfrm>
            <a:off x="5663952" y="404664"/>
            <a:ext cx="0" cy="6108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D1538AF-4735-FAE3-3458-8CC0E8187075}"/>
              </a:ext>
            </a:extLst>
          </p:cNvPr>
          <p:cNvSpPr txBox="1"/>
          <p:nvPr/>
        </p:nvSpPr>
        <p:spPr>
          <a:xfrm>
            <a:off x="398317" y="2853656"/>
            <a:ext cx="49638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EF2A4E-9ABC-8EC3-2DD9-B837B6FAD763}"/>
                  </a:ext>
                </a:extLst>
              </p:cNvPr>
              <p:cNvSpPr txBox="1"/>
              <p:nvPr/>
            </p:nvSpPr>
            <p:spPr>
              <a:xfrm>
                <a:off x="1331317" y="2763946"/>
                <a:ext cx="298297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en-US" sz="4000" b="1" dirty="0"/>
                  <a:t> for A and B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EF2A4E-9ABC-8EC3-2DD9-B837B6FAD7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317" y="2763946"/>
                <a:ext cx="2982971" cy="707886"/>
              </a:xfrm>
              <a:prstGeom prst="rect">
                <a:avLst/>
              </a:prstGeom>
              <a:blipFill>
                <a:blip r:embed="rId18"/>
                <a:stretch>
                  <a:fillRect t="-15385" r="-5102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1293200-FBC7-064C-6D58-857B59C677CC}"/>
              </a:ext>
            </a:extLst>
          </p:cNvPr>
          <p:cNvSpPr txBox="1"/>
          <p:nvPr/>
        </p:nvSpPr>
        <p:spPr>
          <a:xfrm>
            <a:off x="6094537" y="2456143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Sub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2215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" grpId="0"/>
      <p:bldP spid="32" grpId="0"/>
      <p:bldP spid="35" grpId="0"/>
      <p:bldP spid="37" grpId="0"/>
      <p:bldP spid="41" grpId="0"/>
      <p:bldP spid="42" grpId="0"/>
      <p:bldP spid="43" grpId="0"/>
      <p:bldP spid="45" grpId="0"/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FB547-7DA6-EEAF-3449-1309857C6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7495B038-2148-301A-5DA3-949B3FE58A76}"/>
              </a:ext>
            </a:extLst>
          </p:cNvPr>
          <p:cNvGrpSpPr/>
          <p:nvPr/>
        </p:nvGrpSpPr>
        <p:grpSpPr>
          <a:xfrm>
            <a:off x="697191" y="592052"/>
            <a:ext cx="4394399" cy="1968496"/>
            <a:chOff x="496823" y="544722"/>
            <a:chExt cx="3219400" cy="13169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85A6D84-D9E5-7D3E-BE48-8C0E00B97C7A}"/>
                </a:ext>
              </a:extLst>
            </p:cNvPr>
            <p:cNvSpPr/>
            <p:nvPr/>
          </p:nvSpPr>
          <p:spPr>
            <a:xfrm>
              <a:off x="640839" y="654893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m</a:t>
              </a:r>
              <a:endParaRPr lang="en-GB" sz="2400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FE2395A-F88D-84DE-3577-1FC486157E33}"/>
                </a:ext>
              </a:extLst>
            </p:cNvPr>
            <p:cNvCxnSpPr>
              <a:cxnSpLocks/>
            </p:cNvCxnSpPr>
            <p:nvPr/>
          </p:nvCxnSpPr>
          <p:spPr>
            <a:xfrm>
              <a:off x="496823" y="1374973"/>
              <a:ext cx="72008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E450ABF-2D8C-E6F5-20CD-4F8B662EA278}"/>
                    </a:ext>
                  </a:extLst>
                </p:cNvPr>
                <p:cNvSpPr txBox="1"/>
                <p:nvPr/>
              </p:nvSpPr>
              <p:spPr>
                <a:xfrm>
                  <a:off x="568526" y="1107152"/>
                  <a:ext cx="595605" cy="308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E450ABF-2D8C-E6F5-20CD-4F8B662EA2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526" y="1107152"/>
                  <a:ext cx="595605" cy="30887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4755A2D-2A85-14FA-97DF-5953479472F4}"/>
                </a:ext>
              </a:extLst>
            </p:cNvPr>
            <p:cNvSpPr/>
            <p:nvPr/>
          </p:nvSpPr>
          <p:spPr>
            <a:xfrm>
              <a:off x="1845434" y="654893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2m</a:t>
              </a:r>
              <a:endParaRPr lang="en-GB" sz="2400" dirty="0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A9E2303-B62D-8698-D5AD-A823FD8D0183}"/>
                </a:ext>
              </a:extLst>
            </p:cNvPr>
            <p:cNvCxnSpPr>
              <a:cxnSpLocks/>
            </p:cNvCxnSpPr>
            <p:nvPr/>
          </p:nvCxnSpPr>
          <p:spPr>
            <a:xfrm>
              <a:off x="1701418" y="1374973"/>
              <a:ext cx="72008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D15E17C-232E-B127-A6D7-C98E97AA32D6}"/>
                    </a:ext>
                  </a:extLst>
                </p:cNvPr>
                <p:cNvSpPr txBox="1"/>
                <p:nvPr/>
              </p:nvSpPr>
              <p:spPr>
                <a:xfrm>
                  <a:off x="953685" y="544722"/>
                  <a:ext cx="1001956" cy="5243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D15E17C-232E-B127-A6D7-C98E97AA32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3685" y="544722"/>
                  <a:ext cx="1001956" cy="52439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5F9AC33-8BAD-49BC-26AA-BF13C25D8F26}"/>
                    </a:ext>
                  </a:extLst>
                </p:cNvPr>
                <p:cNvSpPr txBox="1"/>
                <p:nvPr/>
              </p:nvSpPr>
              <p:spPr>
                <a:xfrm>
                  <a:off x="1790237" y="1087258"/>
                  <a:ext cx="595606" cy="308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5F9AC33-8BAD-49BC-26AA-BF13C25D8F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0237" y="1087258"/>
                  <a:ext cx="595606" cy="30887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9932527-66F8-CF63-D78A-E9AF5EDE4A7F}"/>
                </a:ext>
              </a:extLst>
            </p:cNvPr>
            <p:cNvSpPr/>
            <p:nvPr/>
          </p:nvSpPr>
          <p:spPr>
            <a:xfrm>
              <a:off x="3140159" y="674171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3m</a:t>
              </a:r>
              <a:endParaRPr lang="en-GB" sz="2400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6ED9187-EA38-922F-D4A0-442AA782AED2}"/>
                </a:ext>
              </a:extLst>
            </p:cNvPr>
            <p:cNvCxnSpPr>
              <a:cxnSpLocks/>
            </p:cNvCxnSpPr>
            <p:nvPr/>
          </p:nvCxnSpPr>
          <p:spPr>
            <a:xfrm>
              <a:off x="2996143" y="1394251"/>
              <a:ext cx="72008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C488B5-C515-BBCE-32EF-D81ADBD01E27}"/>
                </a:ext>
              </a:extLst>
            </p:cNvPr>
            <p:cNvSpPr txBox="1"/>
            <p:nvPr/>
          </p:nvSpPr>
          <p:spPr>
            <a:xfrm>
              <a:off x="3254168" y="1108576"/>
              <a:ext cx="268222" cy="308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1</a:t>
              </a:r>
              <a:endParaRPr lang="en-GB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86503BD-7B6A-89AA-57D5-28E706B2142E}"/>
                    </a:ext>
                  </a:extLst>
                </p:cNvPr>
                <p:cNvSpPr txBox="1"/>
                <p:nvPr/>
              </p:nvSpPr>
              <p:spPr>
                <a:xfrm>
                  <a:off x="2252212" y="559158"/>
                  <a:ext cx="1001956" cy="5243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86503BD-7B6A-89AA-57D5-28E706B214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2212" y="559158"/>
                  <a:ext cx="1001956" cy="52439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768769A-248C-F836-7363-331FFEF8A54D}"/>
                </a:ext>
              </a:extLst>
            </p:cNvPr>
            <p:cNvCxnSpPr>
              <a:cxnSpLocks/>
            </p:cNvCxnSpPr>
            <p:nvPr/>
          </p:nvCxnSpPr>
          <p:spPr>
            <a:xfrm>
              <a:off x="1700106" y="1842439"/>
              <a:ext cx="72008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3E30EDF-9AE2-DA6C-3E3D-78A7C1EEF792}"/>
                    </a:ext>
                  </a:extLst>
                </p:cNvPr>
                <p:cNvSpPr txBox="1"/>
                <p:nvPr/>
              </p:nvSpPr>
              <p:spPr>
                <a:xfrm>
                  <a:off x="1804934" y="1515698"/>
                  <a:ext cx="536970" cy="308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3E30EDF-9AE2-DA6C-3E3D-78A7C1EEF7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4934" y="1515698"/>
                  <a:ext cx="536970" cy="308871"/>
                </a:xfrm>
                <a:prstGeom prst="rect">
                  <a:avLst/>
                </a:prstGeom>
                <a:blipFill>
                  <a:blip r:embed="rId7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CBEF4B6-8DC6-9E12-45D5-37BADE828908}"/>
                </a:ext>
              </a:extLst>
            </p:cNvPr>
            <p:cNvCxnSpPr>
              <a:cxnSpLocks/>
            </p:cNvCxnSpPr>
            <p:nvPr/>
          </p:nvCxnSpPr>
          <p:spPr>
            <a:xfrm>
              <a:off x="2994831" y="1861717"/>
              <a:ext cx="72008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5562032-4C57-1EEC-F34B-BF710BDFBAD4}"/>
                    </a:ext>
                  </a:extLst>
                </p:cNvPr>
                <p:cNvSpPr txBox="1"/>
                <p:nvPr/>
              </p:nvSpPr>
              <p:spPr>
                <a:xfrm>
                  <a:off x="2976604" y="1515698"/>
                  <a:ext cx="660868" cy="308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5562032-4C57-1EEC-F34B-BF710BDFBA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6604" y="1515698"/>
                  <a:ext cx="660868" cy="30887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A5F80CD-D590-88B3-A83F-2E8355DB6E0E}"/>
                  </a:ext>
                </a:extLst>
              </p:cNvPr>
              <p:cNvSpPr txBox="1"/>
              <p:nvPr/>
            </p:nvSpPr>
            <p:spPr>
              <a:xfrm>
                <a:off x="7226048" y="5289402"/>
                <a:ext cx="3797776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A5F80CD-D590-88B3-A83F-2E8355DB6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048" y="5289402"/>
                <a:ext cx="3797776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A41BE3F-8F79-D295-76B2-96AFF3A912FE}"/>
              </a:ext>
            </a:extLst>
          </p:cNvPr>
          <p:cNvSpPr txBox="1"/>
          <p:nvPr/>
        </p:nvSpPr>
        <p:spPr>
          <a:xfrm>
            <a:off x="515702" y="2962233"/>
            <a:ext cx="49638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950167-A30F-B242-B196-76159323769F}"/>
              </a:ext>
            </a:extLst>
          </p:cNvPr>
          <p:cNvSpPr txBox="1"/>
          <p:nvPr/>
        </p:nvSpPr>
        <p:spPr>
          <a:xfrm>
            <a:off x="6257337" y="307902"/>
            <a:ext cx="34715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for B and C: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5EEA8B7-F538-3D04-1803-3231C65392F2}"/>
                  </a:ext>
                </a:extLst>
              </p:cNvPr>
              <p:cNvSpPr txBox="1"/>
              <p:nvPr/>
            </p:nvSpPr>
            <p:spPr>
              <a:xfrm>
                <a:off x="6142520" y="994672"/>
                <a:ext cx="59301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10m + 3m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2m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+ 3m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5EEA8B7-F538-3D04-1803-3231C6539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520" y="994672"/>
                <a:ext cx="5930144" cy="707886"/>
              </a:xfrm>
              <a:prstGeom prst="rect">
                <a:avLst/>
              </a:prstGeom>
              <a:blipFill>
                <a:blip r:embed="rId10"/>
                <a:stretch>
                  <a:fillRect l="-3704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B2A62D-8F14-F7E0-F4A1-28C5CD12375D}"/>
                  </a:ext>
                </a:extLst>
              </p:cNvPr>
              <p:cNvSpPr txBox="1"/>
              <p:nvPr/>
            </p:nvSpPr>
            <p:spPr>
              <a:xfrm>
                <a:off x="1660923" y="3871687"/>
                <a:ext cx="2644928" cy="961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𝑤</m:t>
                            </m:r>
                          </m:e>
                          <m:sub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𝑐</m:t>
                            </m:r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</m:t>
                            </m:r>
                          </m:sub>
                        </m:sSub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sSub>
                          <m:sSub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𝑤</m:t>
                            </m:r>
                          </m:e>
                          <m:sub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5 − 1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B2A62D-8F14-F7E0-F4A1-28C5CD123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923" y="3871687"/>
                <a:ext cx="2644928" cy="96154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92D1081-3904-2D70-AB75-B25F9B24E55B}"/>
                  </a:ext>
                </a:extLst>
              </p:cNvPr>
              <p:cNvSpPr txBox="1"/>
              <p:nvPr/>
            </p:nvSpPr>
            <p:spPr>
              <a:xfrm>
                <a:off x="1245522" y="5145177"/>
                <a:ext cx="307584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92D1081-3904-2D70-AB75-B25F9B24E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522" y="5145177"/>
                <a:ext cx="3075846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7427D5D-2626-59D1-E2A7-435924463A6A}"/>
                  </a:ext>
                </a:extLst>
              </p:cNvPr>
              <p:cNvSpPr txBox="1"/>
              <p:nvPr/>
            </p:nvSpPr>
            <p:spPr>
              <a:xfrm>
                <a:off x="7700330" y="1728431"/>
                <a:ext cx="361814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</a:rPr>
                  <a:t>13</a:t>
                </a:r>
                <a:r>
                  <a:rPr lang="en-US" sz="4000" dirty="0">
                    <a:solidFill>
                      <a:srgbClr val="0070C0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</a:rPr>
                  <a:t> 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</a:rPr>
                  <a:t> + 3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endParaRPr lang="en-GB" sz="4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7427D5D-2626-59D1-E2A7-435924463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330" y="1728431"/>
                <a:ext cx="3618145" cy="707886"/>
              </a:xfrm>
              <a:prstGeom prst="rect">
                <a:avLst/>
              </a:prstGeom>
              <a:blipFill>
                <a:blip r:embed="rId13"/>
                <a:stretch>
                  <a:fillRect l="-5892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862BD45-39F2-04DD-27A1-081474420218}"/>
                  </a:ext>
                </a:extLst>
              </p:cNvPr>
              <p:cNvSpPr txBox="1"/>
              <p:nvPr/>
            </p:nvSpPr>
            <p:spPr>
              <a:xfrm>
                <a:off x="6595579" y="3016856"/>
                <a:ext cx="497303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</a:rPr>
                  <a:t>13</a:t>
                </a:r>
                <a:r>
                  <a:rPr lang="en-US" sz="4000" dirty="0">
                    <a:solidFill>
                      <a:srgbClr val="0070C0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</a:rPr>
                  <a:t> 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</a:rPr>
                  <a:t> + 3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+ 1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862BD45-39F2-04DD-27A1-081474420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579" y="3016856"/>
                <a:ext cx="4973030" cy="707886"/>
              </a:xfrm>
              <a:prstGeom prst="rect">
                <a:avLst/>
              </a:prstGeom>
              <a:blipFill>
                <a:blip r:embed="rId14"/>
                <a:stretch>
                  <a:fillRect l="-4412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C3473A7-2A78-0775-3138-A4AB4FDE3644}"/>
                  </a:ext>
                </a:extLst>
              </p:cNvPr>
              <p:cNvSpPr txBox="1"/>
              <p:nvPr/>
            </p:nvSpPr>
            <p:spPr>
              <a:xfrm>
                <a:off x="7551278" y="4344297"/>
                <a:ext cx="314731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US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US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C3473A7-2A78-0775-3138-A4AB4FDE3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278" y="4344297"/>
                <a:ext cx="3147317" cy="72180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6587207-B43E-75E0-60AE-9DB5DD5BED91}"/>
              </a:ext>
            </a:extLst>
          </p:cNvPr>
          <p:cNvCxnSpPr>
            <a:cxnSpLocks/>
          </p:cNvCxnSpPr>
          <p:nvPr/>
        </p:nvCxnSpPr>
        <p:spPr>
          <a:xfrm>
            <a:off x="5807968" y="431218"/>
            <a:ext cx="0" cy="6108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69D98E-BCB7-BB88-4F61-F56F229ADBC0}"/>
                  </a:ext>
                </a:extLst>
              </p:cNvPr>
              <p:cNvSpPr txBox="1"/>
              <p:nvPr/>
            </p:nvSpPr>
            <p:spPr>
              <a:xfrm>
                <a:off x="1346956" y="2842019"/>
                <a:ext cx="298297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en-US" sz="4000" b="1" dirty="0"/>
                  <a:t> for B and C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69D98E-BCB7-BB88-4F61-F56F229AD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956" y="2842019"/>
                <a:ext cx="2982971" cy="707886"/>
              </a:xfrm>
              <a:prstGeom prst="rect">
                <a:avLst/>
              </a:prstGeom>
              <a:blipFill>
                <a:blip r:embed="rId16"/>
                <a:stretch>
                  <a:fillRect t="-15517" r="-3681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902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31" grpId="0"/>
      <p:bldP spid="32" grpId="0"/>
      <p:bldP spid="33" grpId="0"/>
      <p:bldP spid="35" grpId="0"/>
      <p:bldP spid="37" grpId="0"/>
      <p:bldP spid="39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BE70B-1D8B-CC01-FA48-59CE1E249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57C3A8-449E-061E-C542-81D5E381DE2E}"/>
                  </a:ext>
                </a:extLst>
              </p:cNvPr>
              <p:cNvSpPr txBox="1"/>
              <p:nvPr/>
            </p:nvSpPr>
            <p:spPr>
              <a:xfrm>
                <a:off x="5133610" y="4215254"/>
                <a:ext cx="300844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GB" sz="5400" i="1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5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57C3A8-449E-061E-C542-81D5E381D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610" y="4215254"/>
                <a:ext cx="300844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34E4CB6-03A4-7DF6-3C80-15EF1358F921}"/>
              </a:ext>
            </a:extLst>
          </p:cNvPr>
          <p:cNvSpPr txBox="1"/>
          <p:nvPr/>
        </p:nvSpPr>
        <p:spPr>
          <a:xfrm>
            <a:off x="1165103" y="3416141"/>
            <a:ext cx="107291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Explain how you can predict that there will be a further collision between A and B.</a:t>
            </a:r>
            <a:endParaRPr lang="en-GB" sz="32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5FAE5FE-7D04-1B6B-FB0E-B85A5A4E0F9A}"/>
              </a:ext>
            </a:extLst>
          </p:cNvPr>
          <p:cNvSpPr/>
          <p:nvPr/>
        </p:nvSpPr>
        <p:spPr>
          <a:xfrm>
            <a:off x="3588817" y="957268"/>
            <a:ext cx="662140" cy="6490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m</a:t>
            </a:r>
            <a:endParaRPr lang="en-GB" sz="28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4EAB0F5-FD50-FDC6-9D20-3B9E9EB99638}"/>
              </a:ext>
            </a:extLst>
          </p:cNvPr>
          <p:cNvCxnSpPr/>
          <p:nvPr/>
        </p:nvCxnSpPr>
        <p:spPr>
          <a:xfrm>
            <a:off x="3368103" y="740928"/>
            <a:ext cx="1103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9E36798-0002-52EC-7095-94E87F0E2D6A}"/>
              </a:ext>
            </a:extLst>
          </p:cNvPr>
          <p:cNvCxnSpPr>
            <a:cxnSpLocks/>
          </p:cNvCxnSpPr>
          <p:nvPr/>
        </p:nvCxnSpPr>
        <p:spPr>
          <a:xfrm>
            <a:off x="3341328" y="1971996"/>
            <a:ext cx="1103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5CAA69-98F7-86E2-0306-7C81CB635B1F}"/>
                  </a:ext>
                </a:extLst>
              </p:cNvPr>
              <p:cNvSpPr txBox="1"/>
              <p:nvPr/>
            </p:nvSpPr>
            <p:spPr>
              <a:xfrm>
                <a:off x="3160023" y="1936390"/>
                <a:ext cx="1234112" cy="944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5CAA69-98F7-86E2-0306-7C81CB635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023" y="1936390"/>
                <a:ext cx="1234112" cy="9441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B61BE5-C462-A8FA-F38C-1B550ED508B9}"/>
                  </a:ext>
                </a:extLst>
              </p:cNvPr>
              <p:cNvSpPr txBox="1"/>
              <p:nvPr/>
            </p:nvSpPr>
            <p:spPr>
              <a:xfrm>
                <a:off x="3338986" y="168258"/>
                <a:ext cx="1458573" cy="540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800" dirty="0"/>
                  <a:t>= 7</a:t>
                </a:r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B61BE5-C462-A8FA-F38C-1B550ED50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986" y="168258"/>
                <a:ext cx="1458573" cy="540761"/>
              </a:xfrm>
              <a:prstGeom prst="rect">
                <a:avLst/>
              </a:prstGeom>
              <a:blipFill>
                <a:blip r:embed="rId4"/>
                <a:stretch>
                  <a:fillRect t="-11364" b="-29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6C4258E1-96CF-1DD7-CA41-09CD08D8C775}"/>
              </a:ext>
            </a:extLst>
          </p:cNvPr>
          <p:cNvSpPr/>
          <p:nvPr/>
        </p:nvSpPr>
        <p:spPr>
          <a:xfrm>
            <a:off x="5434933" y="957268"/>
            <a:ext cx="662140" cy="6490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2m</a:t>
            </a:r>
            <a:endParaRPr lang="en-GB" sz="280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E60FF82-8DD4-AE44-C33B-CF970FF22C53}"/>
              </a:ext>
            </a:extLst>
          </p:cNvPr>
          <p:cNvCxnSpPr/>
          <p:nvPr/>
        </p:nvCxnSpPr>
        <p:spPr>
          <a:xfrm>
            <a:off x="5214219" y="740928"/>
            <a:ext cx="1103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549203C-8455-64DE-3A0B-1C3F302EBF35}"/>
              </a:ext>
            </a:extLst>
          </p:cNvPr>
          <p:cNvCxnSpPr>
            <a:cxnSpLocks/>
          </p:cNvCxnSpPr>
          <p:nvPr/>
        </p:nvCxnSpPr>
        <p:spPr>
          <a:xfrm>
            <a:off x="5187444" y="1971996"/>
            <a:ext cx="1103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5A08C6-89F7-7605-A82B-F277C37627F2}"/>
                  </a:ext>
                </a:extLst>
              </p:cNvPr>
              <p:cNvSpPr txBox="1"/>
              <p:nvPr/>
            </p:nvSpPr>
            <p:spPr>
              <a:xfrm>
                <a:off x="5167150" y="171740"/>
                <a:ext cx="1458573" cy="540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= 3</a:t>
                </a:r>
                <a:endParaRPr lang="en-GB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5A08C6-89F7-7605-A82B-F277C3762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7150" y="171740"/>
                <a:ext cx="1458573" cy="540761"/>
              </a:xfrm>
              <a:prstGeom prst="rect">
                <a:avLst/>
              </a:prstGeom>
              <a:blipFill>
                <a:blip r:embed="rId5"/>
                <a:stretch>
                  <a:fillRect t="-10112" b="-280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637D53E-975F-FD61-08DF-3BD496238C0F}"/>
                  </a:ext>
                </a:extLst>
              </p:cNvPr>
              <p:cNvSpPr txBox="1"/>
              <p:nvPr/>
            </p:nvSpPr>
            <p:spPr>
              <a:xfrm>
                <a:off x="4068273" y="791769"/>
                <a:ext cx="1535559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637D53E-975F-FD61-08DF-3BD496238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273" y="791769"/>
                <a:ext cx="1535559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0FEB227-8C59-BD99-B760-97F94EC26277}"/>
                  </a:ext>
                </a:extLst>
              </p:cNvPr>
              <p:cNvSpPr txBox="1"/>
              <p:nvPr/>
            </p:nvSpPr>
            <p:spPr>
              <a:xfrm>
                <a:off x="4991943" y="1936390"/>
                <a:ext cx="1278256" cy="944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0FEB227-8C59-BD99-B760-97F94EC262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943" y="1936390"/>
                <a:ext cx="1278256" cy="9441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>
            <a:extLst>
              <a:ext uri="{FF2B5EF4-FFF2-40B4-BE49-F238E27FC236}">
                <a16:creationId xmlns:a16="http://schemas.microsoft.com/office/drawing/2014/main" id="{3DA8D8D1-01FD-496F-0567-F43D63A7CF3D}"/>
              </a:ext>
            </a:extLst>
          </p:cNvPr>
          <p:cNvSpPr/>
          <p:nvPr/>
        </p:nvSpPr>
        <p:spPr>
          <a:xfrm>
            <a:off x="7419179" y="986227"/>
            <a:ext cx="662140" cy="64902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3m</a:t>
            </a:r>
            <a:endParaRPr lang="en-GB" sz="28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4FC3308-4D6A-5A04-538D-87A82A98AF36}"/>
              </a:ext>
            </a:extLst>
          </p:cNvPr>
          <p:cNvCxnSpPr/>
          <p:nvPr/>
        </p:nvCxnSpPr>
        <p:spPr>
          <a:xfrm>
            <a:off x="7198465" y="769887"/>
            <a:ext cx="1103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AD31C13-BFB9-7151-99FC-024F92ECA3AF}"/>
              </a:ext>
            </a:extLst>
          </p:cNvPr>
          <p:cNvCxnSpPr>
            <a:cxnSpLocks/>
          </p:cNvCxnSpPr>
          <p:nvPr/>
        </p:nvCxnSpPr>
        <p:spPr>
          <a:xfrm>
            <a:off x="7171690" y="2000955"/>
            <a:ext cx="1103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676CF81-49FB-7700-8057-A4A80E6BF20B}"/>
                  </a:ext>
                </a:extLst>
              </p:cNvPr>
              <p:cNvSpPr txBox="1"/>
              <p:nvPr/>
            </p:nvSpPr>
            <p:spPr>
              <a:xfrm>
                <a:off x="7198465" y="250010"/>
                <a:ext cx="1369321" cy="540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800" dirty="0"/>
                  <a:t>= 1</a:t>
                </a:r>
                <a:endParaRPr lang="en-GB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676CF81-49FB-7700-8057-A4A80E6BF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8465" y="250010"/>
                <a:ext cx="1369321" cy="540761"/>
              </a:xfrm>
              <a:prstGeom prst="rect">
                <a:avLst/>
              </a:prstGeom>
              <a:blipFill>
                <a:blip r:embed="rId8"/>
                <a:stretch>
                  <a:fillRect t="-10112" b="-280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9786E6-9FDA-CBFE-3D28-B0B0AA3DB862}"/>
                  </a:ext>
                </a:extLst>
              </p:cNvPr>
              <p:cNvSpPr txBox="1"/>
              <p:nvPr/>
            </p:nvSpPr>
            <p:spPr>
              <a:xfrm>
                <a:off x="7243310" y="1958939"/>
                <a:ext cx="1183976" cy="540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= 1</a:t>
                </a:r>
                <a:endParaRPr lang="en-GB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9786E6-9FDA-CBFE-3D28-B0B0AA3DB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310" y="1958939"/>
                <a:ext cx="1183976" cy="540761"/>
              </a:xfrm>
              <a:prstGeom prst="rect">
                <a:avLst/>
              </a:prstGeom>
              <a:blipFill>
                <a:blip r:embed="rId9"/>
                <a:stretch>
                  <a:fillRect t="-10112" b="-280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3B7AEAD-8452-04A0-6C72-2492E670718C}"/>
                  </a:ext>
                </a:extLst>
              </p:cNvPr>
              <p:cNvSpPr txBox="1"/>
              <p:nvPr/>
            </p:nvSpPr>
            <p:spPr>
              <a:xfrm>
                <a:off x="6058345" y="813455"/>
                <a:ext cx="1535559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3B7AEAD-8452-04A0-6C72-2492E6707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345" y="813455"/>
                <a:ext cx="1535559" cy="7838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BBE97E5-FF9D-5405-90C0-63FCE32598B2}"/>
              </a:ext>
            </a:extLst>
          </p:cNvPr>
          <p:cNvCxnSpPr>
            <a:cxnSpLocks/>
          </p:cNvCxnSpPr>
          <p:nvPr/>
        </p:nvCxnSpPr>
        <p:spPr>
          <a:xfrm>
            <a:off x="3339318" y="2674222"/>
            <a:ext cx="1103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AD17F0-4699-F46F-C5CB-3E8080043C64}"/>
                  </a:ext>
                </a:extLst>
              </p:cNvPr>
              <p:cNvSpPr txBox="1"/>
              <p:nvPr/>
            </p:nvSpPr>
            <p:spPr>
              <a:xfrm>
                <a:off x="3133485" y="2684956"/>
                <a:ext cx="1392473" cy="540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AD17F0-4699-F46F-C5CB-3E8080043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485" y="2684956"/>
                <a:ext cx="1392473" cy="5407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4C83C7B-11F7-EF8B-21CC-3DC0D3016509}"/>
              </a:ext>
            </a:extLst>
          </p:cNvPr>
          <p:cNvCxnSpPr>
            <a:cxnSpLocks/>
          </p:cNvCxnSpPr>
          <p:nvPr/>
        </p:nvCxnSpPr>
        <p:spPr>
          <a:xfrm>
            <a:off x="5185434" y="2674222"/>
            <a:ext cx="1103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820E38A-E17C-E43D-305A-93CA3C2838A4}"/>
                  </a:ext>
                </a:extLst>
              </p:cNvPr>
              <p:cNvSpPr txBox="1"/>
              <p:nvPr/>
            </p:nvSpPr>
            <p:spPr>
              <a:xfrm>
                <a:off x="5014930" y="2661877"/>
                <a:ext cx="1392473" cy="944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820E38A-E17C-E43D-305A-93CA3C283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930" y="2661877"/>
                <a:ext cx="1392473" cy="94416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AEA01F7-FFF5-C809-FBFA-BC26878474C5}"/>
              </a:ext>
            </a:extLst>
          </p:cNvPr>
          <p:cNvCxnSpPr>
            <a:cxnSpLocks/>
          </p:cNvCxnSpPr>
          <p:nvPr/>
        </p:nvCxnSpPr>
        <p:spPr>
          <a:xfrm>
            <a:off x="7169680" y="2703181"/>
            <a:ext cx="1103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0C88BD1-C031-3C66-97A6-C328DA978FB9}"/>
                  </a:ext>
                </a:extLst>
              </p:cNvPr>
              <p:cNvSpPr txBox="1"/>
              <p:nvPr/>
            </p:nvSpPr>
            <p:spPr>
              <a:xfrm>
                <a:off x="7076378" y="2684956"/>
                <a:ext cx="1265930" cy="944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0C88BD1-C031-3C66-97A6-C328DA978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6378" y="2684956"/>
                <a:ext cx="1265930" cy="94416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31361D96-77B6-C499-022B-BC00550C322E}"/>
              </a:ext>
            </a:extLst>
          </p:cNvPr>
          <p:cNvSpPr txBox="1"/>
          <p:nvPr/>
        </p:nvSpPr>
        <p:spPr>
          <a:xfrm>
            <a:off x="407368" y="3443423"/>
            <a:ext cx="49638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DF7FAAC-AE5F-9503-5928-87C618A3BC1C}"/>
                  </a:ext>
                </a:extLst>
              </p:cNvPr>
              <p:cNvSpPr txBox="1"/>
              <p:nvPr/>
            </p:nvSpPr>
            <p:spPr>
              <a:xfrm>
                <a:off x="5105145" y="5364665"/>
                <a:ext cx="300844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54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DF7FAAC-AE5F-9503-5928-87C618A3B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145" y="5364665"/>
                <a:ext cx="3008444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476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28" y="1124744"/>
            <a:ext cx="11734144" cy="518457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B4C6D6-4946-59AB-73A4-7C3CD2348EAE}"/>
              </a:ext>
            </a:extLst>
          </p:cNvPr>
          <p:cNvSpPr txBox="1"/>
          <p:nvPr/>
        </p:nvSpPr>
        <p:spPr>
          <a:xfrm>
            <a:off x="3287688" y="188640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948120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A8C47-7797-DA00-BA2C-E366BF16B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E27B8D1E-8100-1CFD-8185-522939FE6D56}"/>
              </a:ext>
            </a:extLst>
          </p:cNvPr>
          <p:cNvSpPr/>
          <p:nvPr/>
        </p:nvSpPr>
        <p:spPr>
          <a:xfrm>
            <a:off x="746581" y="835245"/>
            <a:ext cx="573265" cy="55409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886D0BC-A5DF-FDD4-22CC-EFF505EEBC82}"/>
              </a:ext>
            </a:extLst>
          </p:cNvPr>
          <p:cNvCxnSpPr/>
          <p:nvPr/>
        </p:nvCxnSpPr>
        <p:spPr>
          <a:xfrm>
            <a:off x="555492" y="650548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5E4D242-CEDE-6962-EE71-F38BD8863E73}"/>
              </a:ext>
            </a:extLst>
          </p:cNvPr>
          <p:cNvCxnSpPr>
            <a:cxnSpLocks/>
          </p:cNvCxnSpPr>
          <p:nvPr/>
        </p:nvCxnSpPr>
        <p:spPr>
          <a:xfrm>
            <a:off x="507167" y="1820101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84FB125-4BCF-31BD-BC9A-12508AA6F982}"/>
                  </a:ext>
                </a:extLst>
              </p:cNvPr>
              <p:cNvSpPr txBox="1"/>
              <p:nvPr/>
            </p:nvSpPr>
            <p:spPr>
              <a:xfrm>
                <a:off x="668656" y="1339692"/>
                <a:ext cx="790282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84FB125-4BCF-31BD-BC9A-12508AA6F9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6" y="1339692"/>
                <a:ext cx="790282" cy="490199"/>
              </a:xfrm>
              <a:prstGeom prst="rect">
                <a:avLst/>
              </a:prstGeom>
              <a:blipFill>
                <a:blip r:embed="rId2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C3D5D7-D927-94AE-55C6-8B4D070E1A47}"/>
                  </a:ext>
                </a:extLst>
              </p:cNvPr>
              <p:cNvSpPr txBox="1"/>
              <p:nvPr/>
            </p:nvSpPr>
            <p:spPr>
              <a:xfrm>
                <a:off x="379420" y="161642"/>
                <a:ext cx="1262797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C3D5D7-D927-94AE-55C6-8B4D070E1A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20" y="161642"/>
                <a:ext cx="1262797" cy="490199"/>
              </a:xfrm>
              <a:prstGeom prst="rect">
                <a:avLst/>
              </a:prstGeom>
              <a:blipFill>
                <a:blip r:embed="rId3"/>
                <a:stretch>
                  <a:fillRect r="-966"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FA74E780-E3E0-54F4-E8EF-3C5040ACDEB5}"/>
              </a:ext>
            </a:extLst>
          </p:cNvPr>
          <p:cNvSpPr/>
          <p:nvPr/>
        </p:nvSpPr>
        <p:spPr>
          <a:xfrm>
            <a:off x="2344904" y="835245"/>
            <a:ext cx="573265" cy="55409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76D93DE-7240-9B0F-9A01-22696F5E498A}"/>
              </a:ext>
            </a:extLst>
          </p:cNvPr>
          <p:cNvCxnSpPr/>
          <p:nvPr/>
        </p:nvCxnSpPr>
        <p:spPr>
          <a:xfrm>
            <a:off x="2153816" y="650548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CE4C620-937D-1C6B-6348-4285F5D305A9}"/>
              </a:ext>
            </a:extLst>
          </p:cNvPr>
          <p:cNvCxnSpPr>
            <a:cxnSpLocks/>
          </p:cNvCxnSpPr>
          <p:nvPr/>
        </p:nvCxnSpPr>
        <p:spPr>
          <a:xfrm>
            <a:off x="2105491" y="1820101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43579A-54C5-262A-C9C8-02D9B6B28871}"/>
                  </a:ext>
                </a:extLst>
              </p:cNvPr>
              <p:cNvSpPr txBox="1"/>
              <p:nvPr/>
            </p:nvSpPr>
            <p:spPr>
              <a:xfrm>
                <a:off x="1884325" y="151778"/>
                <a:ext cx="1543589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43579A-54C5-262A-C9C8-02D9B6B28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4325" y="151778"/>
                <a:ext cx="1543589" cy="490199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4A6A2E-5337-0DA2-F3D7-6590FB03A607}"/>
                  </a:ext>
                </a:extLst>
              </p:cNvPr>
              <p:cNvSpPr txBox="1"/>
              <p:nvPr/>
            </p:nvSpPr>
            <p:spPr>
              <a:xfrm>
                <a:off x="1642217" y="819000"/>
                <a:ext cx="4065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4A6A2E-5337-0DA2-F3D7-6590FB03A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217" y="819000"/>
                <a:ext cx="40656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E66D54E-EA8D-DDA0-2384-C8DECABF39C7}"/>
                  </a:ext>
                </a:extLst>
              </p:cNvPr>
              <p:cNvSpPr txBox="1"/>
              <p:nvPr/>
            </p:nvSpPr>
            <p:spPr>
              <a:xfrm>
                <a:off x="2292907" y="1339692"/>
                <a:ext cx="790282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E66D54E-EA8D-DDA0-2384-C8DECABF39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2907" y="1339692"/>
                <a:ext cx="790282" cy="490199"/>
              </a:xfrm>
              <a:prstGeom prst="rect">
                <a:avLst/>
              </a:prstGeom>
              <a:blipFill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>
            <a:extLst>
              <a:ext uri="{FF2B5EF4-FFF2-40B4-BE49-F238E27FC236}">
                <a16:creationId xmlns:a16="http://schemas.microsoft.com/office/drawing/2014/main" id="{2B0FCA88-823B-D4B9-4A48-86D2AA008C2B}"/>
              </a:ext>
            </a:extLst>
          </p:cNvPr>
          <p:cNvSpPr/>
          <p:nvPr/>
        </p:nvSpPr>
        <p:spPr>
          <a:xfrm>
            <a:off x="4062817" y="859968"/>
            <a:ext cx="573265" cy="55409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endParaRPr lang="en-GB" sz="2400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0EDCD30-5ADD-D878-CAED-8EC96D44E675}"/>
              </a:ext>
            </a:extLst>
          </p:cNvPr>
          <p:cNvCxnSpPr/>
          <p:nvPr/>
        </p:nvCxnSpPr>
        <p:spPr>
          <a:xfrm>
            <a:off x="3871729" y="675271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6254BD8-9914-96A3-CF7A-B827B870C15F}"/>
              </a:ext>
            </a:extLst>
          </p:cNvPr>
          <p:cNvCxnSpPr>
            <a:cxnSpLocks/>
          </p:cNvCxnSpPr>
          <p:nvPr/>
        </p:nvCxnSpPr>
        <p:spPr>
          <a:xfrm>
            <a:off x="3823404" y="1844824"/>
            <a:ext cx="95544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BF0233A-A1CF-834E-77B3-D70B99ADB354}"/>
                  </a:ext>
                </a:extLst>
              </p:cNvPr>
              <p:cNvSpPr txBox="1"/>
              <p:nvPr/>
            </p:nvSpPr>
            <p:spPr>
              <a:xfrm>
                <a:off x="3715952" y="163186"/>
                <a:ext cx="12847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BF0233A-A1CF-834E-77B3-D70B99ADB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952" y="163186"/>
                <a:ext cx="128475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D008B42-FEC3-3498-E77F-C5FC40EB97B3}"/>
                  </a:ext>
                </a:extLst>
              </p:cNvPr>
              <p:cNvSpPr txBox="1"/>
              <p:nvPr/>
            </p:nvSpPr>
            <p:spPr>
              <a:xfrm>
                <a:off x="3652666" y="1373196"/>
                <a:ext cx="12469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D008B42-FEC3-3498-E77F-C5FC40EB97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666" y="1373196"/>
                <a:ext cx="124692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67D5688-1181-DCB5-6D9C-CF6762A2B305}"/>
                  </a:ext>
                </a:extLst>
              </p:cNvPr>
              <p:cNvSpPr txBox="1"/>
              <p:nvPr/>
            </p:nvSpPr>
            <p:spPr>
              <a:xfrm>
                <a:off x="3352252" y="811135"/>
                <a:ext cx="4742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67D5688-1181-DCB5-6D9C-CF6762A2B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252" y="811135"/>
                <a:ext cx="47425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42CD150-6747-377E-5B58-11B152B84EB1}"/>
                  </a:ext>
                </a:extLst>
              </p:cNvPr>
              <p:cNvSpPr txBox="1"/>
              <p:nvPr/>
            </p:nvSpPr>
            <p:spPr>
              <a:xfrm>
                <a:off x="5806091" y="127359"/>
                <a:ext cx="40929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err="1"/>
                  <a:t>CoM</a:t>
                </a:r>
                <a:r>
                  <a:rPr lang="en-US" sz="4000" b="1" dirty="0"/>
                  <a:t> for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sz="4000" b="1" dirty="0"/>
                  <a:t> and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42CD150-6747-377E-5B58-11B152B84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091" y="127359"/>
                <a:ext cx="4092995" cy="707886"/>
              </a:xfrm>
              <a:prstGeom prst="rect">
                <a:avLst/>
              </a:prstGeom>
              <a:blipFill>
                <a:blip r:embed="rId10"/>
                <a:stretch>
                  <a:fillRect l="-5208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4255EA-6DF3-5016-84A7-FA0F93CAE292}"/>
                  </a:ext>
                </a:extLst>
              </p:cNvPr>
              <p:cNvSpPr txBox="1"/>
              <p:nvPr/>
            </p:nvSpPr>
            <p:spPr>
              <a:xfrm>
                <a:off x="5788852" y="763507"/>
                <a:ext cx="6198492" cy="755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𝑢𝑚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𝑚𝑢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4255EA-6DF3-5016-84A7-FA0F93CAE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8852" y="763507"/>
                <a:ext cx="6198492" cy="75546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A697B6B-141C-4AA3-EF44-A5B32875E823}"/>
                  </a:ext>
                </a:extLst>
              </p:cNvPr>
              <p:cNvSpPr txBox="1"/>
              <p:nvPr/>
            </p:nvSpPr>
            <p:spPr>
              <a:xfrm>
                <a:off x="1285271" y="3869013"/>
                <a:ext cx="3104949" cy="1031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𝑣</m:t>
                            </m:r>
                          </m:e>
                          <m:sub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𝑞</m:t>
                            </m:r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</m:t>
                            </m:r>
                          </m:sub>
                        </m:sSub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4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sSub>
                          <m:sSub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𝑣</m:t>
                            </m:r>
                          </m:e>
                          <m:sub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𝑢</m:t>
                        </m:r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− (−2</m:t>
                        </m:r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𝑢</m:t>
                        </m:r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)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A697B6B-141C-4AA3-EF44-A5B32875E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271" y="3869013"/>
                <a:ext cx="3104949" cy="10315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82F4272-5E25-C331-FB4A-2485F9794722}"/>
                  </a:ext>
                </a:extLst>
              </p:cNvPr>
              <p:cNvSpPr txBox="1"/>
              <p:nvPr/>
            </p:nvSpPr>
            <p:spPr>
              <a:xfrm>
                <a:off x="663722" y="5027198"/>
                <a:ext cx="3460593" cy="755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82F4272-5E25-C331-FB4A-2485F9794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722" y="5027198"/>
                <a:ext cx="3460593" cy="75546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7237356-E7F6-ADEE-460A-EC770419C721}"/>
                  </a:ext>
                </a:extLst>
              </p:cNvPr>
              <p:cNvSpPr txBox="1"/>
              <p:nvPr/>
            </p:nvSpPr>
            <p:spPr>
              <a:xfrm>
                <a:off x="5808385" y="4163757"/>
                <a:ext cx="6089234" cy="6890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600" dirty="0"/>
                  <a:t>For Q and R to collide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&gt;3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3600" dirty="0"/>
                  <a:t>   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7237356-E7F6-ADEE-460A-EC770419C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385" y="4163757"/>
                <a:ext cx="6089234" cy="689099"/>
              </a:xfrm>
              <a:prstGeom prst="rect">
                <a:avLst/>
              </a:prstGeom>
              <a:blipFill>
                <a:blip r:embed="rId14"/>
                <a:stretch>
                  <a:fillRect l="-3103" t="-12389" b="-274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6F168E-B447-ED06-E8AC-8FD57E71B37C}"/>
              </a:ext>
            </a:extLst>
          </p:cNvPr>
          <p:cNvCxnSpPr>
            <a:cxnSpLocks/>
          </p:cNvCxnSpPr>
          <p:nvPr/>
        </p:nvCxnSpPr>
        <p:spPr>
          <a:xfrm>
            <a:off x="5303912" y="467298"/>
            <a:ext cx="0" cy="6108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317DC36-7428-A92A-B0F3-2B3ECAA28C32}"/>
              </a:ext>
            </a:extLst>
          </p:cNvPr>
          <p:cNvSpPr txBox="1"/>
          <p:nvPr/>
        </p:nvSpPr>
        <p:spPr>
          <a:xfrm>
            <a:off x="398317" y="2853656"/>
            <a:ext cx="49638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2C2CC48-6E45-385A-44C6-A932BE987AE4}"/>
                  </a:ext>
                </a:extLst>
              </p:cNvPr>
              <p:cNvSpPr txBox="1"/>
              <p:nvPr/>
            </p:nvSpPr>
            <p:spPr>
              <a:xfrm>
                <a:off x="7815719" y="1480918"/>
                <a:ext cx="3149502" cy="755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2C2CC48-6E45-385A-44C6-A932BE987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719" y="1480918"/>
                <a:ext cx="3149502" cy="75546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4EC0421-059E-94A5-AA37-F3B7C0B38193}"/>
                  </a:ext>
                </a:extLst>
              </p:cNvPr>
              <p:cNvSpPr txBox="1"/>
              <p:nvPr/>
            </p:nvSpPr>
            <p:spPr>
              <a:xfrm>
                <a:off x="6260715" y="2381185"/>
                <a:ext cx="5184573" cy="7995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4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GB" sz="4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r>
                                <a:rPr lang="en-GB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  <m:r>
                                <a:rPr lang="en-GB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𝑒𝑢</m:t>
                              </m:r>
                            </m:e>
                          </m:d>
                          <m:r>
                            <a:rPr lang="en-GB" sz="4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US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4EC0421-059E-94A5-AA37-F3B7C0B38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715" y="2381185"/>
                <a:ext cx="5184573" cy="79951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57C574F-643C-6733-882C-7DB56864F001}"/>
                  </a:ext>
                </a:extLst>
              </p:cNvPr>
              <p:cNvSpPr txBox="1"/>
              <p:nvPr/>
            </p:nvSpPr>
            <p:spPr>
              <a:xfrm>
                <a:off x="6312024" y="3207532"/>
                <a:ext cx="3310504" cy="755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𝑒𝑢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57C574F-643C-6733-882C-7DB56864F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3207532"/>
                <a:ext cx="3310504" cy="75546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2BD9AA1-1EDA-547A-44B8-F224E9FF89BA}"/>
                  </a:ext>
                </a:extLst>
              </p:cNvPr>
              <p:cNvSpPr txBox="1"/>
              <p:nvPr/>
            </p:nvSpPr>
            <p:spPr>
              <a:xfrm>
                <a:off x="487196" y="758422"/>
                <a:ext cx="3291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2BD9AA1-1EDA-547A-44B8-F224E9FF8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96" y="758422"/>
                <a:ext cx="329159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A1D1642-E0FB-30CF-76CE-9C42606B48E0}"/>
                  </a:ext>
                </a:extLst>
              </p:cNvPr>
              <p:cNvSpPr txBox="1"/>
              <p:nvPr/>
            </p:nvSpPr>
            <p:spPr>
              <a:xfrm>
                <a:off x="2078357" y="718747"/>
                <a:ext cx="3291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A1D1642-E0FB-30CF-76CE-9C42606B4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357" y="718747"/>
                <a:ext cx="329159" cy="369332"/>
              </a:xfrm>
              <a:prstGeom prst="rect">
                <a:avLst/>
              </a:prstGeom>
              <a:blipFill>
                <a:blip r:embed="rId22"/>
                <a:stretch>
                  <a:fillRect l="-3704" r="-7407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A42EC7C-F433-285F-F3DF-5671014224AC}"/>
                  </a:ext>
                </a:extLst>
              </p:cNvPr>
              <p:cNvSpPr txBox="1"/>
              <p:nvPr/>
            </p:nvSpPr>
            <p:spPr>
              <a:xfrm>
                <a:off x="3819110" y="721215"/>
                <a:ext cx="32915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A42EC7C-F433-285F-F3DF-567101422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110" y="721215"/>
                <a:ext cx="329159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D55F20-2FB4-1B59-1DFD-23C2006595AD}"/>
                  </a:ext>
                </a:extLst>
              </p:cNvPr>
              <p:cNvSpPr txBox="1"/>
              <p:nvPr/>
            </p:nvSpPr>
            <p:spPr>
              <a:xfrm>
                <a:off x="7101509" y="4892427"/>
                <a:ext cx="33105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&gt;3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D55F20-2FB4-1B59-1DFD-23C200659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509" y="4892427"/>
                <a:ext cx="3310504" cy="70788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EB01242-98D7-E403-C7B3-8AEAA3C7F656}"/>
                  </a:ext>
                </a:extLst>
              </p:cNvPr>
              <p:cNvSpPr txBox="1"/>
              <p:nvPr/>
            </p:nvSpPr>
            <p:spPr>
              <a:xfrm>
                <a:off x="8606855" y="5597574"/>
                <a:ext cx="1584176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𝒆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en-GB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EB01242-98D7-E403-C7B3-8AEAA3C7F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855" y="5597574"/>
                <a:ext cx="1584176" cy="113306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1D646E7-10EB-E30B-884B-FFAF56CEC43B}"/>
                  </a:ext>
                </a:extLst>
              </p:cNvPr>
              <p:cNvSpPr txBox="1"/>
              <p:nvPr/>
            </p:nvSpPr>
            <p:spPr>
              <a:xfrm>
                <a:off x="1185532" y="2807127"/>
                <a:ext cx="298297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en-US" sz="4000" b="1" dirty="0"/>
                  <a:t> for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sz="4000" b="1" dirty="0"/>
                  <a:t> and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1D646E7-10EB-E30B-884B-FFAF56CEC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532" y="2807127"/>
                <a:ext cx="2982971" cy="707886"/>
              </a:xfrm>
              <a:prstGeom prst="rect">
                <a:avLst/>
              </a:prstGeom>
              <a:blipFill>
                <a:blip r:embed="rId26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7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" grpId="0"/>
      <p:bldP spid="32" grpId="0"/>
      <p:bldP spid="35" grpId="0"/>
      <p:bldP spid="37" grpId="0"/>
      <p:bldP spid="31" grpId="0"/>
      <p:bldP spid="34" grpId="0"/>
      <p:bldP spid="36" grpId="0"/>
      <p:bldP spid="47" grpId="0"/>
      <p:bldP spid="48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40859</TotalTime>
  <Words>665</Words>
  <Application>Microsoft Office PowerPoint</Application>
  <PresentationFormat>Widescreen</PresentationFormat>
  <Paragraphs>177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1623</cp:revision>
  <dcterms:created xsi:type="dcterms:W3CDTF">2013-02-28T07:36:55Z</dcterms:created>
  <dcterms:modified xsi:type="dcterms:W3CDTF">2026-04-06T03:13:29Z</dcterms:modified>
</cp:coreProperties>
</file>