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0" r:id="rId4"/>
    <p:sldId id="258" r:id="rId5"/>
    <p:sldId id="259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AC54F7-CF45-4E38-9534-A92180D51942}" v="9" dt="2025-09-11T10:35:20.26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72" d="100"/>
          <a:sy n="72" d="100"/>
        </p:scale>
        <p:origin x="42" y="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06789ACE-9C8B-434B-894E-5A86F9D6F4CB}"/>
    <pc:docChg chg="undo custSel modSld">
      <pc:chgData name="Stewart Gale" userId="3647ddd2-6040-41ae-a96d-232c23482af8" providerId="ADAL" clId="{06789ACE-9C8B-434B-894E-5A86F9D6F4CB}" dt="2025-09-11T10:35:20.267" v="21"/>
      <pc:docMkLst>
        <pc:docMk/>
      </pc:docMkLst>
      <pc:sldChg chg="addSp delSp modSp mod">
        <pc:chgData name="Stewart Gale" userId="3647ddd2-6040-41ae-a96d-232c23482af8" providerId="ADAL" clId="{06789ACE-9C8B-434B-894E-5A86F9D6F4CB}" dt="2025-09-11T10:28:38.184" v="16" actId="21"/>
        <pc:sldMkLst>
          <pc:docMk/>
          <pc:sldMk cId="3481783838" sldId="256"/>
        </pc:sldMkLst>
        <pc:spChg chg="mod">
          <ac:chgData name="Stewart Gale" userId="3647ddd2-6040-41ae-a96d-232c23482af8" providerId="ADAL" clId="{06789ACE-9C8B-434B-894E-5A86F9D6F4CB}" dt="2025-09-11T10:27:33.962" v="1" actId="20577"/>
          <ac:spMkLst>
            <pc:docMk/>
            <pc:sldMk cId="3481783838" sldId="256"/>
            <ac:spMk id="16" creationId="{00000000-0000-0000-0000-000000000000}"/>
          </ac:spMkLst>
        </pc:spChg>
        <pc:picChg chg="add del mod">
          <ac:chgData name="Stewart Gale" userId="3647ddd2-6040-41ae-a96d-232c23482af8" providerId="ADAL" clId="{06789ACE-9C8B-434B-894E-5A86F9D6F4CB}" dt="2025-09-11T10:28:34.796" v="14" actId="478"/>
          <ac:picMkLst>
            <pc:docMk/>
            <pc:sldMk cId="3481783838" sldId="256"/>
            <ac:picMk id="2" creationId="{40CA5A66-D4F6-D907-323A-3210BBA8D669}"/>
          </ac:picMkLst>
        </pc:picChg>
        <pc:picChg chg="add del mod">
          <ac:chgData name="Stewart Gale" userId="3647ddd2-6040-41ae-a96d-232c23482af8" providerId="ADAL" clId="{06789ACE-9C8B-434B-894E-5A86F9D6F4CB}" dt="2025-09-11T10:28:11.545" v="7" actId="22"/>
          <ac:picMkLst>
            <pc:docMk/>
            <pc:sldMk cId="3481783838" sldId="256"/>
            <ac:picMk id="4" creationId="{2E23DE45-E129-1B76-03D1-489406792654}"/>
          </ac:picMkLst>
        </pc:picChg>
        <pc:picChg chg="add del mod">
          <ac:chgData name="Stewart Gale" userId="3647ddd2-6040-41ae-a96d-232c23482af8" providerId="ADAL" clId="{06789ACE-9C8B-434B-894E-5A86F9D6F4CB}" dt="2025-09-11T10:28:34.796" v="14" actId="478"/>
          <ac:picMkLst>
            <pc:docMk/>
            <pc:sldMk cId="3481783838" sldId="256"/>
            <ac:picMk id="6" creationId="{10B12636-0EE8-989A-94F0-AE8F6DE8574C}"/>
          </ac:picMkLst>
        </pc:picChg>
        <pc:picChg chg="add del">
          <ac:chgData name="Stewart Gale" userId="3647ddd2-6040-41ae-a96d-232c23482af8" providerId="ADAL" clId="{06789ACE-9C8B-434B-894E-5A86F9D6F4CB}" dt="2025-09-11T10:28:38.184" v="16" actId="21"/>
          <ac:picMkLst>
            <pc:docMk/>
            <pc:sldMk cId="3481783838" sldId="256"/>
            <ac:picMk id="7" creationId="{A5918918-B9A8-EA3C-405D-D6407FB37FC9}"/>
          </ac:picMkLst>
        </pc:picChg>
      </pc:sldChg>
      <pc:sldChg chg="modSp mod modAnim">
        <pc:chgData name="Stewart Gale" userId="3647ddd2-6040-41ae-a96d-232c23482af8" providerId="ADAL" clId="{06789ACE-9C8B-434B-894E-5A86F9D6F4CB}" dt="2025-09-11T10:35:20.267" v="21"/>
        <pc:sldMkLst>
          <pc:docMk/>
          <pc:sldMk cId="748927316" sldId="259"/>
        </pc:sldMkLst>
        <pc:picChg chg="mod">
          <ac:chgData name="Stewart Gale" userId="3647ddd2-6040-41ae-a96d-232c23482af8" providerId="ADAL" clId="{06789ACE-9C8B-434B-894E-5A86F9D6F4CB}" dt="2025-09-11T10:35:14.563" v="18" actId="1076"/>
          <ac:picMkLst>
            <pc:docMk/>
            <pc:sldMk cId="748927316" sldId="259"/>
            <ac:picMk id="11" creationId="{00000000-0000-0000-0000-000000000000}"/>
          </ac:picMkLst>
        </pc:picChg>
      </pc:sldChg>
    </pc:docChg>
  </pc:docChgLst>
  <pc:docChgLst>
    <pc:chgData name="Stewart Gale" userId="3647ddd2-6040-41ae-a96d-232c23482af8" providerId="ADAL" clId="{11AC54F7-CF45-4E38-9534-A92180D51942}"/>
    <pc:docChg chg="undo custSel addSld modSld modMainMaster">
      <pc:chgData name="Stewart Gale" userId="3647ddd2-6040-41ae-a96d-232c23482af8" providerId="ADAL" clId="{11AC54F7-CF45-4E38-9534-A92180D51942}" dt="2021-09-26T11:35:10.951" v="43" actId="478"/>
      <pc:docMkLst>
        <pc:docMk/>
      </pc:docMkLst>
      <pc:sldChg chg="delSp modSp mod delAnim">
        <pc:chgData name="Stewart Gale" userId="3647ddd2-6040-41ae-a96d-232c23482af8" providerId="ADAL" clId="{11AC54F7-CF45-4E38-9534-A92180D51942}" dt="2021-09-26T11:35:07.341" v="41" actId="478"/>
        <pc:sldMkLst>
          <pc:docMk/>
          <pc:sldMk cId="3481783838" sldId="256"/>
        </pc:sldMkLst>
      </pc:sldChg>
      <pc:sldChg chg="delSp modSp mod delAnim">
        <pc:chgData name="Stewart Gale" userId="3647ddd2-6040-41ae-a96d-232c23482af8" providerId="ADAL" clId="{11AC54F7-CF45-4E38-9534-A92180D51942}" dt="2021-09-26T11:35:10.951" v="43" actId="478"/>
        <pc:sldMkLst>
          <pc:docMk/>
          <pc:sldMk cId="9894956" sldId="257"/>
        </pc:sldMkLst>
      </pc:sldChg>
      <pc:sldChg chg="modSp add">
        <pc:chgData name="Stewart Gale" userId="3647ddd2-6040-41ae-a96d-232c23482af8" providerId="ADAL" clId="{11AC54F7-CF45-4E38-9534-A92180D51942}" dt="2021-09-26T11:34:22.190" v="3"/>
        <pc:sldMkLst>
          <pc:docMk/>
          <pc:sldMk cId="696454015" sldId="258"/>
        </pc:sldMkLst>
      </pc:sldChg>
      <pc:sldChg chg="delSp modSp add mod">
        <pc:chgData name="Stewart Gale" userId="3647ddd2-6040-41ae-a96d-232c23482af8" providerId="ADAL" clId="{11AC54F7-CF45-4E38-9534-A92180D51942}" dt="2021-09-26T11:35:03.681" v="39" actId="478"/>
        <pc:sldMkLst>
          <pc:docMk/>
          <pc:sldMk cId="748927316" sldId="259"/>
        </pc:sldMkLst>
      </pc:sldChg>
      <pc:sldChg chg="addSp delSp modSp new mod">
        <pc:chgData name="Stewart Gale" userId="3647ddd2-6040-41ae-a96d-232c23482af8" providerId="ADAL" clId="{11AC54F7-CF45-4E38-9534-A92180D51942}" dt="2021-09-26T11:34:41.100" v="31" actId="1076"/>
        <pc:sldMkLst>
          <pc:docMk/>
          <pc:sldMk cId="351053915" sldId="260"/>
        </pc:sldMkLst>
      </pc:sldChg>
      <pc:sldMasterChg chg="modSp modSldLayout">
        <pc:chgData name="Stewart Gale" userId="3647ddd2-6040-41ae-a96d-232c23482af8" providerId="ADAL" clId="{11AC54F7-CF45-4E38-9534-A92180D51942}" dt="2021-09-26T11:34:22.190" v="3"/>
        <pc:sldMasterMkLst>
          <pc:docMk/>
          <pc:sldMasterMk cId="4113900101" sldId="2147483660"/>
        </pc:sldMasterMkLst>
        <pc:sldLayoutChg chg="modSp">
          <pc:chgData name="Stewart Gale" userId="3647ddd2-6040-41ae-a96d-232c23482af8" providerId="ADAL" clId="{11AC54F7-CF45-4E38-9534-A92180D51942}" dt="2021-09-26T11:34:22.190" v="3"/>
          <pc:sldLayoutMkLst>
            <pc:docMk/>
            <pc:sldMasterMk cId="4113900101" sldId="2147483660"/>
            <pc:sldLayoutMk cId="3656484401" sldId="2147483661"/>
          </pc:sldLayoutMkLst>
        </pc:sldLayoutChg>
        <pc:sldLayoutChg chg="modSp">
          <pc:chgData name="Stewart Gale" userId="3647ddd2-6040-41ae-a96d-232c23482af8" providerId="ADAL" clId="{11AC54F7-CF45-4E38-9534-A92180D51942}" dt="2021-09-26T11:34:22.190" v="3"/>
          <pc:sldLayoutMkLst>
            <pc:docMk/>
            <pc:sldMasterMk cId="4113900101" sldId="2147483660"/>
            <pc:sldLayoutMk cId="327558430" sldId="2147483663"/>
          </pc:sldLayoutMkLst>
        </pc:sldLayoutChg>
        <pc:sldLayoutChg chg="modSp">
          <pc:chgData name="Stewart Gale" userId="3647ddd2-6040-41ae-a96d-232c23482af8" providerId="ADAL" clId="{11AC54F7-CF45-4E38-9534-A92180D51942}" dt="2021-09-26T11:34:22.190" v="3"/>
          <pc:sldLayoutMkLst>
            <pc:docMk/>
            <pc:sldMasterMk cId="4113900101" sldId="2147483660"/>
            <pc:sldLayoutMk cId="3013913467" sldId="2147483664"/>
          </pc:sldLayoutMkLst>
        </pc:sldLayoutChg>
        <pc:sldLayoutChg chg="modSp">
          <pc:chgData name="Stewart Gale" userId="3647ddd2-6040-41ae-a96d-232c23482af8" providerId="ADAL" clId="{11AC54F7-CF45-4E38-9534-A92180D51942}" dt="2021-09-26T11:34:22.190" v="3"/>
          <pc:sldLayoutMkLst>
            <pc:docMk/>
            <pc:sldMasterMk cId="4113900101" sldId="2147483660"/>
            <pc:sldLayoutMk cId="1062028686" sldId="2147483665"/>
          </pc:sldLayoutMkLst>
        </pc:sldLayoutChg>
        <pc:sldLayoutChg chg="modSp">
          <pc:chgData name="Stewart Gale" userId="3647ddd2-6040-41ae-a96d-232c23482af8" providerId="ADAL" clId="{11AC54F7-CF45-4E38-9534-A92180D51942}" dt="2021-09-26T11:34:22.190" v="3"/>
          <pc:sldLayoutMkLst>
            <pc:docMk/>
            <pc:sldMasterMk cId="4113900101" sldId="2147483660"/>
            <pc:sldLayoutMk cId="3757435795" sldId="2147483668"/>
          </pc:sldLayoutMkLst>
        </pc:sldLayoutChg>
        <pc:sldLayoutChg chg="modSp">
          <pc:chgData name="Stewart Gale" userId="3647ddd2-6040-41ae-a96d-232c23482af8" providerId="ADAL" clId="{11AC54F7-CF45-4E38-9534-A92180D51942}" dt="2021-09-26T11:34:22.190" v="3"/>
          <pc:sldLayoutMkLst>
            <pc:docMk/>
            <pc:sldMasterMk cId="4113900101" sldId="2147483660"/>
            <pc:sldLayoutMk cId="1594238418" sldId="2147483669"/>
          </pc:sldLayoutMkLst>
        </pc:sldLayoutChg>
        <pc:sldLayoutChg chg="modSp">
          <pc:chgData name="Stewart Gale" userId="3647ddd2-6040-41ae-a96d-232c23482af8" providerId="ADAL" clId="{11AC54F7-CF45-4E38-9534-A92180D51942}" dt="2021-09-26T11:34:22.190" v="3"/>
          <pc:sldLayoutMkLst>
            <pc:docMk/>
            <pc:sldMasterMk cId="4113900101" sldId="2147483660"/>
            <pc:sldLayoutMk cId="2461789621" sldId="2147483671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B598F-3641-49EC-923E-590FFAB4BF07}" type="datetimeFigureOut">
              <a:rPr lang="en-GB" smtClean="0"/>
              <a:t>11/09/2025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62BCB-F237-4546-8667-D1E406552D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8789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B598F-3641-49EC-923E-590FFAB4BF07}" type="datetimeFigureOut">
              <a:rPr lang="en-GB" smtClean="0"/>
              <a:t>11/09/2025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62BCB-F237-4546-8667-D1E406552D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75313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B598F-3641-49EC-923E-590FFAB4BF07}" type="datetimeFigureOut">
              <a:rPr lang="en-GB" smtClean="0"/>
              <a:t>11/09/2025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62BCB-F237-4546-8667-D1E406552D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22877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B598F-3641-49EC-923E-590FFAB4BF07}" type="datetimeFigureOut">
              <a:rPr lang="en-GB" smtClean="0"/>
              <a:t>11/09/2025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62BCB-F237-4546-8667-D1E406552D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4558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B598F-3641-49EC-923E-590FFAB4BF07}" type="datetimeFigureOut">
              <a:rPr lang="en-GB" smtClean="0"/>
              <a:t>11/09/2025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62BCB-F237-4546-8667-D1E406552D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66986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B598F-3641-49EC-923E-590FFAB4BF07}" type="datetimeFigureOut">
              <a:rPr lang="en-GB" smtClean="0"/>
              <a:t>11/09/2025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62BCB-F237-4546-8667-D1E406552D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62595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B598F-3641-49EC-923E-590FFAB4BF07}" type="datetimeFigureOut">
              <a:rPr lang="en-GB" smtClean="0"/>
              <a:t>11/09/2025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62BCB-F237-4546-8667-D1E406552D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81589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B598F-3641-49EC-923E-590FFAB4BF07}" type="datetimeFigureOut">
              <a:rPr lang="en-GB" smtClean="0"/>
              <a:t>11/09/2025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62BCB-F237-4546-8667-D1E406552D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92526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B598F-3641-49EC-923E-590FFAB4BF07}" type="datetimeFigureOut">
              <a:rPr lang="en-GB" smtClean="0"/>
              <a:t>11/09/2025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62BCB-F237-4546-8667-D1E406552D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79495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B598F-3641-49EC-923E-590FFAB4BF07}" type="datetimeFigureOut">
              <a:rPr lang="en-GB" smtClean="0"/>
              <a:t>11/09/2025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62BCB-F237-4546-8667-D1E406552D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49824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B598F-3641-49EC-923E-590FFAB4BF07}" type="datetimeFigureOut">
              <a:rPr lang="en-GB" smtClean="0"/>
              <a:t>11/09/2025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62BCB-F237-4546-8667-D1E406552D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3629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8B598F-3641-49EC-923E-590FFAB4BF07}" type="datetimeFigureOut">
              <a:rPr lang="en-GB" smtClean="0"/>
              <a:t>11/09/2025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E62BCB-F237-4546-8667-D1E406552D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2249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2177208" y="3854614"/>
                <a:ext cx="3098084" cy="6871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600" dirty="0"/>
                  <a:t>Calculate the value for</a:t>
                </a:r>
                <a:r>
                  <a:rPr lang="en-GB" sz="1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p </a:t>
                </a:r>
                <a:r>
                  <a:rPr lang="en-GB" sz="1600" dirty="0"/>
                  <a:t>when</a:t>
                </a:r>
              </a:p>
              <a:p>
                <a:pPr algn="ctr"/>
                <a:r>
                  <a:rPr lang="en-GB" sz="1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</a:t>
                </a:r>
                <a:r>
                  <a:rPr lang="en-GB" sz="16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600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1600" i="1"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</m:oMath>
                </a14:m>
                <a:r>
                  <a:rPr lang="en-GB" sz="1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GB" sz="1600" dirty="0">
                    <a:cs typeface="Times New Roman" panose="02020603050405020304" pitchFamily="18" charset="0"/>
                  </a:rPr>
                  <a:t>and</a:t>
                </a:r>
                <a:r>
                  <a:rPr lang="en-GB" sz="1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w</a:t>
                </a:r>
                <a:r>
                  <a:rPr lang="en-GB" sz="16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6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1600" i="1"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</m:oMath>
                </a14:m>
                <a:endParaRPr lang="en-GB" sz="16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7208" y="3854614"/>
                <a:ext cx="3098084" cy="687111"/>
              </a:xfrm>
              <a:prstGeom prst="rect">
                <a:avLst/>
              </a:prstGeom>
              <a:blipFill>
                <a:blip r:embed="rId2"/>
                <a:stretch>
                  <a:fillRect t="-3540" b="-35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2559043" y="3425764"/>
                <a:ext cx="222508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𝑤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9043" y="3425764"/>
                <a:ext cx="2225085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2494529" y="97680"/>
                <a:ext cx="234335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𝑤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4529" y="97680"/>
                <a:ext cx="2343356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7036449" y="3397134"/>
                <a:ext cx="237223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𝑤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6449" y="3397134"/>
                <a:ext cx="2372230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1938292" y="620106"/>
            <a:ext cx="36031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/>
              <a:t>Make </a:t>
            </a:r>
            <a:r>
              <a:rPr lang="en-GB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GB" sz="1600" dirty="0"/>
              <a:t> the subject of the formula.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718988" y="3846772"/>
            <a:ext cx="31395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/>
              <a:t>Calculate the value for</a:t>
            </a:r>
            <a:r>
              <a:rPr lang="en-GB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 </a:t>
            </a:r>
            <a:r>
              <a:rPr lang="en-GB" sz="1600" dirty="0"/>
              <a:t>when</a:t>
            </a:r>
          </a:p>
          <a:p>
            <a:pPr algn="ctr"/>
            <a:r>
              <a:rPr lang="en-GB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GB" sz="1600" dirty="0"/>
              <a:t> = 0.4 and  </a:t>
            </a:r>
            <a:r>
              <a:rPr lang="en-GB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GB" sz="1600" dirty="0"/>
              <a:t> = 0.1</a:t>
            </a:r>
          </a:p>
        </p:txBody>
      </p:sp>
      <p:cxnSp>
        <p:nvCxnSpPr>
          <p:cNvPr id="15" name="Straight Connector 14"/>
          <p:cNvCxnSpPr/>
          <p:nvPr/>
        </p:nvCxnSpPr>
        <p:spPr>
          <a:xfrm flipH="1">
            <a:off x="6089077" y="0"/>
            <a:ext cx="17931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1499148" y="3408901"/>
            <a:ext cx="9168852" cy="887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7059605" y="42540"/>
                <a:ext cx="234335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=2(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9605" y="42540"/>
                <a:ext cx="2343356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/>
          <p:cNvSpPr txBox="1"/>
          <p:nvPr/>
        </p:nvSpPr>
        <p:spPr>
          <a:xfrm>
            <a:off x="6503368" y="564966"/>
            <a:ext cx="36031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/>
              <a:t>Make </a:t>
            </a:r>
            <a:r>
              <a:rPr lang="en-GB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 </a:t>
            </a:r>
            <a:r>
              <a:rPr lang="en-GB" sz="1600" dirty="0"/>
              <a:t>the subject of the formula.</a:t>
            </a:r>
          </a:p>
        </p:txBody>
      </p:sp>
    </p:spTree>
    <p:extLst>
      <p:ext uri="{BB962C8B-B14F-4D97-AF65-F5344CB8AC3E}">
        <p14:creationId xmlns:p14="http://schemas.microsoft.com/office/powerpoint/2010/main" val="34817838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 flipH="1">
            <a:off x="6089077" y="0"/>
            <a:ext cx="17931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1499148" y="3408901"/>
            <a:ext cx="9168852" cy="887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2594980" y="55084"/>
                <a:ext cx="223691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18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=2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𝑙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+20</m:t>
                    </m:r>
                  </m:oMath>
                </a14:m>
                <a:endParaRPr lang="en-GB" sz="28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4980" y="55084"/>
                <a:ext cx="2236911" cy="523220"/>
              </a:xfrm>
              <a:prstGeom prst="rect">
                <a:avLst/>
              </a:prstGeom>
              <a:blipFill>
                <a:blip r:embed="rId2"/>
                <a:stretch>
                  <a:fillRect l="-3270" t="-10465" b="-325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/>
          <p:cNvSpPr txBox="1"/>
          <p:nvPr/>
        </p:nvSpPr>
        <p:spPr>
          <a:xfrm>
            <a:off x="2648598" y="500068"/>
            <a:ext cx="21832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Solve the equation.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77112" y="425672"/>
            <a:ext cx="36636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/>
              <a:t>Evaluate the value of the expression when </a:t>
            </a:r>
            <a:r>
              <a:rPr lang="en-GB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GB" sz="1600" dirty="0"/>
              <a:t> = -3 and </a:t>
            </a:r>
            <a:r>
              <a:rPr lang="en-GB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GB" sz="1600" dirty="0"/>
              <a:t> = 5</a:t>
            </a:r>
            <a:endParaRPr lang="en-GB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196391" y="22703"/>
                <a:ext cx="222508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𝑤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6391" y="22703"/>
                <a:ext cx="2225085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7031418" y="3422456"/>
                <a:ext cx="237223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𝑤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1418" y="3422456"/>
                <a:ext cx="2372230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1524001" y="3415354"/>
            <a:ext cx="45830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Write a formula for the </a:t>
            </a:r>
          </a:p>
          <a:p>
            <a:pPr algn="ctr"/>
            <a:r>
              <a:rPr lang="en-GB" dirty="0"/>
              <a:t>perimeter (</a:t>
            </a:r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GB" dirty="0"/>
              <a:t>) and area (</a:t>
            </a:r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dirty="0"/>
              <a:t>) of the rectangle.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35361" y="3876311"/>
            <a:ext cx="394714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/>
              <a:t>The above formula is for calculating </a:t>
            </a:r>
          </a:p>
          <a:p>
            <a:pPr algn="ctr"/>
            <a:r>
              <a:rPr lang="en-GB" sz="1600" dirty="0"/>
              <a:t>the perimeter of a rectangle. </a:t>
            </a:r>
          </a:p>
          <a:p>
            <a:pPr algn="ctr"/>
            <a:r>
              <a:rPr lang="en-GB" sz="1600" dirty="0"/>
              <a:t>Calculate area of the rectangle</a:t>
            </a:r>
          </a:p>
          <a:p>
            <a:pPr algn="ctr"/>
            <a:r>
              <a:rPr lang="en-GB" sz="1600" dirty="0"/>
              <a:t>when </a:t>
            </a:r>
            <a:r>
              <a:rPr lang="en-GB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GB" sz="1600" dirty="0"/>
              <a:t> = 3 and </a:t>
            </a:r>
            <a:r>
              <a:rPr lang="en-GB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GB" sz="1600" dirty="0"/>
              <a:t> = 8</a:t>
            </a:r>
            <a:endParaRPr lang="en-GB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941951" y="4205297"/>
            <a:ext cx="1547600" cy="63564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4459669" y="4305322"/>
            <a:ext cx="4289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483634" y="4840941"/>
            <a:ext cx="5720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2w</a:t>
            </a:r>
          </a:p>
        </p:txBody>
      </p:sp>
    </p:spTree>
    <p:extLst>
      <p:ext uri="{BB962C8B-B14F-4D97-AF65-F5344CB8AC3E}">
        <p14:creationId xmlns:p14="http://schemas.microsoft.com/office/powerpoint/2010/main" val="98949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F5413D5-A951-4588-9400-5C89C06B8C56}"/>
              </a:ext>
            </a:extLst>
          </p:cNvPr>
          <p:cNvSpPr txBox="1"/>
          <p:nvPr/>
        </p:nvSpPr>
        <p:spPr>
          <a:xfrm>
            <a:off x="2366357" y="2166852"/>
            <a:ext cx="768096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510539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2177208" y="3854614"/>
                <a:ext cx="3098084" cy="6871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600" dirty="0"/>
                  <a:t>Calculate the value for</a:t>
                </a:r>
                <a:r>
                  <a:rPr lang="en-GB" sz="1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p </a:t>
                </a:r>
                <a:r>
                  <a:rPr lang="en-GB" sz="1600" dirty="0"/>
                  <a:t>when</a:t>
                </a:r>
              </a:p>
              <a:p>
                <a:pPr algn="ctr"/>
                <a:r>
                  <a:rPr lang="en-GB" sz="1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</a:t>
                </a:r>
                <a:r>
                  <a:rPr lang="en-GB" sz="16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600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1600" i="1"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</m:oMath>
                </a14:m>
                <a:r>
                  <a:rPr lang="en-GB" sz="1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GB" sz="1600" dirty="0">
                    <a:cs typeface="Times New Roman" panose="02020603050405020304" pitchFamily="18" charset="0"/>
                  </a:rPr>
                  <a:t>and</a:t>
                </a:r>
                <a:r>
                  <a:rPr lang="en-GB" sz="1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w</a:t>
                </a:r>
                <a:r>
                  <a:rPr lang="en-GB" sz="16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6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1600" i="1"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</m:oMath>
                </a14:m>
                <a:endParaRPr lang="en-GB" sz="16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7208" y="3854614"/>
                <a:ext cx="3098084" cy="687111"/>
              </a:xfrm>
              <a:prstGeom prst="rect">
                <a:avLst/>
              </a:prstGeom>
              <a:blipFill>
                <a:blip r:embed="rId2"/>
                <a:stretch>
                  <a:fillRect t="-3540" b="-35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2559043" y="3425764"/>
                <a:ext cx="222508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𝑤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9043" y="3425764"/>
                <a:ext cx="2225085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2494529" y="97680"/>
                <a:ext cx="234335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𝑤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4529" y="97680"/>
                <a:ext cx="2343356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7036449" y="3397134"/>
                <a:ext cx="237223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𝑤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6449" y="3397134"/>
                <a:ext cx="2372230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1938292" y="620106"/>
            <a:ext cx="36031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/>
              <a:t>Make </a:t>
            </a:r>
            <a:r>
              <a:rPr lang="en-GB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GB" sz="1600" dirty="0"/>
              <a:t> the subject of the formula.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718988" y="3846772"/>
            <a:ext cx="31395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/>
              <a:t>Calculate the value for</a:t>
            </a:r>
            <a:r>
              <a:rPr lang="en-GB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 </a:t>
            </a:r>
            <a:r>
              <a:rPr lang="en-GB" sz="1600" dirty="0"/>
              <a:t>when</a:t>
            </a:r>
          </a:p>
          <a:p>
            <a:pPr algn="ctr"/>
            <a:r>
              <a:rPr lang="en-GB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GB" sz="1600" dirty="0"/>
              <a:t> = 0.4 and  </a:t>
            </a:r>
            <a:r>
              <a:rPr lang="en-GB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GB" sz="1600" dirty="0"/>
              <a:t> = 0.1</a:t>
            </a:r>
          </a:p>
        </p:txBody>
      </p:sp>
      <p:cxnSp>
        <p:nvCxnSpPr>
          <p:cNvPr id="15" name="Straight Connector 14"/>
          <p:cNvCxnSpPr/>
          <p:nvPr/>
        </p:nvCxnSpPr>
        <p:spPr>
          <a:xfrm flipH="1">
            <a:off x="6089077" y="0"/>
            <a:ext cx="17931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1499148" y="3408901"/>
            <a:ext cx="9168852" cy="887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513615" y="6865993"/>
            <a:ext cx="9168852" cy="887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524000" y="196"/>
            <a:ext cx="9168852" cy="887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7059605" y="42540"/>
                <a:ext cx="234335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=2(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9605" y="42540"/>
                <a:ext cx="2343356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/>
          <p:cNvSpPr txBox="1"/>
          <p:nvPr/>
        </p:nvSpPr>
        <p:spPr>
          <a:xfrm>
            <a:off x="6503368" y="564966"/>
            <a:ext cx="36031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/>
              <a:t>Make </a:t>
            </a:r>
            <a:r>
              <a:rPr lang="en-GB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 </a:t>
            </a:r>
            <a:r>
              <a:rPr lang="en-GB" sz="1600" dirty="0"/>
              <a:t>the subject of the formula.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7"/>
          <a:srcRect l="16029" t="33253" r="61802" b="42823"/>
          <a:stretch/>
        </p:blipFill>
        <p:spPr>
          <a:xfrm>
            <a:off x="2677888" y="1143327"/>
            <a:ext cx="2481747" cy="178542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7"/>
          <a:srcRect l="48884" t="31339" r="10367" b="37560"/>
          <a:stretch/>
        </p:blipFill>
        <p:spPr>
          <a:xfrm>
            <a:off x="6503368" y="1203491"/>
            <a:ext cx="3675985" cy="187036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8"/>
          <a:srcRect l="10127" t="28229" r="66348" b="45574"/>
          <a:stretch/>
        </p:blipFill>
        <p:spPr>
          <a:xfrm>
            <a:off x="2474000" y="4610328"/>
            <a:ext cx="2625999" cy="194947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8"/>
          <a:srcRect l="49681" t="26794" r="20654" b="47608"/>
          <a:stretch/>
        </p:blipFill>
        <p:spPr>
          <a:xfrm>
            <a:off x="6537411" y="4507079"/>
            <a:ext cx="3502707" cy="2014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454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 flipH="1">
            <a:off x="6089077" y="0"/>
            <a:ext cx="17931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1499148" y="3408901"/>
            <a:ext cx="9168852" cy="887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2594980" y="55084"/>
                <a:ext cx="223691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18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=2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𝑙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+20</m:t>
                    </m:r>
                  </m:oMath>
                </a14:m>
                <a:endParaRPr lang="en-GB" sz="28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4980" y="55084"/>
                <a:ext cx="2236911" cy="523220"/>
              </a:xfrm>
              <a:prstGeom prst="rect">
                <a:avLst/>
              </a:prstGeom>
              <a:blipFill>
                <a:blip r:embed="rId2"/>
                <a:stretch>
                  <a:fillRect l="-3270" t="-10465" b="-325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/>
          <p:cNvSpPr txBox="1"/>
          <p:nvPr/>
        </p:nvSpPr>
        <p:spPr>
          <a:xfrm>
            <a:off x="2648598" y="500068"/>
            <a:ext cx="21832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Solve the equation.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77112" y="425672"/>
            <a:ext cx="36636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/>
              <a:t>Evaluate the value of the expression when </a:t>
            </a:r>
            <a:r>
              <a:rPr lang="en-GB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GB" sz="1600" dirty="0"/>
              <a:t> = -3 and </a:t>
            </a:r>
            <a:r>
              <a:rPr lang="en-GB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GB" sz="1600" dirty="0"/>
              <a:t> = 5</a:t>
            </a:r>
            <a:endParaRPr lang="en-GB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196391" y="22703"/>
                <a:ext cx="222508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𝑤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6391" y="22703"/>
                <a:ext cx="2225085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7031418" y="3422456"/>
                <a:ext cx="237223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𝑤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1418" y="3422456"/>
                <a:ext cx="2372230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1524001" y="3415354"/>
            <a:ext cx="45830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Write a formula for the </a:t>
            </a:r>
          </a:p>
          <a:p>
            <a:pPr algn="ctr"/>
            <a:r>
              <a:rPr lang="en-GB" dirty="0"/>
              <a:t>perimeter (</a:t>
            </a:r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GB" dirty="0"/>
              <a:t>) and area (</a:t>
            </a:r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dirty="0"/>
              <a:t>) of the rectangle.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35361" y="3876311"/>
            <a:ext cx="394714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/>
              <a:t>The above formula is for calculating </a:t>
            </a:r>
          </a:p>
          <a:p>
            <a:pPr algn="ctr"/>
            <a:r>
              <a:rPr lang="en-GB" sz="1600" dirty="0"/>
              <a:t>the perimeter of a rectangle. </a:t>
            </a:r>
          </a:p>
          <a:p>
            <a:pPr algn="ctr"/>
            <a:r>
              <a:rPr lang="en-GB" sz="1600" dirty="0"/>
              <a:t>Calculate area of the rectangle</a:t>
            </a:r>
          </a:p>
          <a:p>
            <a:pPr algn="ctr"/>
            <a:r>
              <a:rPr lang="en-GB" sz="1600" dirty="0"/>
              <a:t>when </a:t>
            </a:r>
            <a:r>
              <a:rPr lang="en-GB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GB" sz="1600" dirty="0"/>
              <a:t> = 3 and </a:t>
            </a:r>
            <a:r>
              <a:rPr lang="en-GB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GB" sz="1600" dirty="0"/>
              <a:t> = 8</a:t>
            </a:r>
            <a:endParaRPr lang="en-GB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941951" y="4205297"/>
            <a:ext cx="1547600" cy="63564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4459669" y="4305322"/>
            <a:ext cx="4289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483634" y="4840941"/>
            <a:ext cx="5720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2w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/>
          <a:srcRect l="11642" t="52512" r="58453" b="26914"/>
          <a:stretch/>
        </p:blipFill>
        <p:spPr>
          <a:xfrm>
            <a:off x="2416582" y="5396494"/>
            <a:ext cx="2797845" cy="128327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/>
          <a:srcRect l="50638" t="52153" r="13158" b="26196"/>
          <a:stretch/>
        </p:blipFill>
        <p:spPr>
          <a:xfrm>
            <a:off x="6544100" y="5206161"/>
            <a:ext cx="3529661" cy="14072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6"/>
          <a:srcRect l="15009" t="33121" r="68495" b="51212"/>
          <a:stretch/>
        </p:blipFill>
        <p:spPr>
          <a:xfrm>
            <a:off x="2447626" y="1228997"/>
            <a:ext cx="2226530" cy="14097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7"/>
          <a:srcRect l="51348" t="34064" r="6846" b="2817"/>
          <a:stretch/>
        </p:blipFill>
        <p:spPr>
          <a:xfrm>
            <a:off x="6591599" y="1010447"/>
            <a:ext cx="3152775" cy="192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927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111</TotalTime>
  <Words>311</Words>
  <Application>Microsoft Office PowerPoint</Application>
  <PresentationFormat>Widescreen</PresentationFormat>
  <Paragraphs>47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Cambria Math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18</cp:revision>
  <dcterms:created xsi:type="dcterms:W3CDTF">2019-10-22T18:21:17Z</dcterms:created>
  <dcterms:modified xsi:type="dcterms:W3CDTF">2025-09-11T10:35:22Z</dcterms:modified>
</cp:coreProperties>
</file>