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5"/>
  </p:handoutMasterIdLst>
  <p:sldIdLst>
    <p:sldId id="272" r:id="rId2"/>
    <p:sldId id="256" r:id="rId3"/>
    <p:sldId id="286" r:id="rId4"/>
    <p:sldId id="258" r:id="rId5"/>
    <p:sldId id="287" r:id="rId6"/>
    <p:sldId id="301" r:id="rId7"/>
    <p:sldId id="302" r:id="rId8"/>
    <p:sldId id="261" r:id="rId9"/>
    <p:sldId id="288" r:id="rId10"/>
    <p:sldId id="262" r:id="rId11"/>
    <p:sldId id="289" r:id="rId12"/>
    <p:sldId id="264" r:id="rId13"/>
    <p:sldId id="290" r:id="rId14"/>
    <p:sldId id="266" r:id="rId15"/>
    <p:sldId id="291" r:id="rId16"/>
    <p:sldId id="268" r:id="rId17"/>
    <p:sldId id="292" r:id="rId18"/>
    <p:sldId id="270" r:id="rId19"/>
    <p:sldId id="293" r:id="rId20"/>
    <p:sldId id="273" r:id="rId21"/>
    <p:sldId id="294" r:id="rId22"/>
    <p:sldId id="275" r:id="rId23"/>
    <p:sldId id="295" r:id="rId24"/>
    <p:sldId id="277" r:id="rId25"/>
    <p:sldId id="296" r:id="rId26"/>
    <p:sldId id="279" r:id="rId27"/>
    <p:sldId id="297" r:id="rId28"/>
    <p:sldId id="281" r:id="rId29"/>
    <p:sldId id="298" r:id="rId30"/>
    <p:sldId id="283" r:id="rId31"/>
    <p:sldId id="299" r:id="rId32"/>
    <p:sldId id="285" r:id="rId33"/>
    <p:sldId id="30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485DC98-874F-492A-AAD9-5E5E4A49500C}"/>
    <pc:docChg chg="modSld">
      <pc:chgData name="Stewart Gale" userId="3647ddd2-6040-41ae-a96d-232c23482af8" providerId="ADAL" clId="{4485DC98-874F-492A-AAD9-5E5E4A49500C}" dt="2021-02-22T10:20:39.248" v="3" actId="20577"/>
      <pc:docMkLst>
        <pc:docMk/>
      </pc:docMkLst>
      <pc:sldChg chg="modSp mod">
        <pc:chgData name="Stewart Gale" userId="3647ddd2-6040-41ae-a96d-232c23482af8" providerId="ADAL" clId="{4485DC98-874F-492A-AAD9-5E5E4A49500C}" dt="2021-02-22T10:20:39.248" v="3" actId="20577"/>
        <pc:sldMkLst>
          <pc:docMk/>
          <pc:sldMk cId="2438495408" sldId="291"/>
        </pc:sldMkLst>
        <pc:graphicFrameChg chg="modGraphic">
          <ac:chgData name="Stewart Gale" userId="3647ddd2-6040-41ae-a96d-232c23482af8" providerId="ADAL" clId="{4485DC98-874F-492A-AAD9-5E5E4A49500C}" dt="2021-02-22T10:20:39.248" v="3" actId="20577"/>
          <ac:graphicFrameMkLst>
            <pc:docMk/>
            <pc:sldMk cId="2438495408" sldId="291"/>
            <ac:graphicFrameMk id="5" creationId="{00000000-0000-0000-0000-000000000000}"/>
          </ac:graphicFrameMkLst>
        </pc:graphicFrameChg>
      </pc:sldChg>
    </pc:docChg>
  </pc:docChgLst>
  <pc:docChgLst>
    <pc:chgData name="Stewart Gale" userId="3647ddd2-6040-41ae-a96d-232c23482af8" providerId="ADAL" clId="{9C13C77C-E5AC-4587-8674-E1842C2A2E0F}"/>
    <pc:docChg chg="modSld">
      <pc:chgData name="Stewart Gale" userId="3647ddd2-6040-41ae-a96d-232c23482af8" providerId="ADAL" clId="{9C13C77C-E5AC-4587-8674-E1842C2A2E0F}" dt="2022-08-22T17:58:18.290" v="13" actId="20577"/>
      <pc:docMkLst>
        <pc:docMk/>
      </pc:docMkLst>
      <pc:sldChg chg="modSp mod">
        <pc:chgData name="Stewart Gale" userId="3647ddd2-6040-41ae-a96d-232c23482af8" providerId="ADAL" clId="{9C13C77C-E5AC-4587-8674-E1842C2A2E0F}" dt="2022-08-22T17:58:18.290" v="13" actId="20577"/>
        <pc:sldMkLst>
          <pc:docMk/>
          <pc:sldMk cId="3220382278" sldId="272"/>
        </pc:sldMkLst>
        <pc:spChg chg="mod">
          <ac:chgData name="Stewart Gale" userId="3647ddd2-6040-41ae-a96d-232c23482af8" providerId="ADAL" clId="{9C13C77C-E5AC-4587-8674-E1842C2A2E0F}" dt="2022-08-22T17:58:18.290" v="13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 </a:t>
            </a:r>
            <a:endParaRPr lang="en-GB" sz="11500" dirty="0"/>
          </a:p>
          <a:p>
            <a:pPr algn="ctr"/>
            <a:r>
              <a:rPr lang="en-GB" sz="11500" dirty="0"/>
              <a:t> Unit 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35825" y="3232037"/>
            <a:ext cx="29010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Data Collection</a:t>
            </a:r>
          </a:p>
          <a:p>
            <a:pPr algn="ctr"/>
            <a:r>
              <a:rPr lang="en-GB" b="1" dirty="0"/>
              <a:t>Frequency Polygons</a:t>
            </a:r>
          </a:p>
          <a:p>
            <a:pPr algn="ctr"/>
            <a:r>
              <a:rPr lang="en-GB" b="1" dirty="0"/>
              <a:t>Stem and Leaf </a:t>
            </a:r>
          </a:p>
          <a:p>
            <a:pPr algn="ctr"/>
            <a:r>
              <a:rPr lang="en-GB" b="1" dirty="0"/>
              <a:t>Averages – Group Frequency </a:t>
            </a:r>
          </a:p>
          <a:p>
            <a:pPr algn="ctr"/>
            <a:r>
              <a:rPr lang="en-GB" b="1" dirty="0"/>
              <a:t>Box Plots</a:t>
            </a:r>
          </a:p>
          <a:p>
            <a:pPr algn="ctr"/>
            <a:r>
              <a:rPr lang="en-GB" b="1" dirty="0"/>
              <a:t>CF Graphs </a:t>
            </a:r>
          </a:p>
          <a:p>
            <a:pPr algn="ctr"/>
            <a:r>
              <a:rPr lang="en-GB" b="1" dirty="0"/>
              <a:t>Histograms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Frequency Polygons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727" t="23242" r="5455" b="7546"/>
          <a:stretch/>
        </p:blipFill>
        <p:spPr>
          <a:xfrm>
            <a:off x="2094807" y="1350051"/>
            <a:ext cx="8290559" cy="484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Frequency Polygons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753725"/>
              </p:ext>
            </p:extLst>
          </p:nvPr>
        </p:nvGraphicFramePr>
        <p:xfrm>
          <a:off x="186011" y="3045768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The </a:t>
                      </a:r>
                      <a:r>
                        <a:rPr lang="en-US" sz="24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co-ordinate is the mid point of the class width. </a:t>
                      </a:r>
                    </a:p>
                    <a:p>
                      <a:pPr fontAlgn="ctr"/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The </a:t>
                      </a:r>
                      <a:r>
                        <a:rPr lang="en-US" sz="24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co-ordinate is the frequency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5 is mid point of 0 to 10. 4 is the frequency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15 is mid point of 10 to 20. 12 is the frequency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25 is mid point of 20 to 30. 8 is the frequency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727" t="23242" r="5455" b="40947"/>
          <a:stretch/>
        </p:blipFill>
        <p:spPr>
          <a:xfrm>
            <a:off x="310342" y="978749"/>
            <a:ext cx="5963136" cy="1803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727" t="61824" r="5455" b="7546"/>
          <a:stretch/>
        </p:blipFill>
        <p:spPr>
          <a:xfrm>
            <a:off x="6616931" y="1147156"/>
            <a:ext cx="5187142" cy="134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Stem and Leaf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343" t="14342" r="34178" b="9604"/>
          <a:stretch/>
        </p:blipFill>
        <p:spPr>
          <a:xfrm>
            <a:off x="3027947" y="923330"/>
            <a:ext cx="6136106" cy="56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Stem and Leaf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45538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141.5cm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There are 14 girls, so we need the average of the 7th and 8th girl. This is the average of 141 and 142, which is 141.5 cm.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142cm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taken one of the numbers either side of the median.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145.5cm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median of the boys.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141cm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taken one of the numbers either side of the median.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343" t="33511" r="34178" b="27511"/>
          <a:stretch/>
        </p:blipFill>
        <p:spPr>
          <a:xfrm>
            <a:off x="6685547" y="923330"/>
            <a:ext cx="4382933" cy="20840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343" t="14342" r="34178" b="67308"/>
          <a:stretch/>
        </p:blipFill>
        <p:spPr>
          <a:xfrm>
            <a:off x="1092868" y="1278564"/>
            <a:ext cx="6136106" cy="137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Stem and Leaf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079" t="14211" r="33947" b="13684"/>
          <a:stretch/>
        </p:blipFill>
        <p:spPr>
          <a:xfrm>
            <a:off x="3320716" y="1248183"/>
            <a:ext cx="5775157" cy="503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Stem and Leaf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208524"/>
              </p:ext>
            </p:extLst>
          </p:nvPr>
        </p:nvGraphicFramePr>
        <p:xfrm>
          <a:off x="197426" y="3162293"/>
          <a:ext cx="11798059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4795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2118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728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28.2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total of the ages </a:t>
                      </a: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</a:rPr>
                        <a:t>is 564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then divide by 20 to get a mean of 28.2.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2118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5237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3.7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may have found the mean of the digits, rather than the ages.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5237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574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total, not the mean.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237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mean of the stem numbers.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6031" t="34396" r="43907" b="13685"/>
          <a:stretch/>
        </p:blipFill>
        <p:spPr>
          <a:xfrm>
            <a:off x="7339264" y="996479"/>
            <a:ext cx="2177715" cy="21167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079" t="14211" r="33947" b="67325"/>
          <a:stretch/>
        </p:blipFill>
        <p:spPr>
          <a:xfrm>
            <a:off x="1383631" y="1393394"/>
            <a:ext cx="5775157" cy="129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Averages (Group Frequency)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237" t="9474" r="11678" b="30658"/>
          <a:stretch/>
        </p:blipFill>
        <p:spPr>
          <a:xfrm>
            <a:off x="1457826" y="1082843"/>
            <a:ext cx="9276347" cy="547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Averages (Group Frequency)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798019"/>
              </p:ext>
            </p:extLst>
          </p:nvPr>
        </p:nvGraphicFramePr>
        <p:xfrm>
          <a:off x="186011" y="3029944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372.5kg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need to multiply the midpoints by the frequencies, which gives (250 × 5 + 350 × 5 + 425 × 6 + 475 × 4)/20 = 372.5.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335kg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lower bounds on the intervals, rather than the midpoint.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410kg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upper bounds on the intervals, rather than the midpoint.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1862.5kg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divided by the number of groups, instead of the total frequency.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2385" t="29474" r="22846" b="30658"/>
          <a:stretch/>
        </p:blipFill>
        <p:spPr>
          <a:xfrm>
            <a:off x="7531771" y="923330"/>
            <a:ext cx="3753851" cy="2049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2237" t="9474" r="11678" b="70394"/>
          <a:stretch/>
        </p:blipFill>
        <p:spPr>
          <a:xfrm>
            <a:off x="628264" y="1229762"/>
            <a:ext cx="6482399" cy="128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Averages (Group Frequency)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66" t="23026" r="41973" b="30132"/>
          <a:stretch/>
        </p:blipFill>
        <p:spPr>
          <a:xfrm>
            <a:off x="2691063" y="2021307"/>
            <a:ext cx="6761747" cy="4283242"/>
          </a:xfrm>
          <a:prstGeom prst="rect">
            <a:avLst/>
          </a:prstGeom>
        </p:spPr>
      </p:pic>
      <p:pic>
        <p:nvPicPr>
          <p:cNvPr id="6146" name="Picture 2" descr="https://images.diagnosticquestions.com/uploads/questions/c7788f60-f5a5-4ca9-ba54-f6e6652dd37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8" t="11687" r="-72" b="75549"/>
          <a:stretch/>
        </p:blipFill>
        <p:spPr bwMode="auto">
          <a:xfrm>
            <a:off x="3344778" y="987408"/>
            <a:ext cx="5269833" cy="116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Averages (Group Frequency)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228753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 – 19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total frequency is 50, so we require the 25th data point. This occurs in the 15 - 19 test score interval.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median frequency.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 – 14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middle test score interval.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frequency of the correct interval.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66" t="23026" r="41973" b="30132"/>
          <a:stretch/>
        </p:blipFill>
        <p:spPr>
          <a:xfrm>
            <a:off x="7335253" y="923330"/>
            <a:ext cx="3240505" cy="2052705"/>
          </a:xfrm>
          <a:prstGeom prst="rect">
            <a:avLst/>
          </a:prstGeom>
        </p:spPr>
      </p:pic>
      <p:pic>
        <p:nvPicPr>
          <p:cNvPr id="6" name="Picture 2" descr="https://images.diagnosticquestions.com/uploads/questions/c7788f60-f5a5-4ca9-ba54-f6e6652dd37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8" t="11687" r="-72" b="75549"/>
          <a:stretch/>
        </p:blipFill>
        <p:spPr bwMode="auto">
          <a:xfrm>
            <a:off x="1263314" y="1228356"/>
            <a:ext cx="5269833" cy="116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Data Collection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118" t="11053" r="5658" b="9868"/>
          <a:stretch/>
        </p:blipFill>
        <p:spPr>
          <a:xfrm>
            <a:off x="2033336" y="923330"/>
            <a:ext cx="8349916" cy="56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Box Plots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66" t="10789" r="1217" b="7895"/>
          <a:stretch/>
        </p:blipFill>
        <p:spPr>
          <a:xfrm>
            <a:off x="1568114" y="939282"/>
            <a:ext cx="8887328" cy="563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Box Plots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195933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Class B has median 8, whereas class A has median 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misread the medians.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is confusing highest mark with average performance.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IQR is not a measure of average performance.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053" b="36842"/>
          <a:stretch/>
        </p:blipFill>
        <p:spPr>
          <a:xfrm>
            <a:off x="517360" y="923330"/>
            <a:ext cx="5272666" cy="20605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862" t="62632" r="4572" b="7631"/>
          <a:stretch/>
        </p:blipFill>
        <p:spPr>
          <a:xfrm>
            <a:off x="5958469" y="1029602"/>
            <a:ext cx="5567783" cy="149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Box Plots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021" t="12632" r="4079" b="34605"/>
          <a:stretch/>
        </p:blipFill>
        <p:spPr>
          <a:xfrm>
            <a:off x="615615" y="1359569"/>
            <a:ext cx="10960769" cy="482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Box Plots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009121"/>
              </p:ext>
            </p:extLst>
          </p:nvPr>
        </p:nvGraphicFramePr>
        <p:xfrm>
          <a:off x="186011" y="3090104"/>
          <a:ext cx="11845276" cy="3456426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median is 5.3, so we know that 50% ran more than that. 50% of 80 is 40.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dirty="0"/>
                        <a:t>The student has found the percentage above, not the number of players.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The student may be confusing the median with the upper quartile.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Impossible</a:t>
                      </a:r>
                      <a:r>
                        <a:rPr lang="en-GB" sz="24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to say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not </a:t>
                      </a:r>
                      <a:r>
                        <a:rPr lang="en-US" sz="2000" dirty="0" err="1"/>
                        <a:t>recognised</a:t>
                      </a:r>
                      <a:r>
                        <a:rPr lang="en-US" sz="2000" dirty="0"/>
                        <a:t> that we know the number of players.</a:t>
                      </a:r>
                      <a:endParaRPr lang="en-GB" sz="20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2075" t="59627" r="4079" b="34605"/>
          <a:stretch/>
        </p:blipFill>
        <p:spPr>
          <a:xfrm>
            <a:off x="269321" y="2520991"/>
            <a:ext cx="7700211" cy="3973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6021" t="12632" r="4079" b="70948"/>
          <a:stretch/>
        </p:blipFill>
        <p:spPr>
          <a:xfrm>
            <a:off x="269321" y="923330"/>
            <a:ext cx="6718775" cy="9203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6806" t="28723" r="8252" b="44915"/>
          <a:stretch/>
        </p:blipFill>
        <p:spPr>
          <a:xfrm>
            <a:off x="6697040" y="1163561"/>
            <a:ext cx="5334247" cy="124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Cumulative Frequency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30" t="10461" r="2937" b="9830"/>
          <a:stretch/>
        </p:blipFill>
        <p:spPr>
          <a:xfrm>
            <a:off x="1488488" y="830997"/>
            <a:ext cx="9215023" cy="581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11 – Cumulative Frequency Graphs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44320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total frequency is 26, so we need to read off the graph at y = 13.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gives x = 24.2.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half of 30, the highest cumulative number on the y axis.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median as if the cumulative frequency was 30.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frequency that gives the median.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0" t="10461" r="2937" b="30108"/>
          <a:stretch/>
        </p:blipFill>
        <p:spPr>
          <a:xfrm>
            <a:off x="1310936" y="680077"/>
            <a:ext cx="4690370" cy="2206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837" t="69528" r="7287" b="9829"/>
          <a:stretch/>
        </p:blipFill>
        <p:spPr>
          <a:xfrm>
            <a:off x="6383045" y="1478794"/>
            <a:ext cx="5282214" cy="96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Cumulative Frequency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31" t="10753" r="-122" b="11092"/>
          <a:stretch/>
        </p:blipFill>
        <p:spPr>
          <a:xfrm>
            <a:off x="1476652" y="919774"/>
            <a:ext cx="9087774" cy="549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12 – Cumulative Frequency Graphs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277113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20% of 26 is 26 × 0.2 = 5.2. Reading off from the y axis at 5.2 gives a pass score of 17.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worked out the score for which 80% of students got below, not above.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dirty="0"/>
                        <a:t>The student has used 80% of 50, instead of 26. And head read the graph backwards.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80% of 26.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31" t="10753" r="-122" b="30706"/>
          <a:stretch/>
        </p:blipFill>
        <p:spPr>
          <a:xfrm>
            <a:off x="6217328" y="715589"/>
            <a:ext cx="4444754" cy="21703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552" t="68510" r="6416" b="11092"/>
          <a:stretch/>
        </p:blipFill>
        <p:spPr>
          <a:xfrm>
            <a:off x="479394" y="1318926"/>
            <a:ext cx="5163933" cy="91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Histograms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753" t="12403" r="5922" b="40024"/>
          <a:stretch/>
        </p:blipFill>
        <p:spPr>
          <a:xfrm>
            <a:off x="835981" y="1331651"/>
            <a:ext cx="10768614" cy="435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Histograms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765331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frequency density is the frequency divided by the class width.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So we have 10/20 = 0.5.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cumulative frequency.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frequency × midpoint.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391" t="12403" r="18385" b="53519"/>
          <a:stretch/>
        </p:blipFill>
        <p:spPr>
          <a:xfrm>
            <a:off x="6711519" y="923330"/>
            <a:ext cx="5264459" cy="20950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753" t="46675" r="5922" b="40024"/>
          <a:stretch/>
        </p:blipFill>
        <p:spPr>
          <a:xfrm>
            <a:off x="312199" y="1423136"/>
            <a:ext cx="6399320" cy="7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498199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This data is secondary, as she has not collected it herself.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primary and secondary data.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benefit from revising data sources.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quantitative and qualitative data.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Data Collection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118" t="11053" r="5658" b="49071"/>
          <a:stretch/>
        </p:blipFill>
        <p:spPr>
          <a:xfrm>
            <a:off x="709862" y="1013023"/>
            <a:ext cx="5257801" cy="17823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52143"/>
          <a:stretch/>
        </p:blipFill>
        <p:spPr>
          <a:xfrm>
            <a:off x="6182104" y="1013023"/>
            <a:ext cx="5578604" cy="179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Histograms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442" t="12403" b="35073"/>
          <a:stretch/>
        </p:blipFill>
        <p:spPr>
          <a:xfrm>
            <a:off x="270769" y="1278384"/>
            <a:ext cx="11650462" cy="480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Histograms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167883"/>
              </p:ext>
            </p:extLst>
          </p:nvPr>
        </p:nvGraphicFramePr>
        <p:xfrm>
          <a:off x="186011" y="3001324"/>
          <a:ext cx="11845276" cy="3700266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dirty="0"/>
                        <a:t>The frequency density is 1.4, and the width class is 5. </a:t>
                      </a:r>
                    </a:p>
                    <a:p>
                      <a:pPr fontAlgn="ctr"/>
                      <a:r>
                        <a:rPr lang="en-US" sz="2400" dirty="0"/>
                        <a:t>Multiplying these two together gives 7.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counted the number of squares.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have just read the scale on the y axis.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Not enough</a:t>
                      </a:r>
                      <a:r>
                        <a:rPr lang="en-GB" sz="20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information</a:t>
                      </a:r>
                      <a:endParaRPr lang="en-GB" sz="20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be confusing histograms and pie charts.</a:t>
                      </a:r>
                      <a:endParaRPr lang="en-GB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442" t="12403" b="35073"/>
          <a:stretch/>
        </p:blipFill>
        <p:spPr>
          <a:xfrm>
            <a:off x="3506788" y="790113"/>
            <a:ext cx="5203722" cy="214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Histograms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559" b="38956"/>
          <a:stretch/>
        </p:blipFill>
        <p:spPr>
          <a:xfrm>
            <a:off x="375139" y="1438183"/>
            <a:ext cx="11441721" cy="433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Histograms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394816"/>
              </p:ext>
            </p:extLst>
          </p:nvPr>
        </p:nvGraphicFramePr>
        <p:xfrm>
          <a:off x="186011" y="3090104"/>
          <a:ext cx="11845276" cy="3578346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frequency density for this period is 15, and the class width is 5. Multiplying the two together gives 75.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counted the number of squares.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have just read the scale on the y axis.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Not enough information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be confusing histograms and pie charts.</a:t>
                      </a:r>
                      <a:endParaRPr lang="en-GB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559" r="40586" b="38956"/>
          <a:stretch/>
        </p:blipFill>
        <p:spPr>
          <a:xfrm>
            <a:off x="186011" y="670085"/>
            <a:ext cx="3573419" cy="2277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8871" t="13145" b="63682"/>
          <a:stretch/>
        </p:blipFill>
        <p:spPr>
          <a:xfrm>
            <a:off x="4173317" y="1066048"/>
            <a:ext cx="3870664" cy="1635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58871" t="40353" b="44853"/>
          <a:stretch/>
        </p:blipFill>
        <p:spPr>
          <a:xfrm>
            <a:off x="8131947" y="1468343"/>
            <a:ext cx="3462291" cy="93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Data Collection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019" t="11316" r="6151" b="17368"/>
          <a:stretch/>
        </p:blipFill>
        <p:spPr>
          <a:xfrm>
            <a:off x="1872915" y="1203158"/>
            <a:ext cx="8690811" cy="529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Data Collection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56433"/>
              </p:ext>
            </p:extLst>
          </p:nvPr>
        </p:nvGraphicFramePr>
        <p:xfrm>
          <a:off x="173362" y="2943633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This data is primary as the people were asked themselves, and it is quantitative as the data will be numbers.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guessed. They may benefit from revising types of data.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confused continuous and discrete data.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confused primary and secondary data.</a:t>
                      </a:r>
                      <a:endParaRPr lang="en-GB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19" t="11316" r="6151" b="50423"/>
          <a:stretch/>
        </p:blipFill>
        <p:spPr>
          <a:xfrm>
            <a:off x="654332" y="1089639"/>
            <a:ext cx="5165559" cy="16876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019" t="51360" r="6151" b="17368"/>
          <a:stretch/>
        </p:blipFill>
        <p:spPr>
          <a:xfrm>
            <a:off x="5819891" y="1176301"/>
            <a:ext cx="5670885" cy="151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Data Collection</a:t>
            </a:r>
          </a:p>
        </p:txBody>
      </p:sp>
      <p:pic>
        <p:nvPicPr>
          <p:cNvPr id="2050" name="Picture 2" descr="https://images.diagnosticquestions.com/uploads/questions/68ce245c-a408-4c6c-8018-cbe1e83e01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" t="13662" r="7303" b="8576"/>
          <a:stretch/>
        </p:blipFill>
        <p:spPr bwMode="auto">
          <a:xfrm>
            <a:off x="1698457" y="1010652"/>
            <a:ext cx="8795085" cy="571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35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Data Collection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785334"/>
              </p:ext>
            </p:extLst>
          </p:nvPr>
        </p:nvGraphicFramePr>
        <p:xfrm>
          <a:off x="173362" y="2943633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This data is discrete, as we have distinct groups of fruits and we can only buy whole numbers.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 a type of data.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may confuse discrete and continuous data.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given the type of table, not the data.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7" name="Picture 2" descr="https://images.diagnosticquestions.com/uploads/questions/68ce245c-a408-4c6c-8018-cbe1e83e01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" t="32919" r="41608" b="22603"/>
          <a:stretch/>
        </p:blipFill>
        <p:spPr bwMode="auto">
          <a:xfrm>
            <a:off x="3099527" y="935123"/>
            <a:ext cx="2947735" cy="177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mages.diagnosticquestions.com/uploads/questions/68ce245c-a408-4c6c-8018-cbe1e83e01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5" t="24803" r="7303" b="40973"/>
          <a:stretch/>
        </p:blipFill>
        <p:spPr bwMode="auto">
          <a:xfrm>
            <a:off x="6219025" y="877499"/>
            <a:ext cx="2536656" cy="190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47672"/>
          <a:stretch/>
        </p:blipFill>
        <p:spPr>
          <a:xfrm>
            <a:off x="9099207" y="860615"/>
            <a:ext cx="2427722" cy="18573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68085"/>
          <a:stretch/>
        </p:blipFill>
        <p:spPr>
          <a:xfrm>
            <a:off x="173362" y="1200369"/>
            <a:ext cx="2707602" cy="74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73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Frequency Polygons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879" b="38373"/>
          <a:stretch/>
        </p:blipFill>
        <p:spPr>
          <a:xfrm>
            <a:off x="240182" y="1402675"/>
            <a:ext cx="11711636" cy="454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Frequency Polygons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136372"/>
              </p:ext>
            </p:extLst>
          </p:nvPr>
        </p:nvGraphicFramePr>
        <p:xfrm>
          <a:off x="173362" y="3276535"/>
          <a:ext cx="11845276" cy="3456426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Read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frequency value from the mid point value of 5 and 10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read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off the x axis rather than the y axis.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Read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frequency value from the mid point value of 5 and 10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Impossible to say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student needs to review frequency polygons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879" b="39765"/>
          <a:stretch/>
        </p:blipFill>
        <p:spPr>
          <a:xfrm>
            <a:off x="2779195" y="755280"/>
            <a:ext cx="6496294" cy="245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1363</Words>
  <Application>Microsoft Office PowerPoint</Application>
  <PresentationFormat>Widescreen</PresentationFormat>
  <Paragraphs>238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48</cp:revision>
  <dcterms:created xsi:type="dcterms:W3CDTF">2020-06-17T17:33:36Z</dcterms:created>
  <dcterms:modified xsi:type="dcterms:W3CDTF">2022-08-22T17:58:19Z</dcterms:modified>
</cp:coreProperties>
</file>