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90" autoAdjust="0"/>
    <p:restoredTop sz="94660"/>
  </p:normalViewPr>
  <p:slideViewPr>
    <p:cSldViewPr snapToGrid="0">
      <p:cViewPr varScale="1">
        <p:scale>
          <a:sx n="70" d="100"/>
          <a:sy n="70" d="100"/>
        </p:scale>
        <p:origin x="48" y="4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3092428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1429619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2246802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1756265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1086171-84EB-44DE-8B35-AFE34171BF18}" type="datetimeFigureOut">
              <a:rPr lang="en-GB" smtClean="0"/>
              <a:t>15/06/2020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747900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1086171-84EB-44DE-8B35-AFE34171BF18}" type="datetimeFigureOut">
              <a:rPr lang="en-GB" smtClean="0"/>
              <a:t>15/06/2020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3658121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1086171-84EB-44DE-8B35-AFE34171BF18}" type="datetimeFigureOut">
              <a:rPr lang="en-GB" smtClean="0"/>
              <a:t>15/06/2020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1062356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1086171-84EB-44DE-8B35-AFE34171BF18}" type="datetimeFigureOut">
              <a:rPr lang="en-GB" smtClean="0"/>
              <a:t>15/06/2020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59978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086171-84EB-44DE-8B35-AFE34171BF18}" type="datetimeFigureOut">
              <a:rPr lang="en-GB" smtClean="0"/>
              <a:t>15/06/2020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2376881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086171-84EB-44DE-8B35-AFE34171BF18}" type="datetimeFigureOut">
              <a:rPr lang="en-GB" smtClean="0"/>
              <a:t>15/06/2020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853424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086171-84EB-44DE-8B35-AFE34171BF18}" type="datetimeFigureOut">
              <a:rPr lang="en-GB" smtClean="0"/>
              <a:t>15/06/2020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688304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086171-84EB-44DE-8B35-AFE34171BF18}" type="datetimeFigureOut">
              <a:rPr lang="en-GB" smtClean="0"/>
              <a:t>15/06/2020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DC5598-BE2E-4F45-B96F-ECBFD3BDFE5E}" type="slidenum">
              <a:rPr lang="en-GB" smtClean="0"/>
              <a:t>‹#›</a:t>
            </a:fld>
            <a:endParaRPr lang="en-GB"/>
          </a:p>
        </p:txBody>
      </p:sp>
    </p:spTree>
    <p:extLst>
      <p:ext uri="{BB962C8B-B14F-4D97-AF65-F5344CB8AC3E}">
        <p14:creationId xmlns:p14="http://schemas.microsoft.com/office/powerpoint/2010/main" val="603221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UKMT | Diagnostic Ques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876" y="787940"/>
            <a:ext cx="4859357" cy="494034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817141" y="957750"/>
            <a:ext cx="5437762" cy="4770537"/>
          </a:xfrm>
          <a:prstGeom prst="rect">
            <a:avLst/>
          </a:prstGeom>
          <a:noFill/>
        </p:spPr>
        <p:txBody>
          <a:bodyPr wrap="square" rtlCol="0">
            <a:spAutoFit/>
          </a:bodyPr>
          <a:lstStyle/>
          <a:p>
            <a:pPr algn="ctr"/>
            <a:r>
              <a:rPr lang="en-GB" sz="8000" b="1" dirty="0" smtClean="0">
                <a:solidFill>
                  <a:srgbClr val="FFC000"/>
                </a:solidFill>
              </a:rPr>
              <a:t>Junior Challenge 2</a:t>
            </a:r>
          </a:p>
          <a:p>
            <a:pPr algn="ctr"/>
            <a:endParaRPr lang="en-GB" sz="4000" b="1" dirty="0">
              <a:solidFill>
                <a:srgbClr val="FFC000"/>
              </a:solidFill>
            </a:endParaRPr>
          </a:p>
          <a:p>
            <a:pPr algn="ctr"/>
            <a:r>
              <a:rPr lang="en-GB" sz="9600" b="1" dirty="0" smtClean="0">
                <a:solidFill>
                  <a:srgbClr val="FFC000"/>
                </a:solidFill>
              </a:rPr>
              <a:t>GOLD</a:t>
            </a:r>
            <a:endParaRPr lang="en-GB" sz="9600" b="1" dirty="0">
              <a:solidFill>
                <a:srgbClr val="FFC000"/>
              </a:solidFill>
            </a:endParaRPr>
          </a:p>
        </p:txBody>
      </p:sp>
      <p:sp>
        <p:nvSpPr>
          <p:cNvPr id="6" name="Rectangle 5"/>
          <p:cNvSpPr/>
          <p:nvPr/>
        </p:nvSpPr>
        <p:spPr>
          <a:xfrm>
            <a:off x="68094" y="68094"/>
            <a:ext cx="12052570" cy="6721813"/>
          </a:xfrm>
          <a:prstGeom prst="rect">
            <a:avLst/>
          </a:prstGeom>
          <a:noFill/>
          <a:ln w="139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28191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Q1.</a:t>
            </a:r>
            <a:endParaRPr lang="en-GB" sz="6000" b="1" dirty="0"/>
          </a:p>
        </p:txBody>
      </p:sp>
      <p:pic>
        <p:nvPicPr>
          <p:cNvPr id="1026" name="Picture 2" descr="https://images.diagnosticquestions.com/uploads/questions/8742a7b4-02b3-4cde-ba8a-f6dee5a6a0d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7296"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252484" y="4040881"/>
            <a:ext cx="1575335" cy="585873"/>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5252484" y="4626754"/>
            <a:ext cx="2137250" cy="1323439"/>
          </a:xfrm>
          <a:prstGeom prst="rect">
            <a:avLst/>
          </a:prstGeom>
        </p:spPr>
        <p:txBody>
          <a:bodyPr wrap="square">
            <a:spAutoFit/>
          </a:bodyPr>
          <a:lstStyle/>
          <a:p>
            <a:r>
              <a:rPr lang="en-GB" sz="2000" b="1" dirty="0" smtClean="0">
                <a:solidFill>
                  <a:srgbClr val="FFC000"/>
                </a:solidFill>
                <a:latin typeface="robotolight"/>
              </a:rPr>
              <a:t>90 – 84 = 6 </a:t>
            </a:r>
          </a:p>
          <a:p>
            <a:r>
              <a:rPr lang="en-GB" sz="2000" b="1" dirty="0" smtClean="0">
                <a:solidFill>
                  <a:srgbClr val="FFC000"/>
                </a:solidFill>
                <a:latin typeface="robotolight"/>
              </a:rPr>
              <a:t>84 – 6 = 78 </a:t>
            </a:r>
          </a:p>
          <a:p>
            <a:r>
              <a:rPr lang="en-GB" sz="2000" b="1" dirty="0" smtClean="0">
                <a:solidFill>
                  <a:srgbClr val="FFC000"/>
                </a:solidFill>
                <a:latin typeface="robotolight"/>
              </a:rPr>
              <a:t>90 – 78 = 12 </a:t>
            </a:r>
          </a:p>
          <a:p>
            <a:r>
              <a:rPr lang="en-GB" sz="2000" b="1" dirty="0" smtClean="0">
                <a:solidFill>
                  <a:srgbClr val="FFC000"/>
                </a:solidFill>
                <a:latin typeface="robotolight"/>
              </a:rPr>
              <a:t>84 – 6 + 12 = 90</a:t>
            </a:r>
            <a:endParaRPr lang="en-GB" sz="2000" b="1" dirty="0">
              <a:solidFill>
                <a:srgbClr val="FFC000"/>
              </a:solidFill>
            </a:endParaRPr>
          </a:p>
        </p:txBody>
      </p:sp>
    </p:spTree>
    <p:extLst>
      <p:ext uri="{BB962C8B-B14F-4D97-AF65-F5344CB8AC3E}">
        <p14:creationId xmlns:p14="http://schemas.microsoft.com/office/powerpoint/2010/main" val="183173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Q2.</a:t>
            </a:r>
            <a:endParaRPr lang="en-GB" sz="6000" b="1" dirty="0"/>
          </a:p>
        </p:txBody>
      </p:sp>
      <p:pic>
        <p:nvPicPr>
          <p:cNvPr id="2050" name="Picture 2" descr="https://images.diagnosticquestions.com/uploads/questions/7b017147-8a6a-4ad0-9163-696bcbf3d7f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7929"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653671" y="3429001"/>
            <a:ext cx="1429966" cy="78794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3659446" y="3981318"/>
            <a:ext cx="6378481" cy="1938992"/>
          </a:xfrm>
          <a:prstGeom prst="rect">
            <a:avLst/>
          </a:prstGeom>
        </p:spPr>
        <p:txBody>
          <a:bodyPr wrap="square">
            <a:spAutoFit/>
          </a:bodyPr>
          <a:lstStyle/>
          <a:p>
            <a:r>
              <a:rPr lang="en-US" sz="2000" b="1" dirty="0">
                <a:solidFill>
                  <a:srgbClr val="FFC000"/>
                </a:solidFill>
                <a:latin typeface="robotolight"/>
              </a:rPr>
              <a:t>a</a:t>
            </a:r>
            <a:r>
              <a:rPr lang="en-US" sz="2000" b="1" dirty="0" smtClean="0">
                <a:solidFill>
                  <a:srgbClr val="FFC000"/>
                </a:solidFill>
                <a:latin typeface="robotolight"/>
              </a:rPr>
              <a:t> = (8 + b</a:t>
            </a:r>
            <a:r>
              <a:rPr lang="en-US" sz="2000" b="1" dirty="0">
                <a:solidFill>
                  <a:srgbClr val="FFC000"/>
                </a:solidFill>
                <a:latin typeface="robotolight"/>
              </a:rPr>
              <a:t>)/</a:t>
            </a:r>
            <a:r>
              <a:rPr lang="en-US" sz="2000" b="1" dirty="0" smtClean="0">
                <a:solidFill>
                  <a:srgbClr val="FFC000"/>
                </a:solidFill>
                <a:latin typeface="robotolight"/>
              </a:rPr>
              <a:t>2  </a:t>
            </a:r>
          </a:p>
          <a:p>
            <a:r>
              <a:rPr lang="en-US" sz="2000" b="1" dirty="0">
                <a:solidFill>
                  <a:srgbClr val="FFC000"/>
                </a:solidFill>
                <a:latin typeface="robotolight"/>
              </a:rPr>
              <a:t>b</a:t>
            </a:r>
            <a:r>
              <a:rPr lang="en-US" sz="2000" b="1" dirty="0" smtClean="0">
                <a:solidFill>
                  <a:srgbClr val="FFC000"/>
                </a:solidFill>
                <a:latin typeface="robotolight"/>
              </a:rPr>
              <a:t> = (20 + a</a:t>
            </a:r>
            <a:r>
              <a:rPr lang="en-US" sz="2000" b="1" dirty="0">
                <a:solidFill>
                  <a:srgbClr val="FFC000"/>
                </a:solidFill>
                <a:latin typeface="robotolight"/>
              </a:rPr>
              <a:t>)/2 </a:t>
            </a:r>
            <a:endParaRPr lang="en-US" sz="2000" b="1" dirty="0" smtClean="0">
              <a:solidFill>
                <a:srgbClr val="FFC000"/>
              </a:solidFill>
              <a:latin typeface="robotolight"/>
            </a:endParaRPr>
          </a:p>
          <a:p>
            <a:r>
              <a:rPr lang="en-US" sz="2000" b="1" dirty="0" smtClean="0">
                <a:solidFill>
                  <a:srgbClr val="FFC000"/>
                </a:solidFill>
                <a:latin typeface="robotolight"/>
              </a:rPr>
              <a:t>therefore 2a – b = 8</a:t>
            </a:r>
            <a:r>
              <a:rPr lang="en-US" sz="2000" b="1" dirty="0">
                <a:solidFill>
                  <a:srgbClr val="FFC000"/>
                </a:solidFill>
                <a:latin typeface="robotolight"/>
              </a:rPr>
              <a:t>, </a:t>
            </a:r>
            <a:r>
              <a:rPr lang="en-US" sz="2000" b="1" dirty="0" smtClean="0">
                <a:solidFill>
                  <a:srgbClr val="FFC000"/>
                </a:solidFill>
                <a:latin typeface="robotolight"/>
              </a:rPr>
              <a:t>2b – a = 20</a:t>
            </a:r>
            <a:r>
              <a:rPr lang="en-US" sz="2000" b="1" dirty="0">
                <a:solidFill>
                  <a:srgbClr val="FFC000"/>
                </a:solidFill>
                <a:latin typeface="robotolight"/>
              </a:rPr>
              <a:t>. </a:t>
            </a:r>
          </a:p>
          <a:p>
            <a:r>
              <a:rPr lang="en-US" sz="2000" b="1" dirty="0" smtClean="0">
                <a:solidFill>
                  <a:srgbClr val="FFC000"/>
                </a:solidFill>
                <a:latin typeface="robotolight"/>
              </a:rPr>
              <a:t>So </a:t>
            </a:r>
            <a:r>
              <a:rPr lang="en-US" sz="2000" b="1" dirty="0">
                <a:solidFill>
                  <a:srgbClr val="FFC000"/>
                </a:solidFill>
                <a:latin typeface="robotolight"/>
              </a:rPr>
              <a:t>double the second equation and add gives </a:t>
            </a:r>
            <a:endParaRPr lang="en-US" sz="2000" b="1" dirty="0" smtClean="0">
              <a:solidFill>
                <a:srgbClr val="FFC000"/>
              </a:solidFill>
              <a:latin typeface="robotolight"/>
            </a:endParaRPr>
          </a:p>
          <a:p>
            <a:r>
              <a:rPr lang="en-US" sz="2000" b="1" dirty="0" smtClean="0">
                <a:solidFill>
                  <a:srgbClr val="FFC000"/>
                </a:solidFill>
                <a:latin typeface="robotolight"/>
              </a:rPr>
              <a:t>3b </a:t>
            </a:r>
            <a:r>
              <a:rPr lang="en-US" sz="2000" b="1" dirty="0">
                <a:solidFill>
                  <a:srgbClr val="FFC000"/>
                </a:solidFill>
                <a:latin typeface="robotolight"/>
              </a:rPr>
              <a:t>= 48 </a:t>
            </a:r>
            <a:r>
              <a:rPr lang="en-US" sz="2000" b="1" dirty="0" smtClean="0">
                <a:solidFill>
                  <a:srgbClr val="FFC000"/>
                </a:solidFill>
                <a:latin typeface="robotolight"/>
              </a:rPr>
              <a:t>so </a:t>
            </a:r>
            <a:r>
              <a:rPr lang="en-US" sz="2000" b="1" dirty="0">
                <a:solidFill>
                  <a:srgbClr val="FFC000"/>
                </a:solidFill>
                <a:latin typeface="robotolight"/>
              </a:rPr>
              <a:t>b = 16. </a:t>
            </a:r>
            <a:endParaRPr lang="en-US" sz="2000" b="1" dirty="0" smtClean="0">
              <a:solidFill>
                <a:srgbClr val="FFC000"/>
              </a:solidFill>
              <a:latin typeface="robotolight"/>
            </a:endParaRPr>
          </a:p>
          <a:p>
            <a:r>
              <a:rPr lang="en-US" sz="2000" b="1" dirty="0" smtClean="0">
                <a:solidFill>
                  <a:srgbClr val="FFC000"/>
                </a:solidFill>
                <a:latin typeface="robotolight"/>
              </a:rPr>
              <a:t>(16 + c) ÷ 2 </a:t>
            </a:r>
            <a:r>
              <a:rPr lang="en-US" sz="2000" b="1" dirty="0">
                <a:solidFill>
                  <a:srgbClr val="FFC000"/>
                </a:solidFill>
                <a:latin typeface="robotolight"/>
              </a:rPr>
              <a:t>= 20 means </a:t>
            </a:r>
            <a:r>
              <a:rPr lang="en-US" sz="2000" b="1" dirty="0" smtClean="0">
                <a:solidFill>
                  <a:srgbClr val="FFC000"/>
                </a:solidFill>
                <a:latin typeface="robotolight"/>
              </a:rPr>
              <a:t>16 + c = 40 </a:t>
            </a:r>
            <a:r>
              <a:rPr lang="en-US" sz="2000" b="1" dirty="0">
                <a:solidFill>
                  <a:srgbClr val="FFC000"/>
                </a:solidFill>
                <a:latin typeface="robotolight"/>
              </a:rPr>
              <a:t>therefore </a:t>
            </a:r>
            <a:r>
              <a:rPr lang="en-US" sz="2000" b="1" dirty="0" smtClean="0">
                <a:solidFill>
                  <a:srgbClr val="FFC000"/>
                </a:solidFill>
                <a:latin typeface="robotolight"/>
              </a:rPr>
              <a:t>c = 24</a:t>
            </a:r>
            <a:r>
              <a:rPr lang="en-US" sz="2000" b="1" dirty="0">
                <a:solidFill>
                  <a:srgbClr val="FFC000"/>
                </a:solidFill>
                <a:latin typeface="robotolight"/>
              </a:rPr>
              <a:t>.</a:t>
            </a:r>
            <a:endParaRPr lang="en-GB" sz="2000" b="1" dirty="0">
              <a:solidFill>
                <a:srgbClr val="FFC000"/>
              </a:solidFill>
            </a:endParaRPr>
          </a:p>
        </p:txBody>
      </p:sp>
    </p:spTree>
    <p:extLst>
      <p:ext uri="{BB962C8B-B14F-4D97-AF65-F5344CB8AC3E}">
        <p14:creationId xmlns:p14="http://schemas.microsoft.com/office/powerpoint/2010/main" val="40169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Q3.</a:t>
            </a:r>
            <a:endParaRPr lang="en-GB" sz="6000" b="1" dirty="0"/>
          </a:p>
        </p:txBody>
      </p:sp>
      <p:pic>
        <p:nvPicPr>
          <p:cNvPr id="3074" name="Picture 2" descr="https://images.diagnosticquestions.com/uploads/questions/9c84ce1f-25f4-4095-ad27-72e0c535209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7807"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050333" y="3581400"/>
            <a:ext cx="1235413" cy="78794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3592858" y="4059154"/>
            <a:ext cx="4329667" cy="1815882"/>
          </a:xfrm>
          <a:prstGeom prst="rect">
            <a:avLst/>
          </a:prstGeom>
        </p:spPr>
        <p:txBody>
          <a:bodyPr wrap="square">
            <a:spAutoFit/>
          </a:bodyPr>
          <a:lstStyle/>
          <a:p>
            <a:r>
              <a:rPr lang="en-US" sz="1600" b="1" dirty="0" smtClean="0">
                <a:solidFill>
                  <a:srgbClr val="FFC000"/>
                </a:solidFill>
                <a:latin typeface="robotolight"/>
              </a:rPr>
              <a:t>PQR = 108˚ (Pentagon interior angel)</a:t>
            </a:r>
          </a:p>
          <a:p>
            <a:r>
              <a:rPr lang="en-US" sz="1600" b="1" dirty="0" smtClean="0">
                <a:solidFill>
                  <a:srgbClr val="FFC000"/>
                </a:solidFill>
                <a:latin typeface="robotolight"/>
              </a:rPr>
              <a:t>Tringale PRQ is an isosceles triangle</a:t>
            </a:r>
          </a:p>
          <a:p>
            <a:r>
              <a:rPr lang="en-US" sz="1600" b="1" dirty="0" smtClean="0">
                <a:solidFill>
                  <a:srgbClr val="FFC000"/>
                </a:solidFill>
                <a:latin typeface="robotolight"/>
              </a:rPr>
              <a:t>PRQ = (180 – 108) ÷ 2 = 36 </a:t>
            </a:r>
          </a:p>
          <a:p>
            <a:r>
              <a:rPr lang="en-US" sz="1600" b="1" dirty="0" smtClean="0">
                <a:solidFill>
                  <a:srgbClr val="FFC000"/>
                </a:solidFill>
                <a:latin typeface="robotolight"/>
              </a:rPr>
              <a:t>QRS = </a:t>
            </a:r>
            <a:r>
              <a:rPr lang="en-US" sz="1600" b="1" dirty="0">
                <a:solidFill>
                  <a:srgbClr val="FFC000"/>
                </a:solidFill>
                <a:latin typeface="robotolight"/>
              </a:rPr>
              <a:t>108 </a:t>
            </a:r>
            <a:r>
              <a:rPr lang="en-US" sz="1600" b="1" dirty="0" smtClean="0">
                <a:solidFill>
                  <a:srgbClr val="FFC000"/>
                </a:solidFill>
                <a:latin typeface="robotolight"/>
              </a:rPr>
              <a:t>(Pentagon interior angle)</a:t>
            </a:r>
          </a:p>
          <a:p>
            <a:r>
              <a:rPr lang="en-US" sz="1600" b="1" dirty="0" smtClean="0">
                <a:solidFill>
                  <a:srgbClr val="FFC000"/>
                </a:solidFill>
                <a:latin typeface="robotolight"/>
              </a:rPr>
              <a:t>PRS = 108 – 36 = 72</a:t>
            </a:r>
            <a:r>
              <a:rPr lang="en-US" sz="1600" b="1" dirty="0">
                <a:solidFill>
                  <a:srgbClr val="FFC000"/>
                </a:solidFill>
                <a:latin typeface="robotolight"/>
              </a:rPr>
              <a:t>. </a:t>
            </a:r>
            <a:endParaRPr lang="en-US" sz="1600" b="1" dirty="0" smtClean="0">
              <a:solidFill>
                <a:srgbClr val="FFC000"/>
              </a:solidFill>
              <a:latin typeface="robotolight"/>
            </a:endParaRPr>
          </a:p>
          <a:p>
            <a:r>
              <a:rPr lang="en-US" sz="1600" b="1" dirty="0" smtClean="0">
                <a:solidFill>
                  <a:srgbClr val="FFC000"/>
                </a:solidFill>
                <a:latin typeface="robotolight"/>
              </a:rPr>
              <a:t>PRU </a:t>
            </a:r>
            <a:r>
              <a:rPr lang="en-US" sz="1600" b="1" dirty="0">
                <a:solidFill>
                  <a:srgbClr val="FFC000"/>
                </a:solidFill>
                <a:latin typeface="robotolight"/>
              </a:rPr>
              <a:t>=</a:t>
            </a:r>
            <a:r>
              <a:rPr lang="en-US" sz="1600" b="1" dirty="0" smtClean="0">
                <a:solidFill>
                  <a:srgbClr val="FFC000"/>
                </a:solidFill>
                <a:latin typeface="robotolight"/>
              </a:rPr>
              <a:t> 120˚ (Hexagon interior angle) </a:t>
            </a:r>
          </a:p>
          <a:p>
            <a:r>
              <a:rPr lang="en-US" sz="1600" b="1" dirty="0" smtClean="0">
                <a:solidFill>
                  <a:srgbClr val="FFC000"/>
                </a:solidFill>
                <a:latin typeface="robotolight"/>
              </a:rPr>
              <a:t>SRU = 120 – 72 = 48˚</a:t>
            </a:r>
            <a:endParaRPr lang="en-GB" sz="1600" b="1" dirty="0">
              <a:solidFill>
                <a:srgbClr val="FFC000"/>
              </a:solidFill>
            </a:endParaRPr>
          </a:p>
        </p:txBody>
      </p:sp>
    </p:spTree>
    <p:extLst>
      <p:ext uri="{BB962C8B-B14F-4D97-AF65-F5344CB8AC3E}">
        <p14:creationId xmlns:p14="http://schemas.microsoft.com/office/powerpoint/2010/main" val="242349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Q4.</a:t>
            </a:r>
            <a:endParaRPr lang="en-GB" sz="6000" b="1" dirty="0"/>
          </a:p>
        </p:txBody>
      </p:sp>
      <p:pic>
        <p:nvPicPr>
          <p:cNvPr id="4098" name="Picture 2" descr="https://images.diagnosticquestions.com/uploads/questions/f2bcbddd-cb81-4e80-ab11-559fb4ea9a7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2236"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670890" y="3686002"/>
            <a:ext cx="1495453" cy="72651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3193576" y="4411975"/>
            <a:ext cx="7397087" cy="1569660"/>
          </a:xfrm>
          <a:prstGeom prst="rect">
            <a:avLst/>
          </a:prstGeom>
        </p:spPr>
        <p:txBody>
          <a:bodyPr wrap="square">
            <a:spAutoFit/>
          </a:bodyPr>
          <a:lstStyle/>
          <a:p>
            <a:r>
              <a:rPr lang="en-US" sz="2400" b="1" dirty="0">
                <a:solidFill>
                  <a:srgbClr val="FFC000"/>
                </a:solidFill>
                <a:latin typeface="robotolight"/>
              </a:rPr>
              <a:t>a=1, b=4, c=9, d=16, e=49, f=64, g=81, h=100, </a:t>
            </a:r>
            <a:r>
              <a:rPr lang="en-US" sz="2400" b="1" dirty="0" err="1">
                <a:solidFill>
                  <a:srgbClr val="FFC000"/>
                </a:solidFill>
                <a:latin typeface="robotolight"/>
              </a:rPr>
              <a:t>i</a:t>
            </a:r>
            <a:r>
              <a:rPr lang="en-US" sz="2400" b="1" dirty="0">
                <a:solidFill>
                  <a:srgbClr val="FFC000"/>
                </a:solidFill>
                <a:latin typeface="robotolight"/>
              </a:rPr>
              <a:t>=324 where each letter corresponds to the areas of the small squares in increasing size. Add those areas and double equals 1296.</a:t>
            </a:r>
            <a:endParaRPr lang="en-GB" sz="2400" b="1" dirty="0">
              <a:solidFill>
                <a:srgbClr val="FFC000"/>
              </a:solidFill>
            </a:endParaRPr>
          </a:p>
        </p:txBody>
      </p:sp>
    </p:spTree>
    <p:extLst>
      <p:ext uri="{BB962C8B-B14F-4D97-AF65-F5344CB8AC3E}">
        <p14:creationId xmlns:p14="http://schemas.microsoft.com/office/powerpoint/2010/main" val="168245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Q5.</a:t>
            </a:r>
            <a:endParaRPr lang="en-GB" sz="6000" b="1" dirty="0"/>
          </a:p>
        </p:txBody>
      </p:sp>
      <p:pic>
        <p:nvPicPr>
          <p:cNvPr id="5122" name="Picture 2" descr="https://images.diagnosticquestions.com/uploads/questions/1002f577-5b1c-4641-ae1f-59c323aa1b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6542"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927910" y="1998127"/>
            <a:ext cx="1134267" cy="666346"/>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1912326" y="2846717"/>
            <a:ext cx="8352429" cy="1815882"/>
          </a:xfrm>
          <a:prstGeom prst="rect">
            <a:avLst/>
          </a:prstGeom>
        </p:spPr>
        <p:txBody>
          <a:bodyPr wrap="square">
            <a:spAutoFit/>
          </a:bodyPr>
          <a:lstStyle/>
          <a:p>
            <a:r>
              <a:rPr lang="en-US" sz="2800" b="1" dirty="0">
                <a:solidFill>
                  <a:srgbClr val="FFC000"/>
                </a:solidFill>
              </a:rPr>
              <a:t>The only digit he can change is the final digit as otherwise it will divide by 5 and 10. 201 divides by 3, 202 by 2, 203 by 7, 204 by 2, 205 by 5, 206 by 2, 207 by 9, 208 by 2, 209 by 11, so there are no prime numbers.</a:t>
            </a:r>
            <a:endParaRPr lang="en-GB" sz="4000" b="1" dirty="0">
              <a:solidFill>
                <a:srgbClr val="FFC000"/>
              </a:solidFill>
            </a:endParaRPr>
          </a:p>
        </p:txBody>
      </p:sp>
    </p:spTree>
    <p:extLst>
      <p:ext uri="{BB962C8B-B14F-4D97-AF65-F5344CB8AC3E}">
        <p14:creationId xmlns:p14="http://schemas.microsoft.com/office/powerpoint/2010/main" val="256372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264</Words>
  <Application>Microsoft Office PowerPoint</Application>
  <PresentationFormat>Widescreen</PresentationFormat>
  <Paragraphs>27</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robotolight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DCSCCM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Gale</dc:creator>
  <cp:lastModifiedBy>Stewart Gale</cp:lastModifiedBy>
  <cp:revision>9</cp:revision>
  <dcterms:created xsi:type="dcterms:W3CDTF">2020-06-11T04:03:37Z</dcterms:created>
  <dcterms:modified xsi:type="dcterms:W3CDTF">2020-06-15T07:06:23Z</dcterms:modified>
</cp:coreProperties>
</file>