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3" y="4688466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3" y="5834709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d24c1c25-dc6e-4eb1-ba93-f9997daac0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224" y="256986"/>
            <a:ext cx="5758583" cy="431893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3e5182a4-082e-4619-8aac-f6a036d197f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54" y="238833"/>
            <a:ext cx="5782787" cy="433709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12785" y="5236003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4" descr="https://images.diagnosticquestions.com/uploads/questions/3e5182a4-082e-4619-8aac-f6a036d197f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46" y="238833"/>
            <a:ext cx="5782787" cy="433709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s.diagnosticquestions.com/uploads/questions/d24c1c25-dc6e-4eb1-ba93-f9997daac0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816" y="256986"/>
            <a:ext cx="5758583" cy="431893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34346" y="256987"/>
            <a:ext cx="5782787" cy="431893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094811" y="3031109"/>
            <a:ext cx="475290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may not </a:t>
            </a:r>
            <a:r>
              <a:rPr lang="en-US" sz="4000" dirty="0" err="1">
                <a:solidFill>
                  <a:srgbClr val="1C1C1C"/>
                </a:solidFill>
                <a:latin typeface="robotolight"/>
              </a:rPr>
              <a:t>recognise</a:t>
            </a:r>
            <a:r>
              <a:rPr lang="en-US" sz="4000" dirty="0">
                <a:solidFill>
                  <a:srgbClr val="1C1C1C"/>
                </a:solidFill>
                <a:latin typeface="robotolight"/>
              </a:rPr>
              <a:t> that 2 is a prime </a:t>
            </a:r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number</a:t>
            </a:r>
            <a:r>
              <a:rPr lang="en-US" sz="4000" b="0" i="0" dirty="0" smtClean="0">
                <a:solidFill>
                  <a:srgbClr val="1C1C1C"/>
                </a:solidFill>
                <a:effectLst/>
              </a:rPr>
              <a:t>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881191" y="1667685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d24c1c25-dc6e-4eb1-ba93-f9997daac0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71" y="339770"/>
            <a:ext cx="6261951" cy="469646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005" t="26052" r="61894" b="58158"/>
          <a:stretch/>
        </p:blipFill>
        <p:spPr>
          <a:xfrm>
            <a:off x="1098136" y="4745853"/>
            <a:ext cx="5036658" cy="211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896235" y="779077"/>
            <a:ext cx="15279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076050" y="2298860"/>
            <a:ext cx="502174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dirty="0">
                <a:solidFill>
                  <a:srgbClr val="1C1C1C"/>
                </a:solidFill>
                <a:latin typeface="robotolight"/>
              </a:rPr>
              <a:t>The student has identified </a:t>
            </a:r>
            <a:endParaRPr lang="en-US" sz="2800" dirty="0" smtClean="0">
              <a:solidFill>
                <a:srgbClr val="1C1C1C"/>
              </a:solidFill>
              <a:latin typeface="robotolight"/>
            </a:endParaRPr>
          </a:p>
          <a:p>
            <a:pPr lvl="0" algn="ctr"/>
            <a:r>
              <a:rPr lang="en-US" sz="2800" dirty="0" smtClean="0">
                <a:solidFill>
                  <a:srgbClr val="1C1C1C"/>
                </a:solidFill>
                <a:latin typeface="robotolight"/>
              </a:rPr>
              <a:t>6/36 </a:t>
            </a:r>
            <a:r>
              <a:rPr lang="en-US" sz="2800" dirty="0">
                <a:solidFill>
                  <a:srgbClr val="1C1C1C"/>
                </a:solidFill>
                <a:latin typeface="robotolight"/>
              </a:rPr>
              <a:t>for less than 5 </a:t>
            </a:r>
            <a:endParaRPr lang="en-US" sz="2800" dirty="0" smtClean="0">
              <a:solidFill>
                <a:srgbClr val="1C1C1C"/>
              </a:solidFill>
              <a:latin typeface="robotolight"/>
            </a:endParaRPr>
          </a:p>
          <a:p>
            <a:pPr lvl="0" algn="ctr"/>
            <a:r>
              <a:rPr lang="en-US" sz="2800" dirty="0" smtClean="0">
                <a:solidFill>
                  <a:srgbClr val="1C1C1C"/>
                </a:solidFill>
                <a:latin typeface="robotolight"/>
              </a:rPr>
              <a:t>and </a:t>
            </a:r>
          </a:p>
          <a:p>
            <a:pPr lvl="0" algn="ctr"/>
            <a:r>
              <a:rPr lang="en-US" sz="2800" dirty="0" smtClean="0">
                <a:solidFill>
                  <a:srgbClr val="1C1C1C"/>
                </a:solidFill>
                <a:latin typeface="robotolight"/>
              </a:rPr>
              <a:t>3/36 </a:t>
            </a:r>
            <a:r>
              <a:rPr lang="en-US" sz="2800" dirty="0">
                <a:solidFill>
                  <a:srgbClr val="1C1C1C"/>
                </a:solidFill>
                <a:latin typeface="robotolight"/>
              </a:rPr>
              <a:t>for more than 10, </a:t>
            </a:r>
            <a:endParaRPr lang="en-US" sz="2800" dirty="0" smtClean="0">
              <a:solidFill>
                <a:srgbClr val="1C1C1C"/>
              </a:solidFill>
              <a:latin typeface="robotolight"/>
            </a:endParaRPr>
          </a:p>
          <a:p>
            <a:pPr lvl="0" algn="ctr"/>
            <a:r>
              <a:rPr lang="en-US" sz="2800" dirty="0" smtClean="0">
                <a:solidFill>
                  <a:srgbClr val="1C1C1C"/>
                </a:solidFill>
                <a:latin typeface="robotolight"/>
              </a:rPr>
              <a:t>but </a:t>
            </a:r>
            <a:r>
              <a:rPr lang="en-US" sz="2800" dirty="0">
                <a:solidFill>
                  <a:srgbClr val="1C1C1C"/>
                </a:solidFill>
                <a:latin typeface="robotolight"/>
              </a:rPr>
              <a:t>has added the denominators </a:t>
            </a:r>
            <a:endParaRPr lang="en-US" sz="2800" dirty="0" smtClean="0">
              <a:solidFill>
                <a:srgbClr val="1C1C1C"/>
              </a:solidFill>
              <a:latin typeface="robotolight"/>
            </a:endParaRPr>
          </a:p>
          <a:p>
            <a:pPr lvl="0" algn="ctr"/>
            <a:r>
              <a:rPr lang="en-US" sz="2800" dirty="0" smtClean="0">
                <a:solidFill>
                  <a:srgbClr val="1C1C1C"/>
                </a:solidFill>
                <a:latin typeface="robotolight"/>
              </a:rPr>
              <a:t>as </a:t>
            </a:r>
            <a:r>
              <a:rPr lang="en-US" sz="2800" dirty="0">
                <a:solidFill>
                  <a:srgbClr val="1C1C1C"/>
                </a:solidFill>
                <a:latin typeface="robotolight"/>
              </a:rPr>
              <a:t>well as the numerators.</a:t>
            </a:r>
            <a:endParaRPr lang="en-GB" sz="2800" dirty="0">
              <a:solidFill>
                <a:prstClr val="black"/>
              </a:solidFill>
            </a:endParaRPr>
          </a:p>
        </p:txBody>
      </p:sp>
      <p:pic>
        <p:nvPicPr>
          <p:cNvPr id="4" name="Picture 4" descr="https://images.diagnosticquestions.com/uploads/questions/3e5182a4-082e-4619-8aac-f6a036d197f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379" y="295104"/>
            <a:ext cx="6419671" cy="481475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211" t="26052" r="34634" b="58158"/>
          <a:stretch/>
        </p:blipFill>
        <p:spPr>
          <a:xfrm>
            <a:off x="1312664" y="4807069"/>
            <a:ext cx="5107100" cy="205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55</Words>
  <Application>Microsoft Office PowerPoint</Application>
  <PresentationFormat>Widescreen</PresentationFormat>
  <Paragraphs>13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2020-02-23T17:21:47Z</dcterms:modified>
</cp:coreProperties>
</file>